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28"/>
  </p:notesMasterIdLst>
  <p:sldIdLst>
    <p:sldId id="256" r:id="rId2"/>
    <p:sldId id="288" r:id="rId3"/>
    <p:sldId id="257" r:id="rId4"/>
    <p:sldId id="258" r:id="rId5"/>
    <p:sldId id="274" r:id="rId6"/>
    <p:sldId id="275" r:id="rId7"/>
    <p:sldId id="277" r:id="rId8"/>
    <p:sldId id="289" r:id="rId9"/>
    <p:sldId id="278" r:id="rId10"/>
    <p:sldId id="279" r:id="rId11"/>
    <p:sldId id="280" r:id="rId12"/>
    <p:sldId id="281" r:id="rId13"/>
    <p:sldId id="283" r:id="rId14"/>
    <p:sldId id="284" r:id="rId15"/>
    <p:sldId id="286" r:id="rId16"/>
    <p:sldId id="287" r:id="rId17"/>
    <p:sldId id="259" r:id="rId18"/>
    <p:sldId id="260" r:id="rId19"/>
    <p:sldId id="261" r:id="rId20"/>
    <p:sldId id="262" r:id="rId21"/>
    <p:sldId id="263" r:id="rId22"/>
    <p:sldId id="291" r:id="rId23"/>
    <p:sldId id="292" r:id="rId24"/>
    <p:sldId id="293" r:id="rId25"/>
    <p:sldId id="290" r:id="rId26"/>
    <p:sldId id="276" r:id="rId27"/>
  </p:sldIdLst>
  <p:sldSz cx="12192000" cy="6858000"/>
  <p:notesSz cx="6858000" cy="9144000"/>
  <p:embeddedFontLst>
    <p:embeddedFont>
      <p:font typeface="Candara" panose="020E0502030303020204" pitchFamily="34" charset="0"/>
      <p:regular r:id="rId29"/>
      <p:bold r:id="rId30"/>
      <p:italic r:id="rId31"/>
      <p:boldItalic r:id="rId32"/>
    </p:embeddedFont>
    <p:embeddedFont>
      <p:font typeface="Century Gothic" panose="020B050202020202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E3A452-9795-412E-A667-E551A4E62D43}" v="9" dt="2025-10-31T20:37:46.9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9" d="100"/>
          <a:sy n="69" d="100"/>
        </p:scale>
        <p:origin x="892" y="40"/>
      </p:cViewPr>
      <p:guideLst/>
    </p:cSldViewPr>
  </p:slideViewPr>
  <p:notesTextViewPr>
    <p:cViewPr>
      <p:scale>
        <a:sx n="1" d="1"/>
        <a:sy n="1" d="1"/>
      </p:scale>
      <p:origin x="0" y="0"/>
    </p:cViewPr>
  </p:notesTextViewPr>
  <p:notesViewPr>
    <p:cSldViewPr snapToGrid="0">
      <p:cViewPr varScale="1">
        <p:scale>
          <a:sx n="56" d="100"/>
          <a:sy n="56" d="100"/>
        </p:scale>
        <p:origin x="2588"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FA9B01-773A-4335-9158-FE79CFF89F13}"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43714B57-05E9-47A5-9A93-7C37D2614269}">
      <dgm:prSet custT="1"/>
      <dgm:spPr/>
      <dgm:t>
        <a:bodyPr/>
        <a:lstStyle/>
        <a:p>
          <a:r>
            <a:rPr lang="en-US" sz="1600" dirty="0">
              <a:solidFill>
                <a:schemeClr val="bg1"/>
              </a:solidFill>
            </a:rPr>
            <a:t>Typically, the prefrontal brain areas govern our emotional reactions from the start</a:t>
          </a:r>
        </a:p>
      </dgm:t>
    </dgm:pt>
    <dgm:pt modelId="{2AA590DB-FA36-4313-AB19-9CE60B4352F9}" type="parTrans" cxnId="{C3D47A38-2E95-405C-BF91-993212575521}">
      <dgm:prSet/>
      <dgm:spPr/>
      <dgm:t>
        <a:bodyPr/>
        <a:lstStyle/>
        <a:p>
          <a:endParaRPr lang="en-US"/>
        </a:p>
      </dgm:t>
    </dgm:pt>
    <dgm:pt modelId="{8BD295D4-DA55-4BAF-8FC5-0FBCE30E0219}" type="sibTrans" cxnId="{C3D47A38-2E95-405C-BF91-993212575521}">
      <dgm:prSet/>
      <dgm:spPr/>
      <dgm:t>
        <a:bodyPr/>
        <a:lstStyle/>
        <a:p>
          <a:endParaRPr lang="en-US"/>
        </a:p>
      </dgm:t>
    </dgm:pt>
    <dgm:pt modelId="{525EF5A2-0893-4F83-82B0-B0D79E79B6AC}">
      <dgm:prSet custT="1"/>
      <dgm:spPr/>
      <dgm:t>
        <a:bodyPr/>
        <a:lstStyle/>
        <a:p>
          <a:r>
            <a:rPr lang="en-US" sz="1600" dirty="0">
              <a:solidFill>
                <a:schemeClr val="bg1"/>
              </a:solidFill>
            </a:rPr>
            <a:t>The largest projection of sensory information from the thalamus is coordinated by the frontal lobe</a:t>
          </a:r>
        </a:p>
      </dgm:t>
    </dgm:pt>
    <dgm:pt modelId="{ACEBE723-F99A-4FBF-8CF0-4BF3F9E57550}" type="parTrans" cxnId="{E3D43406-AEA5-4B0A-BA33-01D02A08856F}">
      <dgm:prSet/>
      <dgm:spPr/>
      <dgm:t>
        <a:bodyPr/>
        <a:lstStyle/>
        <a:p>
          <a:endParaRPr lang="en-US"/>
        </a:p>
      </dgm:t>
    </dgm:pt>
    <dgm:pt modelId="{062BE3C5-06A1-4035-8030-47F5C2E80F0C}" type="sibTrans" cxnId="{E3D43406-AEA5-4B0A-BA33-01D02A08856F}">
      <dgm:prSet/>
      <dgm:spPr/>
      <dgm:t>
        <a:bodyPr/>
        <a:lstStyle/>
        <a:p>
          <a:endParaRPr lang="en-US"/>
        </a:p>
      </dgm:t>
    </dgm:pt>
    <dgm:pt modelId="{63B56B31-9B83-477D-A0A2-1F172731B50D}">
      <dgm:prSet custT="1"/>
      <dgm:spPr/>
      <dgm:t>
        <a:bodyPr/>
        <a:lstStyle/>
        <a:p>
          <a:r>
            <a:rPr lang="en-US" sz="1600" dirty="0">
              <a:solidFill>
                <a:schemeClr val="bg1"/>
              </a:solidFill>
            </a:rPr>
            <a:t>A "cascading series of circuits registers and analyzes that information, comprehends it and through the prefrontal lobes, orchestrates a reaction.  If in the process, if an emotional response is called for the prefrontal lobes dictate it working hand-in-hand with the amygdala and other circuits in the emotional brain" </a:t>
          </a:r>
        </a:p>
      </dgm:t>
    </dgm:pt>
    <dgm:pt modelId="{4637F961-82DA-4818-B556-F1B73CC06D98}" type="parTrans" cxnId="{EB2ACA9C-8916-4936-9170-F0FD3DB6CD3C}">
      <dgm:prSet/>
      <dgm:spPr/>
      <dgm:t>
        <a:bodyPr/>
        <a:lstStyle/>
        <a:p>
          <a:endParaRPr lang="en-US"/>
        </a:p>
      </dgm:t>
    </dgm:pt>
    <dgm:pt modelId="{48D57BF5-7746-4816-8D6C-1083E94FE50D}" type="sibTrans" cxnId="{EB2ACA9C-8916-4936-9170-F0FD3DB6CD3C}">
      <dgm:prSet/>
      <dgm:spPr/>
      <dgm:t>
        <a:bodyPr/>
        <a:lstStyle/>
        <a:p>
          <a:endParaRPr lang="en-US"/>
        </a:p>
      </dgm:t>
    </dgm:pt>
    <dgm:pt modelId="{4529823C-A6AC-416D-B3F2-12CE64D942ED}" type="pres">
      <dgm:prSet presAssocID="{CAFA9B01-773A-4335-9158-FE79CFF89F13}" presName="root" presStyleCnt="0">
        <dgm:presLayoutVars>
          <dgm:dir/>
          <dgm:resizeHandles val="exact"/>
        </dgm:presLayoutVars>
      </dgm:prSet>
      <dgm:spPr/>
    </dgm:pt>
    <dgm:pt modelId="{69DBD352-CB41-42C1-A2D5-8298AF09E0BD}" type="pres">
      <dgm:prSet presAssocID="{43714B57-05E9-47A5-9A93-7C37D2614269}" presName="compNode" presStyleCnt="0"/>
      <dgm:spPr/>
    </dgm:pt>
    <dgm:pt modelId="{24B3B8EF-5E55-4FA3-BEF3-ECD3C61287A7}" type="pres">
      <dgm:prSet presAssocID="{43714B57-05E9-47A5-9A93-7C37D261426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a:ext>
      </dgm:extLst>
    </dgm:pt>
    <dgm:pt modelId="{B0673047-5899-4D9B-9D8B-750911258D3A}" type="pres">
      <dgm:prSet presAssocID="{43714B57-05E9-47A5-9A93-7C37D2614269}" presName="spaceRect" presStyleCnt="0"/>
      <dgm:spPr/>
    </dgm:pt>
    <dgm:pt modelId="{122F0C9F-5BB0-4490-A51E-F6C574CA729A}" type="pres">
      <dgm:prSet presAssocID="{43714B57-05E9-47A5-9A93-7C37D2614269}" presName="textRect" presStyleLbl="revTx" presStyleIdx="0" presStyleCnt="3">
        <dgm:presLayoutVars>
          <dgm:chMax val="1"/>
          <dgm:chPref val="1"/>
        </dgm:presLayoutVars>
      </dgm:prSet>
      <dgm:spPr/>
    </dgm:pt>
    <dgm:pt modelId="{85435AD5-F041-4941-9DAE-406B1F80A7B0}" type="pres">
      <dgm:prSet presAssocID="{8BD295D4-DA55-4BAF-8FC5-0FBCE30E0219}" presName="sibTrans" presStyleCnt="0"/>
      <dgm:spPr/>
    </dgm:pt>
    <dgm:pt modelId="{1C62B2C1-EBF1-4F7C-AEAD-C6049A6A07CC}" type="pres">
      <dgm:prSet presAssocID="{525EF5A2-0893-4F83-82B0-B0D79E79B6AC}" presName="compNode" presStyleCnt="0"/>
      <dgm:spPr/>
    </dgm:pt>
    <dgm:pt modelId="{54267259-AE44-4CA9-86B0-61D1E5FB094B}" type="pres">
      <dgm:prSet presAssocID="{525EF5A2-0893-4F83-82B0-B0D79E79B6A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330F39DF-CC25-47FB-8952-BCDDCDA9B587}" type="pres">
      <dgm:prSet presAssocID="{525EF5A2-0893-4F83-82B0-B0D79E79B6AC}" presName="spaceRect" presStyleCnt="0"/>
      <dgm:spPr/>
    </dgm:pt>
    <dgm:pt modelId="{40BAA09E-D396-43D6-8C19-F077231E8CCA}" type="pres">
      <dgm:prSet presAssocID="{525EF5A2-0893-4F83-82B0-B0D79E79B6AC}" presName="textRect" presStyleLbl="revTx" presStyleIdx="1" presStyleCnt="3">
        <dgm:presLayoutVars>
          <dgm:chMax val="1"/>
          <dgm:chPref val="1"/>
        </dgm:presLayoutVars>
      </dgm:prSet>
      <dgm:spPr/>
    </dgm:pt>
    <dgm:pt modelId="{21977976-469F-41F5-81BA-32FABBFECECE}" type="pres">
      <dgm:prSet presAssocID="{062BE3C5-06A1-4035-8030-47F5C2E80F0C}" presName="sibTrans" presStyleCnt="0"/>
      <dgm:spPr/>
    </dgm:pt>
    <dgm:pt modelId="{F284CAB7-C853-4A88-B191-AFF2E15D26DC}" type="pres">
      <dgm:prSet presAssocID="{63B56B31-9B83-477D-A0A2-1F172731B50D}" presName="compNode" presStyleCnt="0"/>
      <dgm:spPr/>
    </dgm:pt>
    <dgm:pt modelId="{6E013863-8CDF-473E-9CFA-BA6764F85625}" type="pres">
      <dgm:prSet presAssocID="{63B56B31-9B83-477D-A0A2-1F172731B50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sconnected"/>
        </a:ext>
      </dgm:extLst>
    </dgm:pt>
    <dgm:pt modelId="{FDDA9AEB-D7A7-4C47-9CCB-F35B778A7150}" type="pres">
      <dgm:prSet presAssocID="{63B56B31-9B83-477D-A0A2-1F172731B50D}" presName="spaceRect" presStyleCnt="0"/>
      <dgm:spPr/>
    </dgm:pt>
    <dgm:pt modelId="{9048BAD8-4C55-463E-B272-B0C5BE62D496}" type="pres">
      <dgm:prSet presAssocID="{63B56B31-9B83-477D-A0A2-1F172731B50D}" presName="textRect" presStyleLbl="revTx" presStyleIdx="2" presStyleCnt="3" custScaleX="119394" custScaleY="115583">
        <dgm:presLayoutVars>
          <dgm:chMax val="1"/>
          <dgm:chPref val="1"/>
        </dgm:presLayoutVars>
      </dgm:prSet>
      <dgm:spPr/>
    </dgm:pt>
  </dgm:ptLst>
  <dgm:cxnLst>
    <dgm:cxn modelId="{E3D43406-AEA5-4B0A-BA33-01D02A08856F}" srcId="{CAFA9B01-773A-4335-9158-FE79CFF89F13}" destId="{525EF5A2-0893-4F83-82B0-B0D79E79B6AC}" srcOrd="1" destOrd="0" parTransId="{ACEBE723-F99A-4FBF-8CF0-4BF3F9E57550}" sibTransId="{062BE3C5-06A1-4035-8030-47F5C2E80F0C}"/>
    <dgm:cxn modelId="{C42EAD21-F9CB-4CA0-BE4C-276D1F4F2429}" type="presOf" srcId="{43714B57-05E9-47A5-9A93-7C37D2614269}" destId="{122F0C9F-5BB0-4490-A51E-F6C574CA729A}" srcOrd="0" destOrd="0" presId="urn:microsoft.com/office/officeart/2018/2/layout/IconLabelList"/>
    <dgm:cxn modelId="{C3D47A38-2E95-405C-BF91-993212575521}" srcId="{CAFA9B01-773A-4335-9158-FE79CFF89F13}" destId="{43714B57-05E9-47A5-9A93-7C37D2614269}" srcOrd="0" destOrd="0" parTransId="{2AA590DB-FA36-4313-AB19-9CE60B4352F9}" sibTransId="{8BD295D4-DA55-4BAF-8FC5-0FBCE30E0219}"/>
    <dgm:cxn modelId="{E435FB46-26BA-4921-A160-524662F50B41}" type="presOf" srcId="{525EF5A2-0893-4F83-82B0-B0D79E79B6AC}" destId="{40BAA09E-D396-43D6-8C19-F077231E8CCA}" srcOrd="0" destOrd="0" presId="urn:microsoft.com/office/officeart/2018/2/layout/IconLabelList"/>
    <dgm:cxn modelId="{5FDC5C89-4118-4AD4-BB44-AD07C4201705}" type="presOf" srcId="{63B56B31-9B83-477D-A0A2-1F172731B50D}" destId="{9048BAD8-4C55-463E-B272-B0C5BE62D496}" srcOrd="0" destOrd="0" presId="urn:microsoft.com/office/officeart/2018/2/layout/IconLabelList"/>
    <dgm:cxn modelId="{EB2ACA9C-8916-4936-9170-F0FD3DB6CD3C}" srcId="{CAFA9B01-773A-4335-9158-FE79CFF89F13}" destId="{63B56B31-9B83-477D-A0A2-1F172731B50D}" srcOrd="2" destOrd="0" parTransId="{4637F961-82DA-4818-B556-F1B73CC06D98}" sibTransId="{48D57BF5-7746-4816-8D6C-1083E94FE50D}"/>
    <dgm:cxn modelId="{94BAABE3-6628-4BC8-8400-E031D684606E}" type="presOf" srcId="{CAFA9B01-773A-4335-9158-FE79CFF89F13}" destId="{4529823C-A6AC-416D-B3F2-12CE64D942ED}" srcOrd="0" destOrd="0" presId="urn:microsoft.com/office/officeart/2018/2/layout/IconLabelList"/>
    <dgm:cxn modelId="{AA52FE0A-E657-4F18-9C98-8D2FE779E82F}" type="presParOf" srcId="{4529823C-A6AC-416D-B3F2-12CE64D942ED}" destId="{69DBD352-CB41-42C1-A2D5-8298AF09E0BD}" srcOrd="0" destOrd="0" presId="urn:microsoft.com/office/officeart/2018/2/layout/IconLabelList"/>
    <dgm:cxn modelId="{C9D5274E-DCF0-4B00-A20E-52E8F7D09DEC}" type="presParOf" srcId="{69DBD352-CB41-42C1-A2D5-8298AF09E0BD}" destId="{24B3B8EF-5E55-4FA3-BEF3-ECD3C61287A7}" srcOrd="0" destOrd="0" presId="urn:microsoft.com/office/officeart/2018/2/layout/IconLabelList"/>
    <dgm:cxn modelId="{B35F3EB9-F8C2-46B3-BC86-8FB3D10A01F9}" type="presParOf" srcId="{69DBD352-CB41-42C1-A2D5-8298AF09E0BD}" destId="{B0673047-5899-4D9B-9D8B-750911258D3A}" srcOrd="1" destOrd="0" presId="urn:microsoft.com/office/officeart/2018/2/layout/IconLabelList"/>
    <dgm:cxn modelId="{D2093BB3-5A94-423B-AA9A-EF0B0E36CC37}" type="presParOf" srcId="{69DBD352-CB41-42C1-A2D5-8298AF09E0BD}" destId="{122F0C9F-5BB0-4490-A51E-F6C574CA729A}" srcOrd="2" destOrd="0" presId="urn:microsoft.com/office/officeart/2018/2/layout/IconLabelList"/>
    <dgm:cxn modelId="{C7CE3D60-911C-4D63-B3CA-E534CDDE0786}" type="presParOf" srcId="{4529823C-A6AC-416D-B3F2-12CE64D942ED}" destId="{85435AD5-F041-4941-9DAE-406B1F80A7B0}" srcOrd="1" destOrd="0" presId="urn:microsoft.com/office/officeart/2018/2/layout/IconLabelList"/>
    <dgm:cxn modelId="{C044815E-7184-47BC-8C7F-0D52EA2B7429}" type="presParOf" srcId="{4529823C-A6AC-416D-B3F2-12CE64D942ED}" destId="{1C62B2C1-EBF1-4F7C-AEAD-C6049A6A07CC}" srcOrd="2" destOrd="0" presId="urn:microsoft.com/office/officeart/2018/2/layout/IconLabelList"/>
    <dgm:cxn modelId="{322176F5-1F18-4391-979A-1773810794B9}" type="presParOf" srcId="{1C62B2C1-EBF1-4F7C-AEAD-C6049A6A07CC}" destId="{54267259-AE44-4CA9-86B0-61D1E5FB094B}" srcOrd="0" destOrd="0" presId="urn:microsoft.com/office/officeart/2018/2/layout/IconLabelList"/>
    <dgm:cxn modelId="{7F9598AC-E626-4033-81FA-1BCD44BA776B}" type="presParOf" srcId="{1C62B2C1-EBF1-4F7C-AEAD-C6049A6A07CC}" destId="{330F39DF-CC25-47FB-8952-BCDDCDA9B587}" srcOrd="1" destOrd="0" presId="urn:microsoft.com/office/officeart/2018/2/layout/IconLabelList"/>
    <dgm:cxn modelId="{A50EC963-5256-4E07-8320-7D7DF675DC76}" type="presParOf" srcId="{1C62B2C1-EBF1-4F7C-AEAD-C6049A6A07CC}" destId="{40BAA09E-D396-43D6-8C19-F077231E8CCA}" srcOrd="2" destOrd="0" presId="urn:microsoft.com/office/officeart/2018/2/layout/IconLabelList"/>
    <dgm:cxn modelId="{4BF0C4E5-7F85-4317-ADF6-7D183B3F3B92}" type="presParOf" srcId="{4529823C-A6AC-416D-B3F2-12CE64D942ED}" destId="{21977976-469F-41F5-81BA-32FABBFECECE}" srcOrd="3" destOrd="0" presId="urn:microsoft.com/office/officeart/2018/2/layout/IconLabelList"/>
    <dgm:cxn modelId="{E1FAE8DE-0218-4F56-9C96-EB8DFA4ACCC0}" type="presParOf" srcId="{4529823C-A6AC-416D-B3F2-12CE64D942ED}" destId="{F284CAB7-C853-4A88-B191-AFF2E15D26DC}" srcOrd="4" destOrd="0" presId="urn:microsoft.com/office/officeart/2018/2/layout/IconLabelList"/>
    <dgm:cxn modelId="{4E3EA672-3050-4A87-8A23-2883BEC55CFC}" type="presParOf" srcId="{F284CAB7-C853-4A88-B191-AFF2E15D26DC}" destId="{6E013863-8CDF-473E-9CFA-BA6764F85625}" srcOrd="0" destOrd="0" presId="urn:microsoft.com/office/officeart/2018/2/layout/IconLabelList"/>
    <dgm:cxn modelId="{943BA9E8-0932-4F57-812B-80828CF0D1D8}" type="presParOf" srcId="{F284CAB7-C853-4A88-B191-AFF2E15D26DC}" destId="{FDDA9AEB-D7A7-4C47-9CCB-F35B778A7150}" srcOrd="1" destOrd="0" presId="urn:microsoft.com/office/officeart/2018/2/layout/IconLabelList"/>
    <dgm:cxn modelId="{C01782DD-67A5-4686-BAF7-5AE217CCE385}" type="presParOf" srcId="{F284CAB7-C853-4A88-B191-AFF2E15D26DC}" destId="{9048BAD8-4C55-463E-B272-B0C5BE62D49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3B8EF-5E55-4FA3-BEF3-ECD3C61287A7}">
      <dsp:nvSpPr>
        <dsp:cNvPr id="0" name=""/>
        <dsp:cNvSpPr/>
      </dsp:nvSpPr>
      <dsp:spPr>
        <a:xfrm>
          <a:off x="940553" y="900904"/>
          <a:ext cx="1130823" cy="11308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2F0C9F-5BB0-4490-A51E-F6C574CA729A}">
      <dsp:nvSpPr>
        <dsp:cNvPr id="0" name=""/>
        <dsp:cNvSpPr/>
      </dsp:nvSpPr>
      <dsp:spPr>
        <a:xfrm>
          <a:off x="249494" y="2414367"/>
          <a:ext cx="2512940" cy="1037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Typically, the prefrontal brain areas govern our emotional reactions from the start</a:t>
          </a:r>
        </a:p>
      </dsp:txBody>
      <dsp:txXfrm>
        <a:off x="249494" y="2414367"/>
        <a:ext cx="2512940" cy="1037271"/>
      </dsp:txXfrm>
    </dsp:sp>
    <dsp:sp modelId="{54267259-AE44-4CA9-86B0-61D1E5FB094B}">
      <dsp:nvSpPr>
        <dsp:cNvPr id="0" name=""/>
        <dsp:cNvSpPr/>
      </dsp:nvSpPr>
      <dsp:spPr>
        <a:xfrm>
          <a:off x="3893258" y="900904"/>
          <a:ext cx="1130823" cy="11308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BAA09E-D396-43D6-8C19-F077231E8CCA}">
      <dsp:nvSpPr>
        <dsp:cNvPr id="0" name=""/>
        <dsp:cNvSpPr/>
      </dsp:nvSpPr>
      <dsp:spPr>
        <a:xfrm>
          <a:off x="3202199" y="2414367"/>
          <a:ext cx="2512940" cy="1037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The largest projection of sensory information from the thalamus is coordinated by the frontal lobe</a:t>
          </a:r>
        </a:p>
      </dsp:txBody>
      <dsp:txXfrm>
        <a:off x="3202199" y="2414367"/>
        <a:ext cx="2512940" cy="1037271"/>
      </dsp:txXfrm>
    </dsp:sp>
    <dsp:sp modelId="{6E013863-8CDF-473E-9CFA-BA6764F85625}">
      <dsp:nvSpPr>
        <dsp:cNvPr id="0" name=""/>
        <dsp:cNvSpPr/>
      </dsp:nvSpPr>
      <dsp:spPr>
        <a:xfrm>
          <a:off x="7089643" y="860495"/>
          <a:ext cx="1130823" cy="11308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48BAD8-4C55-463E-B272-B0C5BE62D496}">
      <dsp:nvSpPr>
        <dsp:cNvPr id="0" name=""/>
        <dsp:cNvSpPr/>
      </dsp:nvSpPr>
      <dsp:spPr>
        <a:xfrm>
          <a:off x="6154905" y="2293139"/>
          <a:ext cx="3000300" cy="1198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A "cascading series of circuits registers and analyzes that information, comprehends it and through the prefrontal lobes, orchestrates a reaction.  If in the process, if an emotional response is called for the prefrontal lobes dictate it working hand-in-hand with the amygdala and other circuits in the emotional brain" </a:t>
          </a:r>
        </a:p>
      </dsp:txBody>
      <dsp:txXfrm>
        <a:off x="6154905" y="2293139"/>
        <a:ext cx="3000300" cy="1198909"/>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0-24T14:16:11.10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54,'580'0,"-396"19,-27-10,13 1,-114-12,77-12,-43 3,144-1,-205 11,43-7,30-2,-61 9,1-1,48-9,-46 6,-1 2,1 2,0 2,48 6,-73-2,-32-1,-33 1,-64 0,-1-4,-194-24,250 15,0 3,0 3,-1 1,-92 13,-137-4,23-1,-24 16,-3-18,174-6,110 1,2 0,1 0,-1 0,1 0,-1 0,1 0,-1 0,1-1,-1 1,1-1,0 0,-1 0,1 0,-5-2,12 1,-1 0,1 1,-1-1,1 1,-1 0,1 0,-1 1,9-1,216 1,20-1,-151-7,65-3,395 12,-363 17,-176-17,52 0,78 12,-114-9,68-3,-83-1,-16 0,-7 0,-5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4T14:16:14.1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 0,'2070'-1'0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dirty="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Kristy</a:t>
            </a:r>
            <a:endParaRPr dirty="0"/>
          </a:p>
        </p:txBody>
      </p:sp>
      <p:sp>
        <p:nvSpPr>
          <p:cNvPr id="224" name="Google Shape;22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3685b452abd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3685b452abd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6" name="Google Shape;476;g3685b452abd_0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3685b452abd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3685b452abd_0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86" name="Google Shape;486;g3685b452abd_0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3685b452abd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3685b452abd_0_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03" name="Google Shape;503;g3685b452abd_0_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3685b452abd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3685b452abd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10" name="Google Shape;510;g3685b452abd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3685b452abd_0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3685b452abd_0_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24" name="Google Shape;524;g3685b452abd_0_8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3685b452abd_0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3685b452abd_0_9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31" name="Google Shape;531;g3685b452abd_0_9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6" name="Google Shape;24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95c18f65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95c18f65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We can all think of times that self-talk impacted us, either positively or negatively.  Many times negative examples come to mind where we were over thinking a situation or doubted ourselves.  The inverse is just as positive..  EMOTIONAL HIJACKING</a:t>
            </a:r>
          </a:p>
          <a:p>
            <a:pPr marL="0" lvl="0" indent="0" algn="l" rtl="0">
              <a:spcBef>
                <a:spcPts val="0"/>
              </a:spcBef>
              <a:spcAft>
                <a:spcPts val="0"/>
              </a:spcAft>
              <a:buNone/>
            </a:pPr>
            <a:endParaRPr lang="en-US" i="1" dirty="0"/>
          </a:p>
        </p:txBody>
      </p:sp>
      <p:sp>
        <p:nvSpPr>
          <p:cNvPr id="252" name="Google Shape;252;g3595c18f65f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595c18f65f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3595c18f65f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Like most things, practice makes perfect.  The more you positive self-talk, the better you will be at it.  This will allow you to bounce back from setbacks faster and work better under pressure. EMERGENCY SIGNAL</a:t>
            </a:r>
          </a:p>
          <a:p>
            <a:pPr marL="0" lvl="0" indent="0" algn="l" rtl="0">
              <a:spcBef>
                <a:spcPts val="0"/>
              </a:spcBef>
              <a:spcAft>
                <a:spcPts val="0"/>
              </a:spcAft>
              <a:buNone/>
            </a:pPr>
            <a:endParaRPr lang="en-US" dirty="0"/>
          </a:p>
        </p:txBody>
      </p:sp>
      <p:sp>
        <p:nvSpPr>
          <p:cNvPr id="259" name="Google Shape;259;g3595c18f65f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95c18f65f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95c18f65f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Here are 4 steps to get you started: OUT OF DATE ALARMS </a:t>
            </a:r>
            <a:endParaRPr dirty="0"/>
          </a:p>
          <a:p>
            <a:pPr marL="457200" lvl="0" indent="-317500" algn="l" rtl="0">
              <a:spcBef>
                <a:spcPts val="0"/>
              </a:spcBef>
              <a:spcAft>
                <a:spcPts val="0"/>
              </a:spcAft>
              <a:buSzPts val="1400"/>
              <a:buAutoNum type="arabicParenR"/>
            </a:pPr>
            <a:r>
              <a:rPr lang="en-US" dirty="0"/>
              <a:t>Awareness:  is your inner dialogue positive or negative?  By journaling daily, you can track where you land on the self-talk spectrum</a:t>
            </a:r>
            <a:endParaRPr dirty="0"/>
          </a:p>
          <a:p>
            <a:pPr marL="457200" lvl="0" indent="-317500" algn="l" rtl="0">
              <a:spcBef>
                <a:spcPts val="0"/>
              </a:spcBef>
              <a:spcAft>
                <a:spcPts val="0"/>
              </a:spcAft>
              <a:buSzPts val="1400"/>
              <a:buAutoNum type="arabicParenR"/>
            </a:pPr>
            <a:r>
              <a:rPr lang="en-US" dirty="0"/>
              <a:t>Challenge:  if its negative, why is that?  What’s going on to create this dialogue in your head?  </a:t>
            </a:r>
            <a:endParaRPr dirty="0"/>
          </a:p>
          <a:p>
            <a:pPr marL="457200" lvl="0" indent="-317500" algn="l" rtl="0">
              <a:spcBef>
                <a:spcPts val="0"/>
              </a:spcBef>
              <a:spcAft>
                <a:spcPts val="0"/>
              </a:spcAft>
              <a:buSzPts val="1400"/>
              <a:buAutoNum type="arabicParenR"/>
            </a:pPr>
            <a:r>
              <a:rPr lang="en-US" dirty="0"/>
              <a:t>Replace:  trying taking the opposing view to your negative thoughts.  What’s the other way someone could look at the same situation?  What would you tell someone else if they were sharing these thoughts with you?</a:t>
            </a:r>
            <a:endParaRPr dirty="0"/>
          </a:p>
          <a:p>
            <a:pPr marL="457200" lvl="0" indent="-317500" algn="l" rtl="0">
              <a:spcBef>
                <a:spcPts val="0"/>
              </a:spcBef>
              <a:spcAft>
                <a:spcPts val="0"/>
              </a:spcAft>
              <a:buSzPts val="1400"/>
              <a:buAutoNum type="arabicParenR"/>
            </a:pPr>
            <a:r>
              <a:rPr lang="en-US" dirty="0"/>
              <a:t>Practice, practice, practice to make it a habit!  </a:t>
            </a:r>
            <a:endParaRPr dirty="0"/>
          </a:p>
        </p:txBody>
      </p:sp>
      <p:sp>
        <p:nvSpPr>
          <p:cNvPr id="266" name="Google Shape;266;g3595c18f65f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Monica</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36969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Our thoughts are emotional responses</a:t>
            </a:r>
          </a:p>
          <a:p>
            <a:pPr marL="0" lvl="0" indent="0" algn="l" rtl="0">
              <a:spcBef>
                <a:spcPts val="0"/>
              </a:spcBef>
              <a:spcAft>
                <a:spcPts val="0"/>
              </a:spcAft>
              <a:buNone/>
            </a:pPr>
            <a:r>
              <a:rPr lang="en-US" dirty="0"/>
              <a:t>Emotional Intelligence isn’t just about reacting well it is about rewiring how we think</a:t>
            </a:r>
          </a:p>
          <a:p>
            <a:pPr marL="0" lvl="0" indent="0" algn="l" rtl="0">
              <a:spcBef>
                <a:spcPts val="0"/>
              </a:spcBef>
              <a:spcAft>
                <a:spcPts val="0"/>
              </a:spcAft>
              <a:buNone/>
            </a:pPr>
            <a:r>
              <a:rPr lang="en-US" dirty="0"/>
              <a:t>When we change our beliefs and thought patterns, we literally reshape our brains pathway's</a:t>
            </a:r>
          </a:p>
          <a:p>
            <a:pPr marL="0" lvl="0" indent="0" algn="l" rtl="0">
              <a:spcBef>
                <a:spcPts val="0"/>
              </a:spcBef>
              <a:spcAft>
                <a:spcPts val="0"/>
              </a:spcAft>
              <a:buNone/>
            </a:pPr>
            <a:r>
              <a:rPr lang="en-US" dirty="0"/>
              <a:t>Like a muscle, the more you practice the stronger your control</a:t>
            </a:r>
          </a:p>
          <a:p>
            <a:pPr marL="0" lvl="0" indent="0" algn="l" rtl="0">
              <a:spcBef>
                <a:spcPts val="0"/>
              </a:spcBef>
              <a:spcAft>
                <a:spcPts val="0"/>
              </a:spcAft>
              <a:buNone/>
            </a:pPr>
            <a:r>
              <a:rPr lang="en-US" dirty="0"/>
              <a:t>NEURAL TRIPWIRE</a:t>
            </a:r>
            <a:endParaRPr dirty="0"/>
          </a:p>
        </p:txBody>
      </p:sp>
      <p:sp>
        <p:nvSpPr>
          <p:cNvPr id="275" name="Google Shape;27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a:extLst>
            <a:ext uri="{FF2B5EF4-FFF2-40B4-BE49-F238E27FC236}">
              <a16:creationId xmlns:a16="http://schemas.microsoft.com/office/drawing/2014/main" id="{4982A146-8664-24A8-DAC8-D26F58F484F6}"/>
            </a:ext>
          </a:extLst>
        </p:cNvPr>
        <p:cNvGrpSpPr/>
        <p:nvPr/>
      </p:nvGrpSpPr>
      <p:grpSpPr>
        <a:xfrm>
          <a:off x="0" y="0"/>
          <a:ext cx="0" cy="0"/>
          <a:chOff x="0" y="0"/>
          <a:chExt cx="0" cy="0"/>
        </a:xfrm>
      </p:grpSpPr>
      <p:sp>
        <p:nvSpPr>
          <p:cNvPr id="274" name="Google Shape;274;p5:notes">
            <a:extLst>
              <a:ext uri="{FF2B5EF4-FFF2-40B4-BE49-F238E27FC236}">
                <a16:creationId xmlns:a16="http://schemas.microsoft.com/office/drawing/2014/main" id="{09083E42-44B9-CB76-D92E-5809372D3B5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Strong relationships are built on trust, communication and conflict resolution</a:t>
            </a:r>
          </a:p>
          <a:p>
            <a:pPr marL="0" lvl="0" indent="0" algn="l" rtl="0">
              <a:spcBef>
                <a:spcPts val="0"/>
              </a:spcBef>
              <a:spcAft>
                <a:spcPts val="0"/>
              </a:spcAft>
              <a:buNone/>
            </a:pPr>
            <a:r>
              <a:rPr lang="en-US" dirty="0"/>
              <a:t>Build rapport by being authentic</a:t>
            </a:r>
          </a:p>
          <a:p>
            <a:pPr marL="0" lvl="0" indent="0" algn="l" rtl="0">
              <a:spcBef>
                <a:spcPts val="0"/>
              </a:spcBef>
              <a:spcAft>
                <a:spcPts val="0"/>
              </a:spcAft>
              <a:buNone/>
            </a:pPr>
            <a:r>
              <a:rPr lang="en-US" dirty="0"/>
              <a:t>Communicate clearly and respectfully</a:t>
            </a:r>
          </a:p>
          <a:p>
            <a:pPr marL="0" lvl="0" indent="0" algn="l" rtl="0">
              <a:spcBef>
                <a:spcPts val="0"/>
              </a:spcBef>
              <a:spcAft>
                <a:spcPts val="0"/>
              </a:spcAft>
              <a:buNone/>
            </a:pPr>
            <a:r>
              <a:rPr lang="en-US" dirty="0"/>
              <a:t>Listen to understand do not plan your response in your head HEAR them</a:t>
            </a:r>
          </a:p>
          <a:p>
            <a:pPr marL="0" lvl="0" indent="0" algn="l" rtl="0">
              <a:spcBef>
                <a:spcPts val="0"/>
              </a:spcBef>
              <a:spcAft>
                <a:spcPts val="0"/>
              </a:spcAft>
              <a:buNone/>
            </a:pPr>
            <a:r>
              <a:rPr lang="en-US" dirty="0"/>
              <a:t>When conflict arises look for win-win solutions (solution oriented)</a:t>
            </a:r>
          </a:p>
          <a:p>
            <a:pPr marL="0" lvl="0" indent="0" algn="l" rtl="0">
              <a:spcBef>
                <a:spcPts val="0"/>
              </a:spcBef>
              <a:spcAft>
                <a:spcPts val="0"/>
              </a:spcAft>
              <a:buNone/>
            </a:pPr>
            <a:r>
              <a:rPr lang="en-US" dirty="0"/>
              <a:t>Use cognitive reframing-shift your perspective to see challenges differently</a:t>
            </a:r>
            <a:endParaRPr dirty="0"/>
          </a:p>
        </p:txBody>
      </p:sp>
      <p:sp>
        <p:nvSpPr>
          <p:cNvPr id="275" name="Google Shape;275;p5:notes">
            <a:extLst>
              <a:ext uri="{FF2B5EF4-FFF2-40B4-BE49-F238E27FC236}">
                <a16:creationId xmlns:a16="http://schemas.microsoft.com/office/drawing/2014/main" id="{9DE0A2CC-2BCA-F776-41A5-E62D1D75EF5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9569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a:extLst>
            <a:ext uri="{FF2B5EF4-FFF2-40B4-BE49-F238E27FC236}">
              <a16:creationId xmlns:a16="http://schemas.microsoft.com/office/drawing/2014/main" id="{B270E290-3DD8-6BFD-3E23-40BB8A0E7D8E}"/>
            </a:ext>
          </a:extLst>
        </p:cNvPr>
        <p:cNvGrpSpPr/>
        <p:nvPr/>
      </p:nvGrpSpPr>
      <p:grpSpPr>
        <a:xfrm>
          <a:off x="0" y="0"/>
          <a:ext cx="0" cy="0"/>
          <a:chOff x="0" y="0"/>
          <a:chExt cx="0" cy="0"/>
        </a:xfrm>
      </p:grpSpPr>
      <p:sp>
        <p:nvSpPr>
          <p:cNvPr id="274" name="Google Shape;274;p5:notes">
            <a:extLst>
              <a:ext uri="{FF2B5EF4-FFF2-40B4-BE49-F238E27FC236}">
                <a16:creationId xmlns:a16="http://schemas.microsoft.com/office/drawing/2014/main" id="{B82FAA0C-563B-30C2-406F-FE779F6348D8}"/>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EQ is lifelong journey</a:t>
            </a:r>
          </a:p>
          <a:p>
            <a:pPr marL="0" lvl="0" indent="0" algn="l" rtl="0">
              <a:spcBef>
                <a:spcPts val="0"/>
              </a:spcBef>
              <a:spcAft>
                <a:spcPts val="0"/>
              </a:spcAft>
              <a:buNone/>
            </a:pPr>
            <a:r>
              <a:rPr lang="en-US" dirty="0"/>
              <a:t>Keep learning and read, take courses and solicit feedback</a:t>
            </a:r>
          </a:p>
          <a:p>
            <a:pPr marL="0" lvl="0" indent="0" algn="l" rtl="0">
              <a:spcBef>
                <a:spcPts val="0"/>
              </a:spcBef>
              <a:spcAft>
                <a:spcPts val="0"/>
              </a:spcAft>
              <a:buNone/>
            </a:pPr>
            <a:r>
              <a:rPr lang="en-US" dirty="0"/>
              <a:t>Mindfulness helps you stay present and aware</a:t>
            </a:r>
          </a:p>
          <a:p>
            <a:pPr marL="0" lvl="0" indent="0" algn="l" rtl="0">
              <a:spcBef>
                <a:spcPts val="0"/>
              </a:spcBef>
              <a:spcAft>
                <a:spcPts val="0"/>
              </a:spcAft>
              <a:buNone/>
            </a:pPr>
            <a:r>
              <a:rPr lang="en-US" dirty="0"/>
              <a:t>Be patient</a:t>
            </a:r>
          </a:p>
          <a:p>
            <a:pPr marL="0" lvl="0" indent="0" algn="l" rtl="0">
              <a:spcBef>
                <a:spcPts val="0"/>
              </a:spcBef>
              <a:spcAft>
                <a:spcPts val="0"/>
              </a:spcAft>
              <a:buNone/>
            </a:pPr>
            <a:endParaRPr lang="en-US" dirty="0"/>
          </a:p>
          <a:p>
            <a:pPr marL="0" lvl="0" indent="0" algn="l" rtl="0">
              <a:spcBef>
                <a:spcPts val="0"/>
              </a:spcBef>
              <a:spcAft>
                <a:spcPts val="0"/>
              </a:spcAft>
              <a:buNone/>
            </a:pPr>
            <a:r>
              <a:rPr lang="en-US"/>
              <a:t>Nolan Story with Dr Susan Fix</a:t>
            </a:r>
            <a:endParaRPr dirty="0"/>
          </a:p>
        </p:txBody>
      </p:sp>
      <p:sp>
        <p:nvSpPr>
          <p:cNvPr id="275" name="Google Shape;275;p5:notes">
            <a:extLst>
              <a:ext uri="{FF2B5EF4-FFF2-40B4-BE49-F238E27FC236}">
                <a16:creationId xmlns:a16="http://schemas.microsoft.com/office/drawing/2014/main" id="{F841E995-3D16-B85D-A1B3-EEB6535FC30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2713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a:extLst>
            <a:ext uri="{FF2B5EF4-FFF2-40B4-BE49-F238E27FC236}">
              <a16:creationId xmlns:a16="http://schemas.microsoft.com/office/drawing/2014/main" id="{78FEA9B4-44CA-C3EF-D0C1-EA89D12E65DB}"/>
            </a:ext>
          </a:extLst>
        </p:cNvPr>
        <p:cNvGrpSpPr/>
        <p:nvPr/>
      </p:nvGrpSpPr>
      <p:grpSpPr>
        <a:xfrm>
          <a:off x="0" y="0"/>
          <a:ext cx="0" cy="0"/>
          <a:chOff x="0" y="0"/>
          <a:chExt cx="0" cy="0"/>
        </a:xfrm>
      </p:grpSpPr>
      <p:sp>
        <p:nvSpPr>
          <p:cNvPr id="274" name="Google Shape;274;p5:notes">
            <a:extLst>
              <a:ext uri="{FF2B5EF4-FFF2-40B4-BE49-F238E27FC236}">
                <a16:creationId xmlns:a16="http://schemas.microsoft.com/office/drawing/2014/main" id="{97D5C64F-FD2A-301B-09DB-9C30DD8B620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Nolan Story with Dr Susan Fix</a:t>
            </a:r>
            <a:endParaRPr dirty="0"/>
          </a:p>
        </p:txBody>
      </p:sp>
      <p:sp>
        <p:nvSpPr>
          <p:cNvPr id="275" name="Google Shape;275;p5:notes">
            <a:extLst>
              <a:ext uri="{FF2B5EF4-FFF2-40B4-BE49-F238E27FC236}">
                <a16:creationId xmlns:a16="http://schemas.microsoft.com/office/drawing/2014/main" id="{40916ECE-25F7-5F4D-114C-5A388C3C72F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4161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3685b452abd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3685b452abd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Can we move this to the end as a resource slide? Add sources for Monica/Nikki section</a:t>
            </a:r>
            <a:endParaRPr dirty="0"/>
          </a:p>
        </p:txBody>
      </p:sp>
      <p:sp>
        <p:nvSpPr>
          <p:cNvPr id="447" name="Google Shape;447;g3685b452abd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Monica  - edit this to match sections</a:t>
            </a:r>
            <a:endParaRPr dirty="0"/>
          </a:p>
        </p:txBody>
      </p:sp>
      <p:sp>
        <p:nvSpPr>
          <p:cNvPr id="230" name="Google Shape;23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Monica</a:t>
            </a:r>
            <a:endParaRPr dirty="0"/>
          </a:p>
        </p:txBody>
      </p:sp>
      <p:sp>
        <p:nvSpPr>
          <p:cNvPr id="236" name="Google Shape;23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Kristy</a:t>
            </a:r>
            <a:endParaRPr dirty="0"/>
          </a:p>
        </p:txBody>
      </p:sp>
      <p:sp>
        <p:nvSpPr>
          <p:cNvPr id="434" name="Google Shape;43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3685b452ab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3685b452ab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40" name="Google Shape;440;g3685b452ab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3685b452abd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3685b452abd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54" name="Google Shape;454;g3685b452abd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3685b452abd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3685b452abd_0_9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2" name="Google Shape;462;g3685b452abd_0_9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3685b452abd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3685b452abd_0_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9" name="Google Shape;469;g3685b452abd_0_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2"/>
          <p:cNvSpPr txBox="1">
            <a:spLocks noGrp="1"/>
          </p:cNvSpPr>
          <p:nvPr>
            <p:ph type="ctrTitle"/>
          </p:nvPr>
        </p:nvSpPr>
        <p:spPr>
          <a:xfrm>
            <a:off x="1154955" y="1447800"/>
            <a:ext cx="8825700" cy="33297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7200"/>
              <a:buFont typeface="Century Gothic"/>
              <a:buNone/>
              <a:defRPr sz="7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subTitle" idx="1"/>
          </p:nvPr>
        </p:nvSpPr>
        <p:spPr>
          <a:xfrm>
            <a:off x="1154955" y="4777380"/>
            <a:ext cx="8825700" cy="861300"/>
          </a:xfrm>
          <a:prstGeom prst="rect">
            <a:avLst/>
          </a:prstGeom>
          <a:noFill/>
          <a:ln>
            <a:noFill/>
          </a:ln>
        </p:spPr>
        <p:txBody>
          <a:bodyPr spcFirstLastPara="1" wrap="square" lIns="91425" tIns="45700" rIns="91425" bIns="45700" anchor="t" anchorCtr="0">
            <a:normAutofit/>
          </a:bodyPr>
          <a:lstStyle>
            <a:lvl1pPr lvl="0" algn="l">
              <a:spcBef>
                <a:spcPts val="1000"/>
              </a:spcBef>
              <a:spcAft>
                <a:spcPts val="0"/>
              </a:spcAft>
              <a:buSzPts val="1600"/>
              <a:buNone/>
              <a:defRPr cap="none">
                <a:solidFill>
                  <a:srgbClr val="6DA5E3"/>
                </a:solidFill>
              </a:defRPr>
            </a:lvl1pPr>
            <a:lvl2pPr lvl="1" algn="ctr">
              <a:spcBef>
                <a:spcPts val="1000"/>
              </a:spcBef>
              <a:spcAft>
                <a:spcPts val="0"/>
              </a:spcAft>
              <a:buSzPts val="1440"/>
              <a:buNone/>
              <a:defRPr>
                <a:solidFill>
                  <a:schemeClr val="lt1"/>
                </a:solidFill>
              </a:defRPr>
            </a:lvl2pPr>
            <a:lvl3pPr lvl="2" algn="ctr">
              <a:spcBef>
                <a:spcPts val="1000"/>
              </a:spcBef>
              <a:spcAft>
                <a:spcPts val="0"/>
              </a:spcAft>
              <a:buSzPts val="1280"/>
              <a:buNone/>
              <a:defRPr>
                <a:solidFill>
                  <a:schemeClr val="lt1"/>
                </a:solidFill>
              </a:defRPr>
            </a:lvl3pPr>
            <a:lvl4pPr lvl="3" algn="ctr">
              <a:spcBef>
                <a:spcPts val="1000"/>
              </a:spcBef>
              <a:spcAft>
                <a:spcPts val="0"/>
              </a:spcAft>
              <a:buSzPts val="1120"/>
              <a:buNone/>
              <a:defRPr>
                <a:solidFill>
                  <a:schemeClr val="lt1"/>
                </a:solidFill>
              </a:defRPr>
            </a:lvl4pPr>
            <a:lvl5pPr lvl="4" algn="ctr">
              <a:spcBef>
                <a:spcPts val="1000"/>
              </a:spcBef>
              <a:spcAft>
                <a:spcPts val="0"/>
              </a:spcAft>
              <a:buSzPts val="1120"/>
              <a:buNone/>
              <a:defRPr>
                <a:solidFill>
                  <a:schemeClr val="lt1"/>
                </a:solidFill>
              </a:defRPr>
            </a:lvl5pPr>
            <a:lvl6pPr lvl="5" algn="ctr">
              <a:spcBef>
                <a:spcPts val="1000"/>
              </a:spcBef>
              <a:spcAft>
                <a:spcPts val="0"/>
              </a:spcAft>
              <a:buSzPts val="1120"/>
              <a:buNone/>
              <a:defRPr>
                <a:solidFill>
                  <a:schemeClr val="lt1"/>
                </a:solidFill>
              </a:defRPr>
            </a:lvl6pPr>
            <a:lvl7pPr lvl="6" algn="ctr">
              <a:spcBef>
                <a:spcPts val="1000"/>
              </a:spcBef>
              <a:spcAft>
                <a:spcPts val="0"/>
              </a:spcAft>
              <a:buSzPts val="1120"/>
              <a:buNone/>
              <a:defRPr>
                <a:solidFill>
                  <a:schemeClr val="lt1"/>
                </a:solidFill>
              </a:defRPr>
            </a:lvl7pPr>
            <a:lvl8pPr lvl="7" algn="ctr">
              <a:spcBef>
                <a:spcPts val="1000"/>
              </a:spcBef>
              <a:spcAft>
                <a:spcPts val="0"/>
              </a:spcAft>
              <a:buSzPts val="1120"/>
              <a:buNone/>
              <a:defRPr>
                <a:solidFill>
                  <a:schemeClr val="lt1"/>
                </a:solidFill>
              </a:defRPr>
            </a:lvl8pPr>
            <a:lvl9pPr lvl="8" algn="ctr">
              <a:spcBef>
                <a:spcPts val="1000"/>
              </a:spcBef>
              <a:spcAft>
                <a:spcPts val="0"/>
              </a:spcAft>
              <a:buSzPts val="1120"/>
              <a:buNone/>
              <a:defRPr>
                <a:solidFill>
                  <a:schemeClr val="lt1"/>
                </a:solidFill>
              </a:defRPr>
            </a:lvl9pPr>
          </a:lstStyle>
          <a:p>
            <a:endParaRPr/>
          </a:p>
        </p:txBody>
      </p:sp>
      <p:sp>
        <p:nvSpPr>
          <p:cNvPr id="24" name="Google Shape;24;p2"/>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2"/>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2"/>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8"/>
        <p:cNvGrpSpPr/>
        <p:nvPr/>
      </p:nvGrpSpPr>
      <p:grpSpPr>
        <a:xfrm>
          <a:off x="0" y="0"/>
          <a:ext cx="0" cy="0"/>
          <a:chOff x="0" y="0"/>
          <a:chExt cx="0" cy="0"/>
        </a:xfrm>
      </p:grpSpPr>
      <p:sp>
        <p:nvSpPr>
          <p:cNvPr id="79" name="Google Shape;79;p11"/>
          <p:cNvSpPr txBox="1">
            <a:spLocks noGrp="1"/>
          </p:cNvSpPr>
          <p:nvPr>
            <p:ph type="title"/>
          </p:nvPr>
        </p:nvSpPr>
        <p:spPr>
          <a:xfrm>
            <a:off x="1154956" y="4800587"/>
            <a:ext cx="8825700" cy="566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a:spLocks noGrp="1"/>
          </p:cNvSpPr>
          <p:nvPr>
            <p:ph type="pic" idx="2"/>
          </p:nvPr>
        </p:nvSpPr>
        <p:spPr>
          <a:xfrm>
            <a:off x="1154955" y="685800"/>
            <a:ext cx="8825700" cy="3640800"/>
          </a:xfrm>
          <a:prstGeom prst="roundRect">
            <a:avLst>
              <a:gd name="adj" fmla="val 1858"/>
            </a:avLst>
          </a:prstGeom>
          <a:noFill/>
          <a:ln>
            <a:noFill/>
          </a:ln>
          <a:effectLst>
            <a:outerShdw blurRad="50800" dist="50800" dir="5400000" algn="tl" rotWithShape="0">
              <a:srgbClr val="000000">
                <a:alpha val="42750"/>
              </a:srgbClr>
            </a:outerShdw>
          </a:effectLst>
        </p:spPr>
      </p:sp>
      <p:sp>
        <p:nvSpPr>
          <p:cNvPr id="81" name="Google Shape;81;p11"/>
          <p:cNvSpPr txBox="1">
            <a:spLocks noGrp="1"/>
          </p:cNvSpPr>
          <p:nvPr>
            <p:ph type="body" idx="1"/>
          </p:nvPr>
        </p:nvSpPr>
        <p:spPr>
          <a:xfrm>
            <a:off x="1154956" y="5367325"/>
            <a:ext cx="8825700" cy="4938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82" name="Google Shape;82;p11"/>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11"/>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4" name="Google Shape;84;p11"/>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a:off x="1154954" y="1447800"/>
            <a:ext cx="8825700" cy="1981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2"/>
          <p:cNvSpPr txBox="1">
            <a:spLocks noGrp="1"/>
          </p:cNvSpPr>
          <p:nvPr>
            <p:ph type="body" idx="1"/>
          </p:nvPr>
        </p:nvSpPr>
        <p:spPr>
          <a:xfrm>
            <a:off x="1154954" y="3657600"/>
            <a:ext cx="8825700" cy="23622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88" name="Google Shape;88;p12"/>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9" name="Google Shape;89;p12"/>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0" name="Google Shape;90;p12"/>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1"/>
        <p:cNvGrpSpPr/>
        <p:nvPr/>
      </p:nvGrpSpPr>
      <p:grpSpPr>
        <a:xfrm>
          <a:off x="0" y="0"/>
          <a:ext cx="0" cy="0"/>
          <a:chOff x="0" y="0"/>
          <a:chExt cx="0" cy="0"/>
        </a:xfrm>
      </p:grpSpPr>
      <p:sp>
        <p:nvSpPr>
          <p:cNvPr id="92" name="Google Shape;92;p13"/>
          <p:cNvSpPr txBox="1">
            <a:spLocks noGrp="1"/>
          </p:cNvSpPr>
          <p:nvPr>
            <p:ph type="title"/>
          </p:nvPr>
        </p:nvSpPr>
        <p:spPr>
          <a:xfrm>
            <a:off x="1574801" y="1447800"/>
            <a:ext cx="7999200" cy="23235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3"/>
          <p:cNvSpPr txBox="1">
            <a:spLocks noGrp="1"/>
          </p:cNvSpPr>
          <p:nvPr>
            <p:ph type="body" idx="1"/>
          </p:nvPr>
        </p:nvSpPr>
        <p:spPr>
          <a:xfrm>
            <a:off x="1930400" y="3771174"/>
            <a:ext cx="7279500" cy="3423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b="0" i="0" cap="small">
                <a:solidFill>
                  <a:srgbClr val="6DA5E3"/>
                </a:solidFill>
                <a:latin typeface="Century Gothic"/>
                <a:ea typeface="Century Gothic"/>
                <a:cs typeface="Century Gothic"/>
                <a:sym typeface="Century Gothic"/>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4" name="Google Shape;94;p13"/>
          <p:cNvSpPr txBox="1">
            <a:spLocks noGrp="1"/>
          </p:cNvSpPr>
          <p:nvPr>
            <p:ph type="body" idx="2"/>
          </p:nvPr>
        </p:nvSpPr>
        <p:spPr>
          <a:xfrm>
            <a:off x="1154954" y="4350657"/>
            <a:ext cx="8825700" cy="16764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5" name="Google Shape;95;p13"/>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6" name="Google Shape;96;p13"/>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7" name="Google Shape;97;p13"/>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
        <p:nvSpPr>
          <p:cNvPr id="98" name="Google Shape;98;p13"/>
          <p:cNvSpPr txBox="1"/>
          <p:nvPr/>
        </p:nvSpPr>
        <p:spPr>
          <a:xfrm>
            <a:off x="898295" y="971253"/>
            <a:ext cx="801900" cy="1969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200" b="0" i="0" u="none" strike="noStrike" cap="none" dirty="0">
                <a:solidFill>
                  <a:srgbClr val="6DA5E3"/>
                </a:solidFill>
                <a:latin typeface="Arial"/>
                <a:ea typeface="Arial"/>
                <a:cs typeface="Arial"/>
                <a:sym typeface="Arial"/>
              </a:rPr>
              <a:t>“</a:t>
            </a:r>
            <a:endParaRPr dirty="0"/>
          </a:p>
        </p:txBody>
      </p:sp>
      <p:sp>
        <p:nvSpPr>
          <p:cNvPr id="99" name="Google Shape;99;p13"/>
          <p:cNvSpPr txBox="1"/>
          <p:nvPr/>
        </p:nvSpPr>
        <p:spPr>
          <a:xfrm>
            <a:off x="9330490" y="2613787"/>
            <a:ext cx="801900" cy="1969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200" b="0" i="0" u="none" strike="noStrike" cap="none" dirty="0">
                <a:solidFill>
                  <a:srgbClr val="6DA5E3"/>
                </a:solidFill>
                <a:latin typeface="Arial"/>
                <a:ea typeface="Arial"/>
                <a:cs typeface="Arial"/>
                <a:sym typeface="Arial"/>
              </a:rPr>
              <a:t>”</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0"/>
        <p:cNvGrpSpPr/>
        <p:nvPr/>
      </p:nvGrpSpPr>
      <p:grpSpPr>
        <a:xfrm>
          <a:off x="0" y="0"/>
          <a:ext cx="0" cy="0"/>
          <a:chOff x="0" y="0"/>
          <a:chExt cx="0" cy="0"/>
        </a:xfrm>
      </p:grpSpPr>
      <p:sp>
        <p:nvSpPr>
          <p:cNvPr id="101" name="Google Shape;101;p14"/>
          <p:cNvSpPr txBox="1">
            <a:spLocks noGrp="1"/>
          </p:cNvSpPr>
          <p:nvPr>
            <p:ph type="title"/>
          </p:nvPr>
        </p:nvSpPr>
        <p:spPr>
          <a:xfrm>
            <a:off x="1154954" y="3124201"/>
            <a:ext cx="8825700" cy="16533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4"/>
          <p:cNvSpPr txBox="1">
            <a:spLocks noGrp="1"/>
          </p:cNvSpPr>
          <p:nvPr>
            <p:ph type="body" idx="1"/>
          </p:nvPr>
        </p:nvSpPr>
        <p:spPr>
          <a:xfrm>
            <a:off x="1154954" y="4777381"/>
            <a:ext cx="8825700"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rgbClr val="6DA5E3"/>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103" name="Google Shape;103;p14"/>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4" name="Google Shape;104;p14"/>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5" name="Google Shape;105;p14"/>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6"/>
        <p:cNvGrpSpPr/>
        <p:nvPr/>
      </p:nvGrpSpPr>
      <p:grpSpPr>
        <a:xfrm>
          <a:off x="0" y="0"/>
          <a:ext cx="0" cy="0"/>
          <a:chOff x="0" y="0"/>
          <a:chExt cx="0" cy="0"/>
        </a:xfrm>
      </p:grpSpPr>
      <p:sp>
        <p:nvSpPr>
          <p:cNvPr id="107" name="Google Shape;107;p15"/>
          <p:cNvSpPr txBox="1">
            <a:spLocks noGrp="1"/>
          </p:cNvSpPr>
          <p:nvPr>
            <p:ph type="title"/>
          </p:nvPr>
        </p:nvSpPr>
        <p:spPr>
          <a:xfrm>
            <a:off x="646111" y="452718"/>
            <a:ext cx="9404700" cy="14004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5"/>
          <p:cNvSpPr txBox="1">
            <a:spLocks noGrp="1"/>
          </p:cNvSpPr>
          <p:nvPr>
            <p:ph type="body" idx="1"/>
          </p:nvPr>
        </p:nvSpPr>
        <p:spPr>
          <a:xfrm>
            <a:off x="632947" y="1981200"/>
            <a:ext cx="2946900" cy="57630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6DA5E3"/>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09" name="Google Shape;109;p15"/>
          <p:cNvSpPr txBox="1">
            <a:spLocks noGrp="1"/>
          </p:cNvSpPr>
          <p:nvPr>
            <p:ph type="body" idx="2"/>
          </p:nvPr>
        </p:nvSpPr>
        <p:spPr>
          <a:xfrm>
            <a:off x="652463" y="2667000"/>
            <a:ext cx="2927400" cy="35892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10" name="Google Shape;110;p15"/>
          <p:cNvSpPr txBox="1">
            <a:spLocks noGrp="1"/>
          </p:cNvSpPr>
          <p:nvPr>
            <p:ph type="body" idx="3"/>
          </p:nvPr>
        </p:nvSpPr>
        <p:spPr>
          <a:xfrm>
            <a:off x="3883659" y="1981200"/>
            <a:ext cx="2936100" cy="57630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6DA5E3"/>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11" name="Google Shape;111;p15"/>
          <p:cNvSpPr txBox="1">
            <a:spLocks noGrp="1"/>
          </p:cNvSpPr>
          <p:nvPr>
            <p:ph type="body" idx="4"/>
          </p:nvPr>
        </p:nvSpPr>
        <p:spPr>
          <a:xfrm>
            <a:off x="3873106" y="2667000"/>
            <a:ext cx="2946900" cy="35892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12" name="Google Shape;112;p15"/>
          <p:cNvSpPr txBox="1">
            <a:spLocks noGrp="1"/>
          </p:cNvSpPr>
          <p:nvPr>
            <p:ph type="body" idx="5"/>
          </p:nvPr>
        </p:nvSpPr>
        <p:spPr>
          <a:xfrm>
            <a:off x="7124700" y="1981200"/>
            <a:ext cx="2932200" cy="57630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6DA5E3"/>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13" name="Google Shape;113;p15"/>
          <p:cNvSpPr txBox="1">
            <a:spLocks noGrp="1"/>
          </p:cNvSpPr>
          <p:nvPr>
            <p:ph type="body" idx="6"/>
          </p:nvPr>
        </p:nvSpPr>
        <p:spPr>
          <a:xfrm>
            <a:off x="7124700" y="2667000"/>
            <a:ext cx="2932200" cy="35892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114" name="Google Shape;114;p15"/>
          <p:cNvCxnSpPr/>
          <p:nvPr/>
        </p:nvCxnSpPr>
        <p:spPr>
          <a:xfrm>
            <a:off x="3726142" y="2133600"/>
            <a:ext cx="0" cy="3962400"/>
          </a:xfrm>
          <a:prstGeom prst="straightConnector1">
            <a:avLst/>
          </a:prstGeom>
          <a:noFill/>
          <a:ln w="12700" cap="flat" cmpd="sng">
            <a:solidFill>
              <a:srgbClr val="6DA5E3">
                <a:alpha val="40000"/>
              </a:srgbClr>
            </a:solidFill>
            <a:prstDash val="solid"/>
            <a:round/>
            <a:headEnd type="none" w="sm" len="sm"/>
            <a:tailEnd type="none" w="sm" len="sm"/>
          </a:ln>
        </p:spPr>
      </p:cxnSp>
      <p:cxnSp>
        <p:nvCxnSpPr>
          <p:cNvPr id="115" name="Google Shape;115;p15"/>
          <p:cNvCxnSpPr/>
          <p:nvPr/>
        </p:nvCxnSpPr>
        <p:spPr>
          <a:xfrm>
            <a:off x="6962227" y="2133600"/>
            <a:ext cx="0" cy="3966900"/>
          </a:xfrm>
          <a:prstGeom prst="straightConnector1">
            <a:avLst/>
          </a:prstGeom>
          <a:noFill/>
          <a:ln w="12700" cap="flat" cmpd="sng">
            <a:solidFill>
              <a:srgbClr val="6DA5E3">
                <a:alpha val="40000"/>
              </a:srgbClr>
            </a:solidFill>
            <a:prstDash val="solid"/>
            <a:round/>
            <a:headEnd type="none" w="sm" len="sm"/>
            <a:tailEnd type="none" w="sm" len="sm"/>
          </a:ln>
        </p:spPr>
      </p:cxnSp>
      <p:sp>
        <p:nvSpPr>
          <p:cNvPr id="116" name="Google Shape;116;p15"/>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7" name="Google Shape;117;p15"/>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8" name="Google Shape;118;p15"/>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9"/>
        <p:cNvGrpSpPr/>
        <p:nvPr/>
      </p:nvGrpSpPr>
      <p:grpSpPr>
        <a:xfrm>
          <a:off x="0" y="0"/>
          <a:ext cx="0" cy="0"/>
          <a:chOff x="0" y="0"/>
          <a:chExt cx="0" cy="0"/>
        </a:xfrm>
      </p:grpSpPr>
      <p:sp>
        <p:nvSpPr>
          <p:cNvPr id="120" name="Google Shape;120;p16"/>
          <p:cNvSpPr txBox="1">
            <a:spLocks noGrp="1"/>
          </p:cNvSpPr>
          <p:nvPr>
            <p:ph type="title"/>
          </p:nvPr>
        </p:nvSpPr>
        <p:spPr>
          <a:xfrm>
            <a:off x="646111" y="452718"/>
            <a:ext cx="9404700" cy="14004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6"/>
          <p:cNvSpPr txBox="1">
            <a:spLocks noGrp="1"/>
          </p:cNvSpPr>
          <p:nvPr>
            <p:ph type="body" idx="1"/>
          </p:nvPr>
        </p:nvSpPr>
        <p:spPr>
          <a:xfrm>
            <a:off x="652463" y="4250949"/>
            <a:ext cx="2940000" cy="57630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6DA5E3"/>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2" name="Google Shape;122;p16"/>
          <p:cNvSpPr>
            <a:spLocks noGrp="1"/>
          </p:cNvSpPr>
          <p:nvPr>
            <p:ph type="pic" idx="2"/>
          </p:nvPr>
        </p:nvSpPr>
        <p:spPr>
          <a:xfrm>
            <a:off x="652463" y="2209800"/>
            <a:ext cx="2940000" cy="1524000"/>
          </a:xfrm>
          <a:prstGeom prst="roundRect">
            <a:avLst>
              <a:gd name="adj" fmla="val 1858"/>
            </a:avLst>
          </a:prstGeom>
          <a:noFill/>
          <a:ln>
            <a:noFill/>
          </a:ln>
          <a:effectLst>
            <a:outerShdw blurRad="50800" dist="50800" dir="5400000" algn="tl" rotWithShape="0">
              <a:srgbClr val="000000">
                <a:alpha val="42750"/>
              </a:srgbClr>
            </a:outerShdw>
          </a:effectLst>
        </p:spPr>
      </p:sp>
      <p:sp>
        <p:nvSpPr>
          <p:cNvPr id="123" name="Google Shape;123;p16"/>
          <p:cNvSpPr txBox="1">
            <a:spLocks noGrp="1"/>
          </p:cNvSpPr>
          <p:nvPr>
            <p:ph type="body" idx="3"/>
          </p:nvPr>
        </p:nvSpPr>
        <p:spPr>
          <a:xfrm>
            <a:off x="652463" y="4827211"/>
            <a:ext cx="2940000" cy="6591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4" name="Google Shape;124;p16"/>
          <p:cNvSpPr txBox="1">
            <a:spLocks noGrp="1"/>
          </p:cNvSpPr>
          <p:nvPr>
            <p:ph type="body" idx="4"/>
          </p:nvPr>
        </p:nvSpPr>
        <p:spPr>
          <a:xfrm>
            <a:off x="3889375" y="4250949"/>
            <a:ext cx="2930400" cy="57630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6DA5E3"/>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5" name="Google Shape;125;p16"/>
          <p:cNvSpPr>
            <a:spLocks noGrp="1"/>
          </p:cNvSpPr>
          <p:nvPr>
            <p:ph type="pic" idx="5"/>
          </p:nvPr>
        </p:nvSpPr>
        <p:spPr>
          <a:xfrm>
            <a:off x="3889374" y="2209800"/>
            <a:ext cx="2930400" cy="1524000"/>
          </a:xfrm>
          <a:prstGeom prst="roundRect">
            <a:avLst>
              <a:gd name="adj" fmla="val 1858"/>
            </a:avLst>
          </a:prstGeom>
          <a:noFill/>
          <a:ln>
            <a:noFill/>
          </a:ln>
          <a:effectLst>
            <a:outerShdw blurRad="50800" dist="50800" dir="5400000" algn="tl" rotWithShape="0">
              <a:srgbClr val="000000">
                <a:alpha val="42750"/>
              </a:srgbClr>
            </a:outerShdw>
          </a:effectLst>
        </p:spPr>
      </p:sp>
      <p:sp>
        <p:nvSpPr>
          <p:cNvPr id="126" name="Google Shape;126;p16"/>
          <p:cNvSpPr txBox="1">
            <a:spLocks noGrp="1"/>
          </p:cNvSpPr>
          <p:nvPr>
            <p:ph type="body" idx="6"/>
          </p:nvPr>
        </p:nvSpPr>
        <p:spPr>
          <a:xfrm>
            <a:off x="3888022" y="4827210"/>
            <a:ext cx="2934300" cy="6591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7" name="Google Shape;127;p16"/>
          <p:cNvSpPr txBox="1">
            <a:spLocks noGrp="1"/>
          </p:cNvSpPr>
          <p:nvPr>
            <p:ph type="body" idx="7"/>
          </p:nvPr>
        </p:nvSpPr>
        <p:spPr>
          <a:xfrm>
            <a:off x="7124700" y="4250949"/>
            <a:ext cx="2932200" cy="57630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6DA5E3"/>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8" name="Google Shape;128;p16"/>
          <p:cNvSpPr>
            <a:spLocks noGrp="1"/>
          </p:cNvSpPr>
          <p:nvPr>
            <p:ph type="pic" idx="8"/>
          </p:nvPr>
        </p:nvSpPr>
        <p:spPr>
          <a:xfrm>
            <a:off x="7124699" y="2209800"/>
            <a:ext cx="2932200" cy="1524000"/>
          </a:xfrm>
          <a:prstGeom prst="roundRect">
            <a:avLst>
              <a:gd name="adj" fmla="val 1858"/>
            </a:avLst>
          </a:prstGeom>
          <a:noFill/>
          <a:ln>
            <a:noFill/>
          </a:ln>
          <a:effectLst>
            <a:outerShdw blurRad="50800" dist="50800" dir="5400000" algn="tl" rotWithShape="0">
              <a:srgbClr val="000000">
                <a:alpha val="42750"/>
              </a:srgbClr>
            </a:outerShdw>
          </a:effectLst>
        </p:spPr>
      </p:sp>
      <p:sp>
        <p:nvSpPr>
          <p:cNvPr id="129" name="Google Shape;129;p16"/>
          <p:cNvSpPr txBox="1">
            <a:spLocks noGrp="1"/>
          </p:cNvSpPr>
          <p:nvPr>
            <p:ph type="body" idx="9"/>
          </p:nvPr>
        </p:nvSpPr>
        <p:spPr>
          <a:xfrm>
            <a:off x="7124575" y="4827208"/>
            <a:ext cx="2936100" cy="6591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130" name="Google Shape;130;p16"/>
          <p:cNvCxnSpPr/>
          <p:nvPr/>
        </p:nvCxnSpPr>
        <p:spPr>
          <a:xfrm>
            <a:off x="3726142" y="2133600"/>
            <a:ext cx="0" cy="3962400"/>
          </a:xfrm>
          <a:prstGeom prst="straightConnector1">
            <a:avLst/>
          </a:prstGeom>
          <a:noFill/>
          <a:ln w="12700" cap="flat" cmpd="sng">
            <a:solidFill>
              <a:srgbClr val="6DA5E3">
                <a:alpha val="40000"/>
              </a:srgbClr>
            </a:solidFill>
            <a:prstDash val="solid"/>
            <a:round/>
            <a:headEnd type="none" w="sm" len="sm"/>
            <a:tailEnd type="none" w="sm" len="sm"/>
          </a:ln>
        </p:spPr>
      </p:cxnSp>
      <p:cxnSp>
        <p:nvCxnSpPr>
          <p:cNvPr id="131" name="Google Shape;131;p16"/>
          <p:cNvCxnSpPr/>
          <p:nvPr/>
        </p:nvCxnSpPr>
        <p:spPr>
          <a:xfrm>
            <a:off x="6962227" y="2133600"/>
            <a:ext cx="0" cy="3966900"/>
          </a:xfrm>
          <a:prstGeom prst="straightConnector1">
            <a:avLst/>
          </a:prstGeom>
          <a:noFill/>
          <a:ln w="12700" cap="flat" cmpd="sng">
            <a:solidFill>
              <a:srgbClr val="6DA5E3">
                <a:alpha val="40000"/>
              </a:srgbClr>
            </a:solidFill>
            <a:prstDash val="solid"/>
            <a:round/>
            <a:headEnd type="none" w="sm" len="sm"/>
            <a:tailEnd type="none" w="sm" len="sm"/>
          </a:ln>
        </p:spPr>
      </p:cxnSp>
      <p:sp>
        <p:nvSpPr>
          <p:cNvPr id="132" name="Google Shape;132;p16"/>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3" name="Google Shape;133;p16"/>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4" name="Google Shape;134;p16"/>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5"/>
        <p:cNvGrpSpPr/>
        <p:nvPr/>
      </p:nvGrpSpPr>
      <p:grpSpPr>
        <a:xfrm>
          <a:off x="0" y="0"/>
          <a:ext cx="0" cy="0"/>
          <a:chOff x="0" y="0"/>
          <a:chExt cx="0" cy="0"/>
        </a:xfrm>
      </p:grpSpPr>
      <p:sp>
        <p:nvSpPr>
          <p:cNvPr id="136" name="Google Shape;136;p17"/>
          <p:cNvSpPr txBox="1">
            <a:spLocks noGrp="1"/>
          </p:cNvSpPr>
          <p:nvPr>
            <p:ph type="title"/>
          </p:nvPr>
        </p:nvSpPr>
        <p:spPr>
          <a:xfrm>
            <a:off x="646111" y="452718"/>
            <a:ext cx="9404700" cy="14004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17"/>
          <p:cNvSpPr txBox="1">
            <a:spLocks noGrp="1"/>
          </p:cNvSpPr>
          <p:nvPr>
            <p:ph type="body" idx="1"/>
          </p:nvPr>
        </p:nvSpPr>
        <p:spPr>
          <a:xfrm rot="5400000">
            <a:off x="3478803" y="-322632"/>
            <a:ext cx="4195500" cy="894660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8" name="Google Shape;138;p17"/>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9" name="Google Shape;139;p17"/>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0" name="Google Shape;140;p17"/>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1"/>
        <p:cNvGrpSpPr/>
        <p:nvPr/>
      </p:nvGrpSpPr>
      <p:grpSpPr>
        <a:xfrm>
          <a:off x="0" y="0"/>
          <a:ext cx="0" cy="0"/>
          <a:chOff x="0" y="0"/>
          <a:chExt cx="0" cy="0"/>
        </a:xfrm>
      </p:grpSpPr>
      <p:sp>
        <p:nvSpPr>
          <p:cNvPr id="142" name="Google Shape;142;p18"/>
          <p:cNvSpPr txBox="1">
            <a:spLocks noGrp="1"/>
          </p:cNvSpPr>
          <p:nvPr>
            <p:ph type="title"/>
          </p:nvPr>
        </p:nvSpPr>
        <p:spPr>
          <a:xfrm rot="5400000">
            <a:off x="6267513" y="2466913"/>
            <a:ext cx="5826000" cy="1752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18"/>
          <p:cNvSpPr txBox="1">
            <a:spLocks noGrp="1"/>
          </p:cNvSpPr>
          <p:nvPr>
            <p:ph type="body" idx="1"/>
          </p:nvPr>
        </p:nvSpPr>
        <p:spPr>
          <a:xfrm rot="5400000">
            <a:off x="1679612" y="-139786"/>
            <a:ext cx="5368800" cy="742320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4" name="Google Shape;144;p18"/>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5" name="Google Shape;145;p18"/>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6" name="Google Shape;146;p18"/>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
          <p:cNvSpPr txBox="1">
            <a:spLocks noGrp="1"/>
          </p:cNvSpPr>
          <p:nvPr>
            <p:ph type="title"/>
          </p:nvPr>
        </p:nvSpPr>
        <p:spPr>
          <a:xfrm>
            <a:off x="646111" y="452718"/>
            <a:ext cx="9404700" cy="14004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body" idx="1"/>
          </p:nvPr>
        </p:nvSpPr>
        <p:spPr>
          <a:xfrm>
            <a:off x="1103312" y="2052918"/>
            <a:ext cx="8946600" cy="419550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0" name="Google Shape;30;p3"/>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 name="Google Shape;31;p3"/>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3"/>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4"/>
          <p:cNvSpPr txBox="1">
            <a:spLocks noGrp="1"/>
          </p:cNvSpPr>
          <p:nvPr>
            <p:ph type="title"/>
          </p:nvPr>
        </p:nvSpPr>
        <p:spPr>
          <a:xfrm>
            <a:off x="1154956" y="2861733"/>
            <a:ext cx="8825700" cy="19155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body" idx="1"/>
          </p:nvPr>
        </p:nvSpPr>
        <p:spPr>
          <a:xfrm>
            <a:off x="1154955" y="4777381"/>
            <a:ext cx="8825700"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rgbClr val="6DA5E3"/>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36" name="Google Shape;36;p4"/>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7" name="Google Shape;37;p4"/>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4"/>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646111" y="452718"/>
            <a:ext cx="9404700" cy="14004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body" idx="1"/>
          </p:nvPr>
        </p:nvSpPr>
        <p:spPr>
          <a:xfrm>
            <a:off x="1103312" y="2060575"/>
            <a:ext cx="4396200" cy="419580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42" name="Google Shape;42;p5"/>
          <p:cNvSpPr txBox="1">
            <a:spLocks noGrp="1"/>
          </p:cNvSpPr>
          <p:nvPr>
            <p:ph type="body" idx="2"/>
          </p:nvPr>
        </p:nvSpPr>
        <p:spPr>
          <a:xfrm>
            <a:off x="5654493" y="2056092"/>
            <a:ext cx="4396200" cy="420030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43" name="Google Shape;43;p5"/>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4" name="Google Shape;44;p5"/>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5" name="Google Shape;45;p5"/>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646111" y="452718"/>
            <a:ext cx="9404700" cy="14004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body" idx="1"/>
          </p:nvPr>
        </p:nvSpPr>
        <p:spPr>
          <a:xfrm>
            <a:off x="1103313" y="1905000"/>
            <a:ext cx="4396200" cy="57630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6DA5E3"/>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49" name="Google Shape;49;p6"/>
          <p:cNvSpPr txBox="1">
            <a:spLocks noGrp="1"/>
          </p:cNvSpPr>
          <p:nvPr>
            <p:ph type="body" idx="2"/>
          </p:nvPr>
        </p:nvSpPr>
        <p:spPr>
          <a:xfrm>
            <a:off x="1103312" y="2514600"/>
            <a:ext cx="4396200" cy="374160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50" name="Google Shape;50;p6"/>
          <p:cNvSpPr txBox="1">
            <a:spLocks noGrp="1"/>
          </p:cNvSpPr>
          <p:nvPr>
            <p:ph type="body" idx="3"/>
          </p:nvPr>
        </p:nvSpPr>
        <p:spPr>
          <a:xfrm>
            <a:off x="5654495" y="1905000"/>
            <a:ext cx="4396200" cy="57630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6DA5E3"/>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51" name="Google Shape;51;p6"/>
          <p:cNvSpPr txBox="1">
            <a:spLocks noGrp="1"/>
          </p:cNvSpPr>
          <p:nvPr>
            <p:ph type="body" idx="4"/>
          </p:nvPr>
        </p:nvSpPr>
        <p:spPr>
          <a:xfrm>
            <a:off x="5654495" y="2514600"/>
            <a:ext cx="4396200" cy="374160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52" name="Google Shape;52;p6"/>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6"/>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4" name="Google Shape;54;p6"/>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7"/>
          <p:cNvSpPr txBox="1">
            <a:spLocks noGrp="1"/>
          </p:cNvSpPr>
          <p:nvPr>
            <p:ph type="title"/>
          </p:nvPr>
        </p:nvSpPr>
        <p:spPr>
          <a:xfrm>
            <a:off x="646111" y="452718"/>
            <a:ext cx="9404700" cy="14004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8" name="Google Shape;58;p7"/>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9" name="Google Shape;59;p7"/>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8"/>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2" name="Google Shape;62;p8"/>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8"/>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9"/>
          <p:cNvSpPr txBox="1">
            <a:spLocks noGrp="1"/>
          </p:cNvSpPr>
          <p:nvPr>
            <p:ph type="title"/>
          </p:nvPr>
        </p:nvSpPr>
        <p:spPr>
          <a:xfrm>
            <a:off x="1154953" y="1447800"/>
            <a:ext cx="3401100" cy="1447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body" idx="1"/>
          </p:nvPr>
        </p:nvSpPr>
        <p:spPr>
          <a:xfrm>
            <a:off x="4784616" y="1447800"/>
            <a:ext cx="5196000" cy="4572000"/>
          </a:xfrm>
          <a:prstGeom prst="rect">
            <a:avLst/>
          </a:prstGeom>
          <a:noFill/>
          <a:ln>
            <a:noFill/>
          </a:ln>
        </p:spPr>
        <p:txBody>
          <a:bodyPr spcFirstLastPara="1" wrap="square" lIns="91425" tIns="45700" rIns="91425" bIns="45700" anchor="ctr" anchorCtr="0">
            <a:normAutofit/>
          </a:bodyPr>
          <a:lstStyle>
            <a:lvl1pPr marL="457200" lvl="0" indent="-330200" algn="l">
              <a:spcBef>
                <a:spcPts val="1000"/>
              </a:spcBef>
              <a:spcAft>
                <a:spcPts val="0"/>
              </a:spcAft>
              <a:buSzPts val="1600"/>
              <a:buChar char="►"/>
              <a:defRPr sz="2000"/>
            </a:lvl1pPr>
            <a:lvl2pPr marL="914400" lvl="1" indent="-320040" algn="l">
              <a:spcBef>
                <a:spcPts val="1000"/>
              </a:spcBef>
              <a:spcAft>
                <a:spcPts val="0"/>
              </a:spcAft>
              <a:buSzPts val="1440"/>
              <a:buChar char="►"/>
              <a:defRPr sz="1800"/>
            </a:lvl2pPr>
            <a:lvl3pPr marL="1371600" lvl="2" indent="-309880" algn="l">
              <a:spcBef>
                <a:spcPts val="1000"/>
              </a:spcBef>
              <a:spcAft>
                <a:spcPts val="0"/>
              </a:spcAft>
              <a:buSzPts val="1280"/>
              <a:buChar char="►"/>
              <a:defRPr sz="1600"/>
            </a:lvl3pPr>
            <a:lvl4pPr marL="1828800" lvl="3" indent="-299719" algn="l">
              <a:spcBef>
                <a:spcPts val="1000"/>
              </a:spcBef>
              <a:spcAft>
                <a:spcPts val="0"/>
              </a:spcAft>
              <a:buSzPts val="1120"/>
              <a:buChar char="►"/>
              <a:defRPr sz="1400"/>
            </a:lvl4pPr>
            <a:lvl5pPr marL="2286000" lvl="4" indent="-299720" algn="l">
              <a:spcBef>
                <a:spcPts val="1000"/>
              </a:spcBef>
              <a:spcAft>
                <a:spcPts val="0"/>
              </a:spcAft>
              <a:buSzPts val="1120"/>
              <a:buChar char="►"/>
              <a:defRPr sz="1400"/>
            </a:lvl5pPr>
            <a:lvl6pPr marL="2743200" lvl="5" indent="-299720" algn="l">
              <a:spcBef>
                <a:spcPts val="1000"/>
              </a:spcBef>
              <a:spcAft>
                <a:spcPts val="0"/>
              </a:spcAft>
              <a:buSzPts val="1120"/>
              <a:buChar char="►"/>
              <a:defRPr sz="1400"/>
            </a:lvl6pPr>
            <a:lvl7pPr marL="3200400" lvl="6" indent="-299720" algn="l">
              <a:spcBef>
                <a:spcPts val="1000"/>
              </a:spcBef>
              <a:spcAft>
                <a:spcPts val="0"/>
              </a:spcAft>
              <a:buSzPts val="1120"/>
              <a:buChar char="►"/>
              <a:defRPr sz="1400"/>
            </a:lvl7pPr>
            <a:lvl8pPr marL="3657600" lvl="7" indent="-299720" algn="l">
              <a:spcBef>
                <a:spcPts val="1000"/>
              </a:spcBef>
              <a:spcAft>
                <a:spcPts val="0"/>
              </a:spcAft>
              <a:buSzPts val="1120"/>
              <a:buChar char="►"/>
              <a:defRPr sz="1400"/>
            </a:lvl8pPr>
            <a:lvl9pPr marL="4114800" lvl="8" indent="-299720" algn="l">
              <a:spcBef>
                <a:spcPts val="1000"/>
              </a:spcBef>
              <a:spcAft>
                <a:spcPts val="0"/>
              </a:spcAft>
              <a:buSzPts val="1120"/>
              <a:buChar char="►"/>
              <a:defRPr sz="1400"/>
            </a:lvl9pPr>
          </a:lstStyle>
          <a:p>
            <a:endParaRPr/>
          </a:p>
        </p:txBody>
      </p:sp>
      <p:sp>
        <p:nvSpPr>
          <p:cNvPr id="67" name="Google Shape;67;p9"/>
          <p:cNvSpPr txBox="1">
            <a:spLocks noGrp="1"/>
          </p:cNvSpPr>
          <p:nvPr>
            <p:ph type="body" idx="2"/>
          </p:nvPr>
        </p:nvSpPr>
        <p:spPr>
          <a:xfrm>
            <a:off x="1154953" y="3129280"/>
            <a:ext cx="3401100" cy="28956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68" name="Google Shape;68;p9"/>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9" name="Google Shape;69;p9"/>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9"/>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10"/>
          <p:cNvSpPr txBox="1">
            <a:spLocks noGrp="1"/>
          </p:cNvSpPr>
          <p:nvPr>
            <p:ph type="title"/>
          </p:nvPr>
        </p:nvSpPr>
        <p:spPr>
          <a:xfrm>
            <a:off x="1153907" y="1854192"/>
            <a:ext cx="5092800" cy="1574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3600"/>
              <a:buFont typeface="Century Gothic"/>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0"/>
          <p:cNvSpPr>
            <a:spLocks noGrp="1"/>
          </p:cNvSpPr>
          <p:nvPr>
            <p:ph type="pic" idx="2"/>
          </p:nvPr>
        </p:nvSpPr>
        <p:spPr>
          <a:xfrm>
            <a:off x="6949546" y="1143000"/>
            <a:ext cx="3200400" cy="4572000"/>
          </a:xfrm>
          <a:prstGeom prst="roundRect">
            <a:avLst>
              <a:gd name="adj" fmla="val 1858"/>
            </a:avLst>
          </a:prstGeom>
          <a:noFill/>
          <a:ln>
            <a:noFill/>
          </a:ln>
          <a:effectLst>
            <a:outerShdw blurRad="50800" dist="50800" dir="5400000" algn="tl" rotWithShape="0">
              <a:srgbClr val="000000">
                <a:alpha val="42750"/>
              </a:srgbClr>
            </a:outerShdw>
          </a:effectLst>
        </p:spPr>
      </p:sp>
      <p:sp>
        <p:nvSpPr>
          <p:cNvPr id="74" name="Google Shape;74;p10"/>
          <p:cNvSpPr txBox="1">
            <a:spLocks noGrp="1"/>
          </p:cNvSpPr>
          <p:nvPr>
            <p:ph type="body" idx="1"/>
          </p:nvPr>
        </p:nvSpPr>
        <p:spPr>
          <a:xfrm>
            <a:off x="1154954" y="3657600"/>
            <a:ext cx="5085000" cy="13716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75" name="Google Shape;75;p10"/>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10"/>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10"/>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20">
            <a:alphaModFix/>
          </a:blip>
          <a:srcRect l="3614"/>
          <a:stretch/>
        </p:blipFill>
        <p:spPr>
          <a:xfrm>
            <a:off x="0" y="2669685"/>
            <a:ext cx="4037011" cy="4188314"/>
          </a:xfrm>
          <a:prstGeom prst="rect">
            <a:avLst/>
          </a:prstGeom>
          <a:noFill/>
          <a:ln>
            <a:noFill/>
          </a:ln>
        </p:spPr>
      </p:pic>
      <p:pic>
        <p:nvPicPr>
          <p:cNvPr id="11" name="Google Shape;11;p1"/>
          <p:cNvPicPr preferRelativeResize="0"/>
          <p:nvPr/>
        </p:nvPicPr>
        <p:blipFill rotWithShape="1">
          <a:blip r:embed="rId21">
            <a:alphaModFix/>
          </a:blip>
          <a:srcRect l="35641"/>
          <a:stretch/>
        </p:blipFill>
        <p:spPr>
          <a:xfrm>
            <a:off x="0" y="2892347"/>
            <a:ext cx="1522412" cy="2365453"/>
          </a:xfrm>
          <a:prstGeom prst="rect">
            <a:avLst/>
          </a:prstGeom>
          <a:noFill/>
          <a:ln>
            <a:noFill/>
          </a:ln>
        </p:spPr>
      </p:pic>
      <p:sp>
        <p:nvSpPr>
          <p:cNvPr id="12" name="Google Shape;12;p1"/>
          <p:cNvSpPr/>
          <p:nvPr/>
        </p:nvSpPr>
        <p:spPr>
          <a:xfrm>
            <a:off x="8609012" y="1676400"/>
            <a:ext cx="2819400" cy="2819400"/>
          </a:xfrm>
          <a:prstGeom prst="ellipse">
            <a:avLst/>
          </a:prstGeom>
          <a:gradFill>
            <a:gsLst>
              <a:gs pos="0">
                <a:srgbClr val="2A7AD0">
                  <a:alpha val="6666"/>
                </a:srgbClr>
              </a:gs>
              <a:gs pos="36000">
                <a:srgbClr val="2A7AD0">
                  <a:alpha val="5882"/>
                </a:srgbClr>
              </a:gs>
              <a:gs pos="69000">
                <a:srgbClr val="2A7AD0">
                  <a:alpha val="0"/>
                </a:srgbClr>
              </a:gs>
              <a:gs pos="100000">
                <a:srgbClr val="2A7AD0">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3" name="Google Shape;13;p1"/>
          <p:cNvPicPr preferRelativeResize="0"/>
          <p:nvPr/>
        </p:nvPicPr>
        <p:blipFill rotWithShape="1">
          <a:blip r:embed="rId22">
            <a:alphaModFix/>
          </a:blip>
          <a:srcRect t="28815"/>
          <a:stretch/>
        </p:blipFill>
        <p:spPr>
          <a:xfrm>
            <a:off x="7999412" y="0"/>
            <a:ext cx="1603387" cy="1141407"/>
          </a:xfrm>
          <a:prstGeom prst="rect">
            <a:avLst/>
          </a:prstGeom>
          <a:noFill/>
          <a:ln>
            <a:noFill/>
          </a:ln>
        </p:spPr>
      </p:pic>
      <p:pic>
        <p:nvPicPr>
          <p:cNvPr id="14" name="Google Shape;14;p1"/>
          <p:cNvPicPr preferRelativeResize="0"/>
          <p:nvPr/>
        </p:nvPicPr>
        <p:blipFill rotWithShape="1">
          <a:blip r:embed="rId23">
            <a:alphaModFix/>
          </a:blip>
          <a:srcRect b="23318"/>
          <a:stretch/>
        </p:blipFill>
        <p:spPr>
          <a:xfrm>
            <a:off x="8605878" y="6096000"/>
            <a:ext cx="993734" cy="762000"/>
          </a:xfrm>
          <a:prstGeom prst="rect">
            <a:avLst/>
          </a:prstGeom>
          <a:noFill/>
          <a:ln>
            <a:noFill/>
          </a:ln>
        </p:spPr>
      </p:pic>
      <p:sp>
        <p:nvSpPr>
          <p:cNvPr id="15" name="Google Shape;15;p1"/>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6;p1"/>
          <p:cNvSpPr txBox="1">
            <a:spLocks noGrp="1"/>
          </p:cNvSpPr>
          <p:nvPr>
            <p:ph type="title"/>
          </p:nvPr>
        </p:nvSpPr>
        <p:spPr>
          <a:xfrm>
            <a:off x="646111" y="452718"/>
            <a:ext cx="9404700" cy="14004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a:spcBef>
                <a:spcPts val="0"/>
              </a:spcBef>
              <a:spcAft>
                <a:spcPts val="0"/>
              </a:spcAft>
              <a:buSzPts val="1400"/>
              <a:buNone/>
              <a:defRPr sz="1800" b="0" i="0" u="none" strike="noStrike" cap="none">
                <a:solidFill>
                  <a:schemeClr val="lt2"/>
                </a:solidFill>
              </a:defRPr>
            </a:lvl2pPr>
            <a:lvl3pPr marR="0" lvl="2" algn="l">
              <a:spcBef>
                <a:spcPts val="0"/>
              </a:spcBef>
              <a:spcAft>
                <a:spcPts val="0"/>
              </a:spcAft>
              <a:buSzPts val="1400"/>
              <a:buNone/>
              <a:defRPr sz="1800" b="0" i="0" u="none" strike="noStrike" cap="none">
                <a:solidFill>
                  <a:schemeClr val="lt2"/>
                </a:solidFill>
              </a:defRPr>
            </a:lvl3pPr>
            <a:lvl4pPr marR="0" lvl="3" algn="l">
              <a:spcBef>
                <a:spcPts val="0"/>
              </a:spcBef>
              <a:spcAft>
                <a:spcPts val="0"/>
              </a:spcAft>
              <a:buSzPts val="1400"/>
              <a:buNone/>
              <a:defRPr sz="1800" b="0" i="0" u="none" strike="noStrike" cap="none">
                <a:solidFill>
                  <a:schemeClr val="lt2"/>
                </a:solidFill>
              </a:defRPr>
            </a:lvl4pPr>
            <a:lvl5pPr marR="0" lvl="4" algn="l">
              <a:spcBef>
                <a:spcPts val="0"/>
              </a:spcBef>
              <a:spcAft>
                <a:spcPts val="0"/>
              </a:spcAft>
              <a:buSzPts val="1400"/>
              <a:buNone/>
              <a:defRPr sz="1800" b="0" i="0" u="none" strike="noStrike" cap="none">
                <a:solidFill>
                  <a:schemeClr val="lt2"/>
                </a:solidFill>
              </a:defRPr>
            </a:lvl5pPr>
            <a:lvl6pPr marR="0" lvl="5" algn="l">
              <a:spcBef>
                <a:spcPts val="0"/>
              </a:spcBef>
              <a:spcAft>
                <a:spcPts val="0"/>
              </a:spcAft>
              <a:buSzPts val="1400"/>
              <a:buNone/>
              <a:defRPr sz="1800" b="0" i="0" u="none" strike="noStrike" cap="none">
                <a:solidFill>
                  <a:schemeClr val="lt2"/>
                </a:solidFill>
              </a:defRPr>
            </a:lvl6pPr>
            <a:lvl7pPr marR="0" lvl="6" algn="l">
              <a:spcBef>
                <a:spcPts val="0"/>
              </a:spcBef>
              <a:spcAft>
                <a:spcPts val="0"/>
              </a:spcAft>
              <a:buSzPts val="1400"/>
              <a:buNone/>
              <a:defRPr sz="1800" b="0" i="0" u="none" strike="noStrike" cap="none">
                <a:solidFill>
                  <a:schemeClr val="lt2"/>
                </a:solidFill>
              </a:defRPr>
            </a:lvl7pPr>
            <a:lvl8pPr marR="0" lvl="7" algn="l">
              <a:spcBef>
                <a:spcPts val="0"/>
              </a:spcBef>
              <a:spcAft>
                <a:spcPts val="0"/>
              </a:spcAft>
              <a:buSzPts val="1400"/>
              <a:buNone/>
              <a:defRPr sz="1800" b="0" i="0" u="none" strike="noStrike" cap="none">
                <a:solidFill>
                  <a:schemeClr val="lt2"/>
                </a:solidFill>
              </a:defRPr>
            </a:lvl8pPr>
            <a:lvl9pPr marR="0" lvl="8" algn="l">
              <a:spcBef>
                <a:spcPts val="0"/>
              </a:spcBef>
              <a:spcAft>
                <a:spcPts val="0"/>
              </a:spcAft>
              <a:buSzPts val="1400"/>
              <a:buNone/>
              <a:defRPr sz="1800" b="0" i="0" u="none" strike="noStrike" cap="none">
                <a:solidFill>
                  <a:schemeClr val="lt2"/>
                </a:solidFill>
              </a:defRPr>
            </a:lvl9pPr>
          </a:lstStyle>
          <a:p>
            <a:endParaRPr/>
          </a:p>
        </p:txBody>
      </p:sp>
      <p:sp>
        <p:nvSpPr>
          <p:cNvPr id="17" name="Google Shape;17;p1"/>
          <p:cNvSpPr txBox="1">
            <a:spLocks noGrp="1"/>
          </p:cNvSpPr>
          <p:nvPr>
            <p:ph type="body" idx="1"/>
          </p:nvPr>
        </p:nvSpPr>
        <p:spPr>
          <a:xfrm>
            <a:off x="1103312" y="2052918"/>
            <a:ext cx="8946600" cy="4195500"/>
          </a:xfrm>
          <a:prstGeom prst="rect">
            <a:avLst/>
          </a:prstGeom>
          <a:noFill/>
          <a:ln>
            <a:noFill/>
          </a:ln>
        </p:spPr>
        <p:txBody>
          <a:bodyPr spcFirstLastPara="1" wrap="square" lIns="91425" tIns="45700" rIns="91425" bIns="45700" anchor="t" anchorCtr="0">
            <a:normAutofit/>
          </a:bodyPr>
          <a:lstStyle>
            <a:lvl1pPr marL="457200" marR="0" lvl="0" indent="-330200" algn="l">
              <a:spcBef>
                <a:spcPts val="1000"/>
              </a:spcBef>
              <a:spcAft>
                <a:spcPts val="0"/>
              </a:spcAft>
              <a:buClr>
                <a:srgbClr val="6DA5E3"/>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a:spcBef>
                <a:spcPts val="1000"/>
              </a:spcBef>
              <a:spcAft>
                <a:spcPts val="0"/>
              </a:spcAft>
              <a:buClr>
                <a:srgbClr val="6DA5E3"/>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a:spcBef>
                <a:spcPts val="1000"/>
              </a:spcBef>
              <a:spcAft>
                <a:spcPts val="0"/>
              </a:spcAft>
              <a:buClr>
                <a:srgbClr val="6DA5E3"/>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a:spcBef>
                <a:spcPts val="1000"/>
              </a:spcBef>
              <a:spcAft>
                <a:spcPts val="0"/>
              </a:spcAft>
              <a:buClr>
                <a:srgbClr val="6DA5E3"/>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a:spcBef>
                <a:spcPts val="1000"/>
              </a:spcBef>
              <a:spcAft>
                <a:spcPts val="0"/>
              </a:spcAft>
              <a:buClr>
                <a:srgbClr val="6DA5E3"/>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a:spcBef>
                <a:spcPts val="1000"/>
              </a:spcBef>
              <a:spcAft>
                <a:spcPts val="0"/>
              </a:spcAft>
              <a:buClr>
                <a:srgbClr val="6DA5E3"/>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a:spcBef>
                <a:spcPts val="1000"/>
              </a:spcBef>
              <a:spcAft>
                <a:spcPts val="0"/>
              </a:spcAft>
              <a:buClr>
                <a:srgbClr val="6DA5E3"/>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a:spcBef>
                <a:spcPts val="1000"/>
              </a:spcBef>
              <a:spcAft>
                <a:spcPts val="0"/>
              </a:spcAft>
              <a:buClr>
                <a:srgbClr val="6DA5E3"/>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a:spcBef>
                <a:spcPts val="1000"/>
              </a:spcBef>
              <a:spcAft>
                <a:spcPts val="0"/>
              </a:spcAft>
              <a:buClr>
                <a:srgbClr val="6DA5E3"/>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8" name="Google Shape;18;p1"/>
          <p:cNvSpPr txBox="1">
            <a:spLocks noGrp="1"/>
          </p:cNvSpPr>
          <p:nvPr>
            <p:ph type="dt" idx="10"/>
          </p:nvPr>
        </p:nvSpPr>
        <p:spPr>
          <a:xfrm rot="5400000">
            <a:off x="10155638" y="1790701"/>
            <a:ext cx="990600" cy="3048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dirty="0"/>
          </a:p>
        </p:txBody>
      </p:sp>
      <p:sp>
        <p:nvSpPr>
          <p:cNvPr id="19" name="Google Shape;19;p1"/>
          <p:cNvSpPr txBox="1">
            <a:spLocks noGrp="1"/>
          </p:cNvSpPr>
          <p:nvPr>
            <p:ph type="ftr" idx="11"/>
          </p:nvPr>
        </p:nvSpPr>
        <p:spPr>
          <a:xfrm rot="5400000">
            <a:off x="8951571" y="3225300"/>
            <a:ext cx="3859800" cy="304800"/>
          </a:xfrm>
          <a:prstGeom prst="rect">
            <a:avLst/>
          </a:prstGeom>
          <a:noFill/>
          <a:ln>
            <a:noFill/>
          </a:ln>
        </p:spPr>
        <p:txBody>
          <a:bodyPr spcFirstLastPara="1" wrap="square" lIns="91425" tIns="45700" rIns="91425" bIns="45700" anchor="b" anchorCtr="0">
            <a:noAutofit/>
          </a:bodyPr>
          <a:lstStyle>
            <a:lvl1pPr marR="0" lvl="0" algn="l">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dirty="0"/>
          </a:p>
        </p:txBody>
      </p:sp>
      <p:sp>
        <p:nvSpPr>
          <p:cNvPr id="20" name="Google Shape;20;p1"/>
          <p:cNvSpPr txBox="1">
            <a:spLocks noGrp="1"/>
          </p:cNvSpPr>
          <p:nvPr>
            <p:ph type="sldNum" idx="12"/>
          </p:nvPr>
        </p:nvSpPr>
        <p:spPr>
          <a:xfrm>
            <a:off x="10352540" y="295729"/>
            <a:ext cx="838200" cy="767700"/>
          </a:xfrm>
          <a:prstGeom prst="rect">
            <a:avLst/>
          </a:prstGeom>
          <a:noFill/>
          <a:ln>
            <a:noFill/>
          </a:ln>
        </p:spPr>
        <p:txBody>
          <a:bodyPr spcFirstLastPara="1" wrap="square" lIns="91425" tIns="45700" rIns="91425" bIns="45700" anchor="b" anchorCtr="0">
            <a:noAutofit/>
          </a:bodyPr>
          <a:lstStyle>
            <a:lvl1pPr marL="0" marR="0" lvl="0" indent="0" algn="ctr">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hyperlink" Target="https://www.flickr.com/photos/deanhochman/27882707399/"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s://www.mentefilosofica.com/2015/08/el-secuestro-emocional.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customXml" Target="../ink/ink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1"/>
          <p:cNvSpPr txBox="1">
            <a:spLocks noGrp="1"/>
          </p:cNvSpPr>
          <p:nvPr>
            <p:ph type="ctrTitle"/>
          </p:nvPr>
        </p:nvSpPr>
        <p:spPr>
          <a:xfrm>
            <a:off x="1683542" y="1194235"/>
            <a:ext cx="8824913" cy="332898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5400"/>
              <a:buFont typeface="Century Gothic"/>
              <a:buNone/>
            </a:pPr>
            <a:r>
              <a:rPr lang="en-US" sz="5400" b="1" dirty="0">
                <a:solidFill>
                  <a:schemeClr val="lt1"/>
                </a:solidFill>
                <a:latin typeface="Century Gothic"/>
                <a:ea typeface="Century Gothic"/>
                <a:cs typeface="Century Gothic"/>
                <a:sym typeface="Century Gothic"/>
              </a:rPr>
              <a:t>Emotional Intelligence</a:t>
            </a:r>
            <a:endParaRPr sz="4000" b="1" dirty="0">
              <a:solidFill>
                <a:schemeClr val="lt1"/>
              </a:solidFill>
              <a:latin typeface="Century Gothic"/>
              <a:ea typeface="Century Gothic"/>
              <a:cs typeface="Century Gothic"/>
              <a:sym typeface="Century Gothic"/>
            </a:endParaRPr>
          </a:p>
        </p:txBody>
      </p:sp>
      <p:pic>
        <p:nvPicPr>
          <p:cNvPr id="227" name="Google Shape;227;p31" descr="Puzzles in brain"/>
          <p:cNvPicPr preferRelativeResize="0"/>
          <p:nvPr/>
        </p:nvPicPr>
        <p:blipFill rotWithShape="1">
          <a:blip r:embed="rId3">
            <a:alphaModFix/>
          </a:blip>
          <a:srcRect/>
          <a:stretch/>
        </p:blipFill>
        <p:spPr>
          <a:xfrm>
            <a:off x="4020777" y="3579761"/>
            <a:ext cx="4150442" cy="276696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54"/>
          <p:cNvSpPr txBox="1">
            <a:spLocks noGrp="1"/>
          </p:cNvSpPr>
          <p:nvPr>
            <p:ph type="title"/>
          </p:nvPr>
        </p:nvSpPr>
        <p:spPr>
          <a:xfrm>
            <a:off x="646111" y="452718"/>
            <a:ext cx="9404700" cy="1400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Emotional Sentinel</a:t>
            </a:r>
            <a:endParaRPr dirty="0"/>
          </a:p>
        </p:txBody>
      </p:sp>
      <p:sp>
        <p:nvSpPr>
          <p:cNvPr id="472" name="Google Shape;472;p54"/>
          <p:cNvSpPr txBox="1">
            <a:spLocks noGrp="1"/>
          </p:cNvSpPr>
          <p:nvPr>
            <p:ph type="body" idx="1"/>
          </p:nvPr>
        </p:nvSpPr>
        <p:spPr>
          <a:xfrm>
            <a:off x="1103312" y="2052918"/>
            <a:ext cx="8946600" cy="41955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dirty="0"/>
              <a:t>1. Information travels from ear or eye—&gt; Thalamus</a:t>
            </a:r>
          </a:p>
          <a:p>
            <a:pPr marL="0" lvl="0" indent="0" algn="l" rtl="0">
              <a:spcBef>
                <a:spcPts val="1000"/>
              </a:spcBef>
              <a:spcAft>
                <a:spcPts val="0"/>
              </a:spcAft>
              <a:buNone/>
            </a:pPr>
            <a:r>
              <a:rPr lang="en-US" dirty="0"/>
              <a:t>2. Thalamus —&gt; Amygdala via single synapse - arrives first</a:t>
            </a:r>
          </a:p>
          <a:p>
            <a:pPr marL="0" lvl="0" indent="0" algn="l" rtl="0">
              <a:spcBef>
                <a:spcPts val="1000"/>
              </a:spcBef>
              <a:spcAft>
                <a:spcPts val="0"/>
              </a:spcAft>
              <a:buNone/>
            </a:pPr>
            <a:r>
              <a:rPr lang="en-US" dirty="0"/>
              <a:t>3. Thalamus —&gt; Second signal to neocortex (thinking brain)</a:t>
            </a:r>
          </a:p>
          <a:p>
            <a:pPr marL="0" lvl="0" indent="0" algn="l" rtl="0">
              <a:spcBef>
                <a:spcPts val="1000"/>
              </a:spcBef>
              <a:spcAft>
                <a:spcPts val="0"/>
              </a:spcAft>
              <a:buNone/>
            </a:pPr>
            <a:endParaRPr lang="en-US" dirty="0"/>
          </a:p>
          <a:p>
            <a:pPr marL="0" lvl="0" indent="0">
              <a:buNone/>
            </a:pPr>
            <a:r>
              <a:rPr lang="en-US" dirty="0"/>
              <a:t>LeDoux found that emotional reactions and emotional memories can be formed without any conscious, cognitive participation at all.</a:t>
            </a:r>
          </a:p>
          <a:p>
            <a:pPr marL="0" lvl="0" indent="0">
              <a:buNone/>
            </a:pPr>
            <a:endParaRPr lang="en-US" dirty="0"/>
          </a:p>
          <a:p>
            <a:pPr marL="0" lvl="0" indent="0">
              <a:buNone/>
            </a:pPr>
            <a:r>
              <a:rPr lang="en-US" dirty="0"/>
              <a:t>Due to the Bundle of neurons that connect from thalamus to the amygdala -  allows faster reaction from the amygdala before we even "know" why from our senses.  It is in a priority position to hijack the brain in emergencies - or perceived emergencies</a:t>
            </a:r>
          </a:p>
          <a:p>
            <a:pPr marL="0" lvl="0" indent="0" algn="l" rtl="0">
              <a:spcBef>
                <a:spcPts val="1000"/>
              </a:spcBef>
              <a:spcAft>
                <a:spcPts val="0"/>
              </a:spcAft>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55"/>
          <p:cNvSpPr txBox="1">
            <a:spLocks noGrp="1"/>
          </p:cNvSpPr>
          <p:nvPr>
            <p:ph type="title"/>
          </p:nvPr>
        </p:nvSpPr>
        <p:spPr>
          <a:xfrm>
            <a:off x="646111" y="452718"/>
            <a:ext cx="9404700" cy="1400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Neural Tripwire</a:t>
            </a:r>
            <a:endParaRPr dirty="0"/>
          </a:p>
        </p:txBody>
      </p:sp>
      <p:sp>
        <p:nvSpPr>
          <p:cNvPr id="479" name="Google Shape;479;p55"/>
          <p:cNvSpPr txBox="1">
            <a:spLocks noGrp="1"/>
          </p:cNvSpPr>
          <p:nvPr>
            <p:ph type="body" idx="1"/>
          </p:nvPr>
        </p:nvSpPr>
        <p:spPr>
          <a:xfrm>
            <a:off x="1103313" y="1905000"/>
            <a:ext cx="4396200" cy="576300"/>
          </a:xfrm>
          <a:prstGeom prst="rect">
            <a:avLst/>
          </a:prstGeom>
        </p:spPr>
        <p:txBody>
          <a:bodyPr spcFirstLastPara="1" wrap="square" lIns="91425" tIns="45700" rIns="91425" bIns="45700" anchor="b" anchorCtr="0">
            <a:noAutofit/>
          </a:bodyPr>
          <a:lstStyle/>
          <a:p>
            <a:pPr marL="0" lvl="0" indent="0" algn="l" rtl="0">
              <a:spcBef>
                <a:spcPts val="1000"/>
              </a:spcBef>
              <a:spcAft>
                <a:spcPts val="0"/>
              </a:spcAft>
              <a:buNone/>
            </a:pPr>
            <a:r>
              <a:rPr lang="en-US" dirty="0"/>
              <a:t>If this:  </a:t>
            </a:r>
            <a:endParaRPr dirty="0"/>
          </a:p>
        </p:txBody>
      </p:sp>
      <p:sp>
        <p:nvSpPr>
          <p:cNvPr id="480" name="Google Shape;480;p55"/>
          <p:cNvSpPr txBox="1">
            <a:spLocks noGrp="1"/>
          </p:cNvSpPr>
          <p:nvPr>
            <p:ph type="body" idx="2"/>
          </p:nvPr>
        </p:nvSpPr>
        <p:spPr>
          <a:xfrm>
            <a:off x="1103312" y="2514600"/>
            <a:ext cx="4396200" cy="3741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t>Incoming signals from the senses let the amygdala scan every experience for trouble</a:t>
            </a:r>
            <a:endParaRPr dirty="0"/>
          </a:p>
          <a:p>
            <a:pPr marL="0" lvl="0" indent="0" algn="l" rtl="0">
              <a:spcBef>
                <a:spcPts val="1000"/>
              </a:spcBef>
              <a:spcAft>
                <a:spcPts val="0"/>
              </a:spcAft>
              <a:buNone/>
            </a:pPr>
            <a:r>
              <a:rPr lang="en-US" dirty="0"/>
              <a:t>Asks is this something I hate? Fear? Will it hurt me?    </a:t>
            </a:r>
            <a:endParaRPr dirty="0"/>
          </a:p>
          <a:p>
            <a:pPr marL="0" lvl="0" indent="0" algn="l" rtl="0">
              <a:spcBef>
                <a:spcPts val="1000"/>
              </a:spcBef>
              <a:spcAft>
                <a:spcPts val="0"/>
              </a:spcAft>
              <a:buNone/>
            </a:pPr>
            <a:r>
              <a:rPr lang="en-US" dirty="0"/>
              <a:t>If the answers is </a:t>
            </a:r>
            <a:r>
              <a:rPr lang="en-US" b="1" u="sng" dirty="0"/>
              <a:t>yes</a:t>
            </a:r>
            <a:r>
              <a:rPr lang="en-US" dirty="0"/>
              <a:t>, the amygdala sends a message of crisis to all parts of the brain </a:t>
            </a:r>
            <a:endParaRPr dirty="0"/>
          </a:p>
          <a:p>
            <a:pPr marL="0" lvl="0" indent="0" algn="l" rtl="0">
              <a:spcBef>
                <a:spcPts val="1000"/>
              </a:spcBef>
              <a:spcAft>
                <a:spcPts val="0"/>
              </a:spcAft>
              <a:buNone/>
            </a:pPr>
            <a:endParaRPr dirty="0"/>
          </a:p>
        </p:txBody>
      </p:sp>
      <p:sp>
        <p:nvSpPr>
          <p:cNvPr id="481" name="Google Shape;481;p55"/>
          <p:cNvSpPr txBox="1">
            <a:spLocks noGrp="1"/>
          </p:cNvSpPr>
          <p:nvPr>
            <p:ph type="body" idx="3"/>
          </p:nvPr>
        </p:nvSpPr>
        <p:spPr>
          <a:xfrm>
            <a:off x="5654495" y="1905000"/>
            <a:ext cx="4396200" cy="576300"/>
          </a:xfrm>
          <a:prstGeom prst="rect">
            <a:avLst/>
          </a:prstGeom>
        </p:spPr>
        <p:txBody>
          <a:bodyPr spcFirstLastPara="1" wrap="square" lIns="91425" tIns="45700" rIns="91425" bIns="45700" anchor="b" anchorCtr="0">
            <a:noAutofit/>
          </a:bodyPr>
          <a:lstStyle/>
          <a:p>
            <a:pPr marL="0" lvl="0" indent="0" algn="l" rtl="0">
              <a:spcBef>
                <a:spcPts val="1000"/>
              </a:spcBef>
              <a:spcAft>
                <a:spcPts val="0"/>
              </a:spcAft>
              <a:buNone/>
            </a:pPr>
            <a:r>
              <a:rPr lang="en-US" dirty="0"/>
              <a:t>Then this:</a:t>
            </a:r>
            <a:endParaRPr dirty="0"/>
          </a:p>
        </p:txBody>
      </p:sp>
      <p:sp>
        <p:nvSpPr>
          <p:cNvPr id="482" name="Google Shape;482;p55"/>
          <p:cNvSpPr txBox="1">
            <a:spLocks noGrp="1"/>
          </p:cNvSpPr>
          <p:nvPr>
            <p:ph type="body" idx="4"/>
          </p:nvPr>
        </p:nvSpPr>
        <p:spPr>
          <a:xfrm>
            <a:off x="5654495" y="2514600"/>
            <a:ext cx="4396200" cy="3741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t>The Amygdala's extensive web of neural connections allows it to capture and drive much of the rest of the brain during an emotional emergency - including the rational mind. </a:t>
            </a:r>
            <a:endParaRPr dirty="0"/>
          </a:p>
          <a:p>
            <a:pPr marL="0" lvl="0" indent="0" algn="l" rtl="0">
              <a:spcBef>
                <a:spcPts val="1000"/>
              </a:spcBef>
              <a:spcAft>
                <a:spcPts val="0"/>
              </a:spcAft>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56"/>
          <p:cNvSpPr txBox="1">
            <a:spLocks noGrp="1"/>
          </p:cNvSpPr>
          <p:nvPr>
            <p:ph type="title"/>
          </p:nvPr>
        </p:nvSpPr>
        <p:spPr>
          <a:xfrm>
            <a:off x="646111" y="452718"/>
            <a:ext cx="9404700" cy="1400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Emergency Signal</a:t>
            </a:r>
            <a:endParaRPr dirty="0"/>
          </a:p>
        </p:txBody>
      </p:sp>
      <p:sp>
        <p:nvSpPr>
          <p:cNvPr id="489" name="Google Shape;489;p56"/>
          <p:cNvSpPr txBox="1">
            <a:spLocks noGrp="1"/>
          </p:cNvSpPr>
          <p:nvPr>
            <p:ph type="body" idx="1"/>
          </p:nvPr>
        </p:nvSpPr>
        <p:spPr>
          <a:xfrm>
            <a:off x="1103312" y="2052918"/>
            <a:ext cx="8946600" cy="41955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t>What happens when the answer is yes</a:t>
            </a:r>
          </a:p>
          <a:p>
            <a:pPr marL="0" lvl="0" indent="0" algn="l" rtl="0">
              <a:spcBef>
                <a:spcPts val="1000"/>
              </a:spcBef>
              <a:spcAft>
                <a:spcPts val="0"/>
              </a:spcAft>
              <a:buNone/>
            </a:pPr>
            <a:r>
              <a:rPr lang="en-US" dirty="0"/>
              <a:t>Signal is sent to</a:t>
            </a:r>
            <a:endParaRPr dirty="0"/>
          </a:p>
          <a:p>
            <a:pPr marL="914400" lvl="2" indent="-313182" algn="l" rtl="0">
              <a:spcBef>
                <a:spcPts val="1000"/>
              </a:spcBef>
              <a:spcAft>
                <a:spcPts val="0"/>
              </a:spcAft>
              <a:buSzPct val="90000"/>
              <a:buChar char="►"/>
            </a:pPr>
            <a:r>
              <a:rPr lang="en-US" dirty="0"/>
              <a:t>Secrete the body's fight or flight hormones</a:t>
            </a:r>
            <a:endParaRPr dirty="0"/>
          </a:p>
          <a:p>
            <a:pPr marL="914400" lvl="2" indent="-313182" algn="l" rtl="0">
              <a:spcBef>
                <a:spcPts val="0"/>
              </a:spcBef>
              <a:spcAft>
                <a:spcPts val="0"/>
              </a:spcAft>
              <a:buSzPct val="90000"/>
              <a:buChar char="►"/>
            </a:pPr>
            <a:r>
              <a:rPr lang="en-US" dirty="0"/>
              <a:t>Mobilize centers for movement</a:t>
            </a:r>
            <a:endParaRPr dirty="0"/>
          </a:p>
          <a:p>
            <a:pPr marL="914400" lvl="2" indent="-313182" algn="l" rtl="0">
              <a:spcBef>
                <a:spcPts val="0"/>
              </a:spcBef>
              <a:spcAft>
                <a:spcPts val="0"/>
              </a:spcAft>
              <a:buSzPct val="90000"/>
              <a:buChar char="►"/>
            </a:pPr>
            <a:r>
              <a:rPr lang="en-US" dirty="0"/>
              <a:t>Activate the cardiovascular system , the muscles and the gut</a:t>
            </a:r>
            <a:endParaRPr dirty="0"/>
          </a:p>
          <a:p>
            <a:pPr marL="914400" lvl="2" indent="-313182" algn="l" rtl="0">
              <a:spcBef>
                <a:spcPts val="0"/>
              </a:spcBef>
              <a:spcAft>
                <a:spcPts val="0"/>
              </a:spcAft>
              <a:buSzPct val="90000"/>
              <a:buChar char="►"/>
            </a:pPr>
            <a:r>
              <a:rPr lang="en-US" dirty="0"/>
              <a:t>Signal the secretion of the hormones that heighten reactivity of key brain areas including those that make the senses more alert</a:t>
            </a:r>
            <a:endParaRPr dirty="0"/>
          </a:p>
          <a:p>
            <a:pPr marL="914400" lvl="2" indent="-313182" algn="l" rtl="0">
              <a:spcBef>
                <a:spcPts val="0"/>
              </a:spcBef>
              <a:spcAft>
                <a:spcPts val="0"/>
              </a:spcAft>
              <a:buSzPct val="90000"/>
              <a:buChar char="►"/>
            </a:pPr>
            <a:r>
              <a:rPr lang="en-US" dirty="0"/>
              <a:t>Various systems do various jobs -  cause facial expressions, raise blood pressure, slow breathing, increase heart rate</a:t>
            </a:r>
            <a:endParaRPr dirty="0"/>
          </a:p>
          <a:p>
            <a:pPr marL="914400" lvl="2" indent="-313182" algn="l" rtl="0">
              <a:spcBef>
                <a:spcPts val="0"/>
              </a:spcBef>
              <a:spcAft>
                <a:spcPts val="0"/>
              </a:spcAft>
              <a:buSzPct val="90000"/>
              <a:buChar char="►"/>
            </a:pPr>
            <a:r>
              <a:rPr lang="en-US" dirty="0"/>
              <a:t>Cortical memory takes presence over strands of thought - retrieve any knowledge relevant to the emergency on hand </a:t>
            </a:r>
            <a:endParaRPr dirty="0"/>
          </a:p>
          <a:p>
            <a:pPr marL="0" lvl="0" indent="0" algn="l" rtl="0">
              <a:spcBef>
                <a:spcPts val="1000"/>
              </a:spcBef>
              <a:spcAft>
                <a:spcPts val="0"/>
              </a:spcAft>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58"/>
          <p:cNvSpPr txBox="1">
            <a:spLocks noGrp="1"/>
          </p:cNvSpPr>
          <p:nvPr>
            <p:ph type="title"/>
          </p:nvPr>
        </p:nvSpPr>
        <p:spPr>
          <a:xfrm>
            <a:off x="646111" y="452718"/>
            <a:ext cx="9404700" cy="1400400"/>
          </a:xfrm>
        </p:spPr>
        <p:txBody>
          <a:bodyPr spcFirstLastPara="1" wrap="square" lIns="91425" tIns="45700" rIns="91425" bIns="45700" anchor="ctr" anchorCtr="0">
            <a:normAutofit/>
          </a:bodyPr>
          <a:lstStyle/>
          <a:p>
            <a:pPr marL="0" lvl="0" indent="0" rtl="0">
              <a:spcBef>
                <a:spcPts val="0"/>
              </a:spcBef>
              <a:spcAft>
                <a:spcPts val="0"/>
              </a:spcAft>
              <a:buNone/>
            </a:pPr>
            <a:r>
              <a:rPr lang="en-US" dirty="0"/>
              <a:t>Out of Date Alarms</a:t>
            </a:r>
          </a:p>
        </p:txBody>
      </p:sp>
      <p:pic>
        <p:nvPicPr>
          <p:cNvPr id="3" name="Picture 2" descr="Grey squirrel in a tree with a green blurred background">
            <a:extLst>
              <a:ext uri="{FF2B5EF4-FFF2-40B4-BE49-F238E27FC236}">
                <a16:creationId xmlns:a16="http://schemas.microsoft.com/office/drawing/2014/main" id="{321296DA-C920-1100-5B6F-7F0950822F42}"/>
              </a:ext>
            </a:extLst>
          </p:cNvPr>
          <p:cNvPicPr>
            <a:picLocks noChangeAspect="1"/>
          </p:cNvPicPr>
          <p:nvPr/>
        </p:nvPicPr>
        <p:blipFill>
          <a:blip r:embed="rId3"/>
          <a:srcRect l="30672" r="27813" b="2"/>
          <a:stretch>
            <a:fillRect/>
          </a:stretch>
        </p:blipFill>
        <p:spPr>
          <a:xfrm>
            <a:off x="646111" y="2043618"/>
            <a:ext cx="2707109" cy="4352544"/>
          </a:xfrm>
          <a:prstGeom prst="rect">
            <a:avLst/>
          </a:prstGeom>
          <a:noFill/>
          <a:ln>
            <a:noFill/>
          </a:ln>
        </p:spPr>
      </p:pic>
      <p:sp>
        <p:nvSpPr>
          <p:cNvPr id="506" name="Google Shape;506;p58"/>
          <p:cNvSpPr txBox="1">
            <a:spLocks noGrp="1"/>
          </p:cNvSpPr>
          <p:nvPr>
            <p:ph type="body" idx="4294967295"/>
          </p:nvPr>
        </p:nvSpPr>
        <p:spPr>
          <a:xfrm>
            <a:off x="3734220" y="2043618"/>
            <a:ext cx="6316590" cy="4352544"/>
          </a:xfrm>
        </p:spPr>
        <p:txBody>
          <a:bodyPr spcFirstLastPara="1" lIns="91425" tIns="45700" rIns="91425" bIns="45700" anchor="t" anchorCtr="0">
            <a:normAutofit/>
          </a:bodyPr>
          <a:lstStyle/>
          <a:p>
            <a:pPr marL="0" lvl="0" indent="0">
              <a:spcBef>
                <a:spcPts val="0"/>
              </a:spcBef>
              <a:spcAft>
                <a:spcPts val="600"/>
              </a:spcAft>
              <a:buClr>
                <a:srgbClr val="000000"/>
              </a:buClr>
              <a:buFont typeface="Arial"/>
              <a:buNone/>
            </a:pPr>
            <a:r>
              <a:rPr lang="en-US" b="0" i="0" u="none" strike="noStrike" cap="none" dirty="0">
                <a:solidFill>
                  <a:schemeClr val="lt2"/>
                </a:solidFill>
              </a:rPr>
              <a:t>The downside is that the emergency signal from the amygdala is often out of date in the modern fluid world humans live in with other humans</a:t>
            </a:r>
          </a:p>
          <a:p>
            <a:pPr marL="0" lvl="0" indent="0">
              <a:spcBef>
                <a:spcPts val="0"/>
              </a:spcBef>
              <a:spcAft>
                <a:spcPts val="600"/>
              </a:spcAft>
              <a:buClr>
                <a:srgbClr val="000000"/>
              </a:buClr>
              <a:buFont typeface="Arial"/>
              <a:buNone/>
            </a:pPr>
            <a:endParaRPr lang="en-US" b="0" i="0" u="none" strike="noStrike" cap="none" dirty="0">
              <a:solidFill>
                <a:schemeClr val="lt2"/>
              </a:solidFill>
            </a:endParaRPr>
          </a:p>
          <a:p>
            <a:pPr marL="0" lvl="0" indent="0">
              <a:spcBef>
                <a:spcPts val="0"/>
              </a:spcBef>
              <a:spcAft>
                <a:spcPts val="600"/>
              </a:spcAft>
              <a:buClr>
                <a:srgbClr val="000000"/>
              </a:buClr>
              <a:buFont typeface="Arial"/>
              <a:buNone/>
            </a:pPr>
            <a:r>
              <a:rPr lang="en-US" b="0" i="0" u="none" strike="noStrike" cap="none" dirty="0">
                <a:solidFill>
                  <a:schemeClr val="lt2"/>
                </a:solidFill>
              </a:rPr>
              <a:t>Would be fine if we were squirrels!</a:t>
            </a:r>
          </a:p>
          <a:p>
            <a:pPr marL="0" lvl="0" indent="0">
              <a:spcBef>
                <a:spcPts val="0"/>
              </a:spcBef>
              <a:spcAft>
                <a:spcPts val="600"/>
              </a:spcAft>
              <a:buClr>
                <a:srgbClr val="000000"/>
              </a:buClr>
              <a:buFont typeface="Arial"/>
              <a:buNone/>
            </a:pPr>
            <a:endParaRPr lang="en-US" dirty="0">
              <a:solidFill>
                <a:schemeClr val="lt2"/>
              </a:solidFill>
            </a:endParaRPr>
          </a:p>
          <a:p>
            <a:pPr marL="0" lvl="0" indent="0">
              <a:spcBef>
                <a:spcPts val="0"/>
              </a:spcBef>
              <a:spcAft>
                <a:spcPts val="600"/>
              </a:spcAft>
              <a:buClr>
                <a:srgbClr val="000000"/>
              </a:buClr>
              <a:buFont typeface="Arial"/>
              <a:buNone/>
            </a:pPr>
            <a:r>
              <a:rPr lang="en-US" b="0" i="0" u="none" strike="noStrike" cap="none" dirty="0">
                <a:solidFill>
                  <a:schemeClr val="lt2"/>
                </a:solidFill>
              </a:rPr>
              <a:t>We are complex human beings! </a:t>
            </a:r>
          </a:p>
          <a:p>
            <a:pPr marL="0" lvl="0" indent="0">
              <a:spcBef>
                <a:spcPts val="0"/>
              </a:spcBef>
              <a:spcAft>
                <a:spcPts val="600"/>
              </a:spcAft>
              <a:buClr>
                <a:srgbClr val="000000"/>
              </a:buClr>
              <a:buFont typeface="Arial"/>
              <a:buNone/>
            </a:pPr>
            <a:endParaRPr lang="en-US" b="0" i="0" u="none" strike="noStrike" cap="none" dirty="0">
              <a:solidFill>
                <a:schemeClr val="lt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59"/>
          <p:cNvSpPr txBox="1">
            <a:spLocks noGrp="1"/>
          </p:cNvSpPr>
          <p:nvPr>
            <p:ph type="title"/>
          </p:nvPr>
        </p:nvSpPr>
        <p:spPr>
          <a:xfrm>
            <a:off x="646111" y="452718"/>
            <a:ext cx="9404700" cy="1400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More Downside</a:t>
            </a:r>
            <a:endParaRPr dirty="0"/>
          </a:p>
        </p:txBody>
      </p:sp>
      <p:sp>
        <p:nvSpPr>
          <p:cNvPr id="513" name="Google Shape;513;p59"/>
          <p:cNvSpPr txBox="1">
            <a:spLocks noGrp="1"/>
          </p:cNvSpPr>
          <p:nvPr>
            <p:ph type="body" idx="1"/>
          </p:nvPr>
        </p:nvSpPr>
        <p:spPr>
          <a:xfrm>
            <a:off x="930075" y="1625076"/>
            <a:ext cx="9119700" cy="4623300"/>
          </a:xfrm>
          <a:prstGeom prst="rect">
            <a:avLst/>
          </a:prstGeom>
        </p:spPr>
        <p:txBody>
          <a:bodyPr spcFirstLastPara="1" wrap="square" lIns="91425" tIns="45700" rIns="91425" bIns="45700" anchor="t" anchorCtr="0">
            <a:normAutofit fontScale="92500" lnSpcReduction="10000"/>
          </a:bodyPr>
          <a:lstStyle/>
          <a:p>
            <a:pPr marL="0" lvl="0" indent="0" algn="l" rtl="0">
              <a:spcBef>
                <a:spcPts val="1000"/>
              </a:spcBef>
              <a:spcAft>
                <a:spcPts val="0"/>
              </a:spcAft>
              <a:buNone/>
            </a:pPr>
            <a:r>
              <a:rPr lang="en-US" dirty="0"/>
              <a:t>Sloppy circuit: The Amygdala's method of comparison is associative, not specific, and will call it a "match" and frantically demand that we act to the present as we would have long ago. </a:t>
            </a:r>
            <a:endParaRPr dirty="0"/>
          </a:p>
          <a:p>
            <a:pPr marL="0" lvl="0" indent="0" algn="l" rtl="0">
              <a:spcBef>
                <a:spcPts val="1000"/>
              </a:spcBef>
              <a:spcAft>
                <a:spcPts val="0"/>
              </a:spcAft>
              <a:buNone/>
            </a:pPr>
            <a:endParaRPr dirty="0"/>
          </a:p>
          <a:p>
            <a:pPr marL="0" lvl="0" indent="0" algn="l" rtl="0">
              <a:spcBef>
                <a:spcPts val="1000"/>
              </a:spcBef>
              <a:spcAft>
                <a:spcPts val="0"/>
              </a:spcAft>
              <a:buNone/>
            </a:pPr>
            <a:r>
              <a:rPr lang="en-US" dirty="0"/>
              <a:t>The Amygdala matures quickly and begins emotional memory from early on. </a:t>
            </a:r>
            <a:endParaRPr dirty="0"/>
          </a:p>
          <a:p>
            <a:pPr marL="0" lvl="0" indent="0" algn="l" rtl="0">
              <a:spcBef>
                <a:spcPts val="1000"/>
              </a:spcBef>
              <a:spcAft>
                <a:spcPts val="0"/>
              </a:spcAft>
              <a:buNone/>
            </a:pPr>
            <a:endParaRPr dirty="0"/>
          </a:p>
          <a:p>
            <a:pPr marL="0" lvl="0" indent="0" algn="l" rtl="0">
              <a:spcBef>
                <a:spcPts val="1000"/>
              </a:spcBef>
              <a:spcAft>
                <a:spcPts val="0"/>
              </a:spcAft>
              <a:buNone/>
            </a:pPr>
            <a:r>
              <a:rPr lang="en-US" dirty="0"/>
              <a:t>Our brain's imprecision is added to by the many potent emotional memories that date from the first few years of life - infant and caretaker relationships</a:t>
            </a:r>
            <a:endParaRPr dirty="0"/>
          </a:p>
          <a:p>
            <a:pPr marL="0" lvl="0" indent="0" algn="l" rtl="0">
              <a:spcBef>
                <a:spcPts val="1000"/>
              </a:spcBef>
              <a:spcAft>
                <a:spcPts val="0"/>
              </a:spcAft>
              <a:buNone/>
            </a:pPr>
            <a:endParaRPr dirty="0"/>
          </a:p>
          <a:p>
            <a:pPr marL="0" lvl="0" indent="0" algn="l" rtl="0">
              <a:spcBef>
                <a:spcPts val="1000"/>
              </a:spcBef>
              <a:spcAft>
                <a:spcPts val="0"/>
              </a:spcAft>
              <a:buNone/>
            </a:pPr>
            <a:r>
              <a:rPr lang="en-US" dirty="0"/>
              <a:t>LeDoux:  “…when these emotional memories are triggered in later life there is no matching set of articulated thoughts about the response that takes us over". </a:t>
            </a:r>
            <a:endParaRPr dirty="0"/>
          </a:p>
          <a:p>
            <a:pPr marL="0" lvl="0" indent="0" algn="l" rtl="0">
              <a:spcBef>
                <a:spcPts val="1000"/>
              </a:spcBef>
              <a:spcAft>
                <a:spcPts val="0"/>
              </a:spcAft>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61"/>
          <p:cNvSpPr txBox="1">
            <a:spLocks noGrp="1"/>
          </p:cNvSpPr>
          <p:nvPr>
            <p:ph type="title"/>
          </p:nvPr>
        </p:nvSpPr>
        <p:spPr>
          <a:xfrm>
            <a:off x="646111" y="452718"/>
            <a:ext cx="9404700" cy="1400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Emotional Manager</a:t>
            </a:r>
            <a:endParaRPr dirty="0"/>
          </a:p>
        </p:txBody>
      </p:sp>
      <p:sp>
        <p:nvSpPr>
          <p:cNvPr id="527" name="Google Shape;527;p61"/>
          <p:cNvSpPr txBox="1">
            <a:spLocks noGrp="1"/>
          </p:cNvSpPr>
          <p:nvPr>
            <p:ph type="body" idx="1"/>
          </p:nvPr>
        </p:nvSpPr>
        <p:spPr>
          <a:xfrm>
            <a:off x="1103312" y="2052918"/>
            <a:ext cx="8946600" cy="41955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t>The amygdala's damper is the prefrontal cortex</a:t>
            </a:r>
          </a:p>
          <a:p>
            <a:pPr marL="0" lvl="0" indent="0" algn="l" rtl="0">
              <a:spcBef>
                <a:spcPts val="1000"/>
              </a:spcBef>
              <a:spcAft>
                <a:spcPts val="0"/>
              </a:spcAft>
              <a:buNone/>
            </a:pPr>
            <a:endParaRPr dirty="0"/>
          </a:p>
          <a:p>
            <a:pPr marL="0" lvl="0" indent="0" algn="l" rtl="0">
              <a:spcBef>
                <a:spcPts val="1000"/>
              </a:spcBef>
              <a:spcAft>
                <a:spcPts val="0"/>
              </a:spcAft>
              <a:buNone/>
            </a:pPr>
            <a:r>
              <a:rPr lang="en-US" dirty="0"/>
              <a:t>Emotional hijackings have two dynamics -  the trigger of the amygdala and a failure to activate the neocortical processes that </a:t>
            </a:r>
            <a:r>
              <a:rPr lang="en-US" u="sng" dirty="0"/>
              <a:t>usually </a:t>
            </a:r>
            <a:r>
              <a:rPr lang="en-US" dirty="0"/>
              <a:t>keeps emotional response in balance</a:t>
            </a:r>
            <a:endParaRPr dirty="0"/>
          </a:p>
          <a:p>
            <a:pPr marL="0" lvl="0" indent="0" algn="l" rtl="0">
              <a:spcBef>
                <a:spcPts val="1000"/>
              </a:spcBef>
              <a:spcAft>
                <a:spcPts val="0"/>
              </a:spcAft>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62"/>
          <p:cNvSpPr txBox="1">
            <a:spLocks noGrp="1"/>
          </p:cNvSpPr>
          <p:nvPr>
            <p:ph type="title"/>
          </p:nvPr>
        </p:nvSpPr>
        <p:spPr>
          <a:xfrm>
            <a:off x="646111" y="452718"/>
            <a:ext cx="9404700" cy="1400400"/>
          </a:xfrm>
        </p:spPr>
        <p:txBody>
          <a:bodyPr spcFirstLastPara="1" wrap="square" lIns="91425" tIns="45700" rIns="91425" bIns="45700" anchor="ctr" anchorCtr="0">
            <a:normAutofit/>
          </a:bodyPr>
          <a:lstStyle/>
          <a:p>
            <a:pPr marL="0" lvl="0" indent="0" rtl="0">
              <a:spcBef>
                <a:spcPts val="0"/>
              </a:spcBef>
              <a:spcAft>
                <a:spcPts val="0"/>
              </a:spcAft>
              <a:buNone/>
            </a:pPr>
            <a:r>
              <a:rPr lang="en-US" dirty="0"/>
              <a:t>The “off” switch</a:t>
            </a:r>
          </a:p>
        </p:txBody>
      </p:sp>
      <p:pic>
        <p:nvPicPr>
          <p:cNvPr id="3" name="Picture 2" descr=" light switch on a wall">
            <a:extLst>
              <a:ext uri="{FF2B5EF4-FFF2-40B4-BE49-F238E27FC236}">
                <a16:creationId xmlns:a16="http://schemas.microsoft.com/office/drawing/2014/main" id="{8CE410A1-7581-C2B0-01F5-36EE95ED6CFC}"/>
              </a:ext>
            </a:extLst>
          </p:cNvPr>
          <p:cNvPicPr>
            <a:picLocks noChangeAspect="1"/>
          </p:cNvPicPr>
          <p:nvPr/>
        </p:nvPicPr>
        <p:blipFill>
          <a:blip r:embed="rId3">
            <a:extLst>
              <a:ext uri="{837473B0-CC2E-450A-ABE3-18F120FF3D39}">
                <a1611:picAttrSrcUrl xmlns:a1611="http://schemas.microsoft.com/office/drawing/2016/11/main" r:id="rId4"/>
              </a:ext>
            </a:extLst>
          </a:blip>
          <a:srcRect l="19169" r="12416" b="1"/>
          <a:stretch>
            <a:fillRect/>
          </a:stretch>
        </p:blipFill>
        <p:spPr>
          <a:xfrm>
            <a:off x="646111" y="2043618"/>
            <a:ext cx="4511850" cy="4352544"/>
          </a:xfrm>
          <a:prstGeom prst="rect">
            <a:avLst/>
          </a:prstGeom>
          <a:noFill/>
          <a:ln>
            <a:noFill/>
          </a:ln>
        </p:spPr>
      </p:pic>
      <p:sp>
        <p:nvSpPr>
          <p:cNvPr id="534" name="Google Shape;534;p62"/>
          <p:cNvSpPr txBox="1">
            <a:spLocks noGrp="1"/>
          </p:cNvSpPr>
          <p:nvPr>
            <p:ph type="body" idx="4294967295"/>
          </p:nvPr>
        </p:nvSpPr>
        <p:spPr>
          <a:xfrm>
            <a:off x="5538961" y="2043618"/>
            <a:ext cx="4511850" cy="4352544"/>
          </a:xfrm>
        </p:spPr>
        <p:txBody>
          <a:bodyPr spcFirstLastPara="1" lIns="91425" tIns="45700" rIns="91425" bIns="45700" anchor="t" anchorCtr="0">
            <a:normAutofit/>
          </a:bodyPr>
          <a:lstStyle/>
          <a:p>
            <a:pPr marL="0" lvl="0" indent="0">
              <a:lnSpc>
                <a:spcPct val="90000"/>
              </a:lnSpc>
              <a:spcBef>
                <a:spcPts val="0"/>
              </a:spcBef>
              <a:spcAft>
                <a:spcPts val="600"/>
              </a:spcAft>
              <a:buClr>
                <a:srgbClr val="000000"/>
              </a:buClr>
              <a:buFont typeface="Arial"/>
              <a:buNone/>
            </a:pPr>
            <a:r>
              <a:rPr lang="en-US" sz="1900" b="0" i="0" u="none" strike="noStrike" cap="none" dirty="0">
                <a:solidFill>
                  <a:schemeClr val="lt2"/>
                </a:solidFill>
              </a:rPr>
              <a:t>When the “standard arrangement” is hijacked by the amygdala, research shows that the left frontal lobe has the ability to act as an off switch, dampening the signal to the rest of the brain and body. </a:t>
            </a:r>
          </a:p>
          <a:p>
            <a:pPr marL="0" lvl="0" indent="0">
              <a:lnSpc>
                <a:spcPct val="90000"/>
              </a:lnSpc>
              <a:spcBef>
                <a:spcPts val="0"/>
              </a:spcBef>
              <a:spcAft>
                <a:spcPts val="600"/>
              </a:spcAft>
              <a:buClr>
                <a:srgbClr val="000000"/>
              </a:buClr>
              <a:buFont typeface="Arial"/>
              <a:buNone/>
            </a:pPr>
            <a:endParaRPr lang="en-US" sz="1900" b="0" i="0" u="none" strike="noStrike" cap="none" dirty="0">
              <a:solidFill>
                <a:schemeClr val="lt2"/>
              </a:solidFill>
            </a:endParaRPr>
          </a:p>
          <a:p>
            <a:pPr marL="0" lvl="0" indent="0">
              <a:lnSpc>
                <a:spcPct val="90000"/>
              </a:lnSpc>
              <a:spcBef>
                <a:spcPts val="0"/>
              </a:spcBef>
              <a:spcAft>
                <a:spcPts val="600"/>
              </a:spcAft>
              <a:buClr>
                <a:srgbClr val="000000"/>
              </a:buClr>
              <a:buFont typeface="Arial"/>
              <a:buNone/>
            </a:pPr>
            <a:r>
              <a:rPr lang="en-US" sz="1900" b="0" i="0" u="none" strike="noStrike" cap="none" dirty="0">
                <a:solidFill>
                  <a:schemeClr val="lt2"/>
                </a:solidFill>
              </a:rPr>
              <a:t>The left frontal lobe can act like a parent stopping a child</a:t>
            </a:r>
          </a:p>
          <a:p>
            <a:pPr marL="0" lvl="0" indent="0">
              <a:lnSpc>
                <a:spcPct val="90000"/>
              </a:lnSpc>
              <a:spcBef>
                <a:spcPts val="0"/>
              </a:spcBef>
              <a:spcAft>
                <a:spcPts val="600"/>
              </a:spcAft>
              <a:buClr>
                <a:srgbClr val="000000"/>
              </a:buClr>
              <a:buFont typeface="Arial"/>
              <a:buNone/>
            </a:pPr>
            <a:endParaRPr lang="en-US" sz="1900" b="0" i="0" u="none" strike="noStrike" cap="none" dirty="0">
              <a:solidFill>
                <a:schemeClr val="lt2"/>
              </a:solidFill>
            </a:endParaRPr>
          </a:p>
          <a:p>
            <a:pPr marL="0" lvl="0" indent="0">
              <a:lnSpc>
                <a:spcPct val="90000"/>
              </a:lnSpc>
              <a:spcBef>
                <a:spcPts val="0"/>
              </a:spcBef>
              <a:spcAft>
                <a:spcPts val="600"/>
              </a:spcAft>
              <a:buClr>
                <a:srgbClr val="000000"/>
              </a:buClr>
              <a:buFont typeface="Arial"/>
              <a:buNone/>
            </a:pPr>
            <a:r>
              <a:rPr lang="en-US" sz="1900" b="0" i="0" u="none" strike="noStrike" cap="none" dirty="0">
                <a:solidFill>
                  <a:schemeClr val="lt2"/>
                </a:solidFill>
              </a:rPr>
              <a:t> Practice:  Notice this happening.  Understand it’s a chemical reaction but then we can retake conscious control.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4"/>
          <p:cNvSpPr txBox="1">
            <a:spLocks noGrp="1"/>
          </p:cNvSpPr>
          <p:nvPr>
            <p:ph type="body" idx="1"/>
          </p:nvPr>
        </p:nvSpPr>
        <p:spPr>
          <a:xfrm>
            <a:off x="965660" y="1109022"/>
            <a:ext cx="10302108" cy="4195481"/>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1600"/>
              <a:buNone/>
            </a:pPr>
            <a:endParaRPr dirty="0"/>
          </a:p>
          <a:p>
            <a:pPr marL="0" lvl="0" indent="0" algn="ctr" rtl="0">
              <a:spcBef>
                <a:spcPts val="1000"/>
              </a:spcBef>
              <a:spcAft>
                <a:spcPts val="0"/>
              </a:spcAft>
              <a:buSzPts val="1600"/>
              <a:buNone/>
            </a:pPr>
            <a:endParaRPr dirty="0"/>
          </a:p>
          <a:p>
            <a:pPr marL="0" lvl="0" indent="0" algn="ctr" rtl="0">
              <a:spcBef>
                <a:spcPts val="1000"/>
              </a:spcBef>
              <a:spcAft>
                <a:spcPts val="0"/>
              </a:spcAft>
              <a:buSzPts val="1600"/>
              <a:buNone/>
            </a:pPr>
            <a:endParaRPr dirty="0"/>
          </a:p>
          <a:p>
            <a:pPr marL="0" lvl="0" indent="0" algn="ctr" rtl="0">
              <a:spcBef>
                <a:spcPts val="1000"/>
              </a:spcBef>
              <a:spcAft>
                <a:spcPts val="0"/>
              </a:spcAft>
              <a:buSzPts val="1600"/>
              <a:buNone/>
            </a:pPr>
            <a:endParaRPr dirty="0"/>
          </a:p>
          <a:p>
            <a:pPr marL="0" lvl="0" indent="0" algn="ctr" rtl="0">
              <a:spcBef>
                <a:spcPts val="1000"/>
              </a:spcBef>
              <a:spcAft>
                <a:spcPts val="0"/>
              </a:spcAft>
              <a:buSzPts val="3520"/>
              <a:buNone/>
            </a:pPr>
            <a:r>
              <a:rPr lang="en-US" sz="4400" b="1" dirty="0"/>
              <a:t>Emotional Intelligence in Action</a:t>
            </a:r>
          </a:p>
          <a:p>
            <a:pPr marL="0" lvl="0" indent="0" algn="ctr" rtl="0">
              <a:spcBef>
                <a:spcPts val="1000"/>
              </a:spcBef>
              <a:spcAft>
                <a:spcPts val="0"/>
              </a:spcAft>
              <a:buSzPts val="3520"/>
              <a:buNone/>
            </a:pPr>
            <a:r>
              <a:rPr lang="en-US" sz="4400" b="1" dirty="0"/>
              <a:t>Self Talk &amp; Thought Rewiring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5"/>
          <p:cNvSpPr txBox="1">
            <a:spLocks noGrp="1"/>
          </p:cNvSpPr>
          <p:nvPr>
            <p:ph type="title"/>
          </p:nvPr>
        </p:nvSpPr>
        <p:spPr>
          <a:xfrm>
            <a:off x="646111" y="452718"/>
            <a:ext cx="9404700" cy="1400400"/>
          </a:xfrm>
        </p:spPr>
        <p:txBody>
          <a:bodyPr spcFirstLastPara="1" wrap="square" lIns="91425" tIns="45700" rIns="91425" bIns="45700" anchor="ctr" anchorCtr="0">
            <a:normAutofit/>
          </a:bodyPr>
          <a:lstStyle/>
          <a:p>
            <a:pPr marL="0" lvl="0" indent="0" rtl="0">
              <a:spcBef>
                <a:spcPts val="0"/>
              </a:spcBef>
              <a:spcAft>
                <a:spcPts val="0"/>
              </a:spcAft>
              <a:buNone/>
            </a:pPr>
            <a:r>
              <a:rPr lang="en-US" dirty="0"/>
              <a:t>Impact of Self-Talk</a:t>
            </a:r>
          </a:p>
        </p:txBody>
      </p:sp>
      <p:pic>
        <p:nvPicPr>
          <p:cNvPr id="1026" name="Picture 2" descr="The meta-universe of the virtual world">
            <a:extLst>
              <a:ext uri="{FF2B5EF4-FFF2-40B4-BE49-F238E27FC236}">
                <a16:creationId xmlns:a16="http://schemas.microsoft.com/office/drawing/2014/main" id="{6131961B-4F16-CF9D-369C-BC57115048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569" b="-3"/>
          <a:stretch>
            <a:fillRect/>
          </a:stretch>
        </p:blipFill>
        <p:spPr bwMode="auto">
          <a:xfrm>
            <a:off x="646111" y="2043618"/>
            <a:ext cx="2707109" cy="4352544"/>
          </a:xfrm>
          <a:prstGeom prst="rect">
            <a:avLst/>
          </a:prstGeom>
          <a:solidFill>
            <a:srgbClr val="FFFFFF"/>
          </a:solidFill>
          <a:ln>
            <a:noFill/>
          </a:ln>
        </p:spPr>
      </p:pic>
      <p:sp>
        <p:nvSpPr>
          <p:cNvPr id="255" name="Google Shape;255;p35"/>
          <p:cNvSpPr txBox="1">
            <a:spLocks noGrp="1"/>
          </p:cNvSpPr>
          <p:nvPr>
            <p:ph type="body" idx="4294967295"/>
          </p:nvPr>
        </p:nvSpPr>
        <p:spPr>
          <a:xfrm>
            <a:off x="3734220" y="2043618"/>
            <a:ext cx="6316590" cy="4352544"/>
          </a:xfrm>
        </p:spPr>
        <p:txBody>
          <a:bodyPr spcFirstLastPara="1" lIns="91425" tIns="45700" rIns="91425" bIns="45700" anchor="t" anchorCtr="0">
            <a:normAutofit/>
          </a:bodyPr>
          <a:lstStyle/>
          <a:p>
            <a:pPr fontAlgn="base">
              <a:spcBef>
                <a:spcPts val="0"/>
              </a:spcBef>
              <a:spcAft>
                <a:spcPts val="600"/>
              </a:spcAft>
              <a:buClr>
                <a:srgbClr val="000000"/>
              </a:buClr>
              <a:buFont typeface="Arial"/>
            </a:pPr>
            <a:r>
              <a:rPr lang="en-US" b="0" i="0" u="none" strike="noStrike" cap="none" dirty="0">
                <a:solidFill>
                  <a:schemeClr val="lt2"/>
                </a:solidFill>
              </a:rPr>
              <a:t>Self-talk shapes beliefs, behaviors, and emotional responses significantly.​</a:t>
            </a:r>
          </a:p>
          <a:p>
            <a:pPr fontAlgn="base">
              <a:spcBef>
                <a:spcPts val="0"/>
              </a:spcBef>
              <a:spcAft>
                <a:spcPts val="600"/>
              </a:spcAft>
              <a:buClr>
                <a:srgbClr val="000000"/>
              </a:buClr>
              <a:buFont typeface="Arial"/>
            </a:pPr>
            <a:r>
              <a:rPr lang="en-US" b="0" i="0" u="none" strike="noStrike" cap="none" dirty="0">
                <a:solidFill>
                  <a:schemeClr val="lt2"/>
                </a:solidFill>
              </a:rPr>
              <a:t>Positive vs Negative​</a:t>
            </a:r>
          </a:p>
          <a:p>
            <a:pPr fontAlgn="base">
              <a:spcBef>
                <a:spcPts val="0"/>
              </a:spcBef>
              <a:spcAft>
                <a:spcPts val="600"/>
              </a:spcAft>
              <a:buClr>
                <a:srgbClr val="000000"/>
              </a:buClr>
              <a:buFont typeface="Arial"/>
            </a:pPr>
            <a:r>
              <a:rPr lang="en-US" b="0" i="0" u="none" strike="noStrike" cap="none" dirty="0">
                <a:solidFill>
                  <a:schemeClr val="lt2"/>
                </a:solidFill>
              </a:rPr>
              <a:t>Positive self-talk fosters resilience; negative leads to doubt and low motivation.​</a:t>
            </a:r>
          </a:p>
          <a:p>
            <a:pPr fontAlgn="base">
              <a:spcBef>
                <a:spcPts val="0"/>
              </a:spcBef>
              <a:spcAft>
                <a:spcPts val="600"/>
              </a:spcAft>
              <a:buClr>
                <a:srgbClr val="000000"/>
              </a:buClr>
              <a:buFont typeface="Arial"/>
            </a:pPr>
            <a:r>
              <a:rPr lang="en-US" b="0" i="0" u="none" strike="noStrike" cap="none" dirty="0">
                <a:solidFill>
                  <a:schemeClr val="lt2"/>
                </a:solidFill>
              </a:rPr>
              <a:t>Awareness and Change​</a:t>
            </a:r>
          </a:p>
          <a:p>
            <a:pPr fontAlgn="base">
              <a:spcBef>
                <a:spcPts val="0"/>
              </a:spcBef>
              <a:spcAft>
                <a:spcPts val="600"/>
              </a:spcAft>
              <a:buClr>
                <a:srgbClr val="000000"/>
              </a:buClr>
              <a:buFont typeface="Arial"/>
            </a:pPr>
            <a:r>
              <a:rPr lang="en-US" b="0" i="0" u="none" strike="noStrike" cap="none" dirty="0">
                <a:solidFill>
                  <a:schemeClr val="lt2"/>
                </a:solidFill>
              </a:rPr>
              <a:t>Recognizing and shifting negative patterns enable healthier mindset development.​</a:t>
            </a:r>
          </a:p>
          <a:p>
            <a:pPr fontAlgn="base">
              <a:spcBef>
                <a:spcPts val="0"/>
              </a:spcBef>
              <a:spcAft>
                <a:spcPts val="600"/>
              </a:spcAft>
              <a:buClr>
                <a:srgbClr val="000000"/>
              </a:buClr>
              <a:buFont typeface="Arial"/>
            </a:pPr>
            <a:r>
              <a:rPr lang="en-US" b="0" i="0" u="none" strike="noStrike" cap="none" dirty="0">
                <a:solidFill>
                  <a:schemeClr val="lt2"/>
                </a:solidFill>
              </a:rPr>
              <a:t>Empowerment Through Self-Talk​</a:t>
            </a:r>
          </a:p>
          <a:p>
            <a:pPr fontAlgn="base">
              <a:spcBef>
                <a:spcPts val="0"/>
              </a:spcBef>
              <a:spcAft>
                <a:spcPts val="600"/>
              </a:spcAft>
              <a:buClr>
                <a:srgbClr val="000000"/>
              </a:buClr>
              <a:buFont typeface="Arial"/>
            </a:pPr>
            <a:r>
              <a:rPr lang="en-US" b="0" i="0" u="none" strike="noStrike" cap="none" dirty="0">
                <a:solidFill>
                  <a:schemeClr val="lt2"/>
                </a:solidFill>
              </a:rPr>
              <a:t>Constructive self-talk empowers emotional well-being and personal growth.</a:t>
            </a:r>
          </a:p>
          <a:p>
            <a:pPr marL="0" lvl="0" indent="0">
              <a:spcBef>
                <a:spcPts val="0"/>
              </a:spcBef>
              <a:spcAft>
                <a:spcPts val="600"/>
              </a:spcAft>
              <a:buClr>
                <a:srgbClr val="000000"/>
              </a:buClr>
              <a:buFont typeface="Arial"/>
              <a:buNone/>
            </a:pPr>
            <a:endParaRPr lang="en-US" b="0" i="0" u="none" strike="noStrike" cap="none" dirty="0">
              <a:solidFill>
                <a:schemeClr val="lt2"/>
              </a:solidFill>
            </a:endParaRPr>
          </a:p>
          <a:p>
            <a:pPr marL="0" lvl="0" indent="0">
              <a:spcBef>
                <a:spcPts val="0"/>
              </a:spcBef>
              <a:spcAft>
                <a:spcPts val="600"/>
              </a:spcAft>
              <a:buClr>
                <a:srgbClr val="000000"/>
              </a:buClr>
              <a:buFont typeface="Arial"/>
              <a:buNone/>
            </a:pPr>
            <a:endParaRPr lang="en-US" b="0" i="0" u="none" strike="noStrike" cap="none" dirty="0">
              <a:solidFill>
                <a:schemeClr val="lt2"/>
              </a:solidFill>
            </a:endParaRPr>
          </a:p>
          <a:p>
            <a:pPr marL="0" lvl="0" indent="0">
              <a:spcBef>
                <a:spcPts val="0"/>
              </a:spcBef>
              <a:spcAft>
                <a:spcPts val="600"/>
              </a:spcAft>
              <a:buClr>
                <a:srgbClr val="000000"/>
              </a:buClr>
              <a:buSzPts val="1100"/>
              <a:buFont typeface="Arial"/>
              <a:buNone/>
            </a:pPr>
            <a:endParaRPr lang="en-US" b="0" i="0" u="none" strike="noStrike" cap="none" dirty="0">
              <a:solidFill>
                <a:schemeClr val="lt2"/>
              </a:solidFill>
            </a:endParaRPr>
          </a:p>
          <a:p>
            <a:pPr marL="0" lvl="0" indent="0">
              <a:spcBef>
                <a:spcPts val="0"/>
              </a:spcBef>
              <a:spcAft>
                <a:spcPts val="600"/>
              </a:spcAft>
              <a:buClr>
                <a:srgbClr val="000000"/>
              </a:buClr>
              <a:buFont typeface="Arial"/>
              <a:buNone/>
            </a:pPr>
            <a:endParaRPr lang="en-US" b="0" i="0" u="none" strike="noStrike" cap="none" dirty="0">
              <a:solidFill>
                <a:schemeClr val="lt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6"/>
          <p:cNvSpPr txBox="1">
            <a:spLocks noGrp="1"/>
          </p:cNvSpPr>
          <p:nvPr>
            <p:ph type="title"/>
          </p:nvPr>
        </p:nvSpPr>
        <p:spPr>
          <a:xfrm>
            <a:off x="646111" y="452718"/>
            <a:ext cx="9404700" cy="1400400"/>
          </a:xfrm>
        </p:spPr>
        <p:txBody>
          <a:bodyPr spcFirstLastPara="1" wrap="square" lIns="91425" tIns="45700" rIns="91425" bIns="45700" anchor="ctr" anchorCtr="0">
            <a:normAutofit/>
          </a:bodyPr>
          <a:lstStyle/>
          <a:p>
            <a:pPr lvl="0"/>
            <a:r>
              <a:rPr lang="en-US" cap="all" dirty="0"/>
              <a:t>Benefits of Positive Self-Talk</a:t>
            </a:r>
            <a:endParaRPr dirty="0"/>
          </a:p>
        </p:txBody>
      </p:sp>
      <p:sp>
        <p:nvSpPr>
          <p:cNvPr id="262" name="Google Shape;262;p36"/>
          <p:cNvSpPr txBox="1">
            <a:spLocks noGrp="1"/>
          </p:cNvSpPr>
          <p:nvPr>
            <p:ph type="body" idx="4294967295"/>
          </p:nvPr>
        </p:nvSpPr>
        <p:spPr>
          <a:xfrm>
            <a:off x="646111" y="2043618"/>
            <a:ext cx="4511850" cy="4352544"/>
          </a:xfrm>
        </p:spPr>
        <p:txBody>
          <a:bodyPr spcFirstLastPara="1" lIns="91425" tIns="45700" rIns="91425" bIns="45700" anchor="t" anchorCtr="0">
            <a:normAutofit/>
          </a:bodyPr>
          <a:lstStyle/>
          <a:p>
            <a:pPr fontAlgn="base">
              <a:lnSpc>
                <a:spcPct val="90000"/>
              </a:lnSpc>
              <a:spcBef>
                <a:spcPts val="0"/>
              </a:spcBef>
              <a:spcAft>
                <a:spcPts val="600"/>
              </a:spcAft>
              <a:buClr>
                <a:srgbClr val="000000"/>
              </a:buClr>
              <a:buFont typeface="Arial"/>
            </a:pPr>
            <a:r>
              <a:rPr lang="en-US" sz="1600" b="0" i="0" u="none" strike="noStrike" cap="none" dirty="0">
                <a:solidFill>
                  <a:schemeClr val="lt2"/>
                </a:solidFill>
              </a:rPr>
              <a:t>Enhances Motivation and Optimism​</a:t>
            </a:r>
          </a:p>
          <a:p>
            <a:pPr fontAlgn="base">
              <a:lnSpc>
                <a:spcPct val="90000"/>
              </a:lnSpc>
              <a:spcBef>
                <a:spcPts val="0"/>
              </a:spcBef>
              <a:spcAft>
                <a:spcPts val="600"/>
              </a:spcAft>
              <a:buClr>
                <a:srgbClr val="000000"/>
              </a:buClr>
              <a:buFont typeface="Arial"/>
            </a:pPr>
            <a:r>
              <a:rPr lang="en-US" sz="1600" b="0" i="0" u="none" strike="noStrike" cap="none" dirty="0">
                <a:solidFill>
                  <a:schemeClr val="lt2"/>
                </a:solidFill>
              </a:rPr>
              <a:t>Positive self-talk activates the brain’s reward system, boosting motivation and optimism.​</a:t>
            </a:r>
          </a:p>
          <a:p>
            <a:pPr fontAlgn="base">
              <a:lnSpc>
                <a:spcPct val="90000"/>
              </a:lnSpc>
              <a:spcBef>
                <a:spcPts val="0"/>
              </a:spcBef>
              <a:spcAft>
                <a:spcPts val="600"/>
              </a:spcAft>
              <a:buClr>
                <a:srgbClr val="000000"/>
              </a:buClr>
              <a:buFont typeface="Arial"/>
            </a:pPr>
            <a:r>
              <a:rPr lang="en-US" sz="1600" b="0" i="0" u="none" strike="noStrike" cap="none" dirty="0">
                <a:solidFill>
                  <a:schemeClr val="lt2"/>
                </a:solidFill>
              </a:rPr>
              <a:t>Reduces Stress and Anxiety​</a:t>
            </a:r>
          </a:p>
          <a:p>
            <a:pPr fontAlgn="base">
              <a:lnSpc>
                <a:spcPct val="90000"/>
              </a:lnSpc>
              <a:spcBef>
                <a:spcPts val="0"/>
              </a:spcBef>
              <a:spcAft>
                <a:spcPts val="600"/>
              </a:spcAft>
              <a:buClr>
                <a:srgbClr val="000000"/>
              </a:buClr>
              <a:buFont typeface="Arial"/>
            </a:pPr>
            <a:r>
              <a:rPr lang="en-US" sz="1600" b="0" i="0" u="none" strike="noStrike" cap="none" dirty="0">
                <a:solidFill>
                  <a:schemeClr val="lt2"/>
                </a:solidFill>
              </a:rPr>
              <a:t>It lowers cortisol hormone levels, reducing stress and improving emotional regulation.​</a:t>
            </a:r>
          </a:p>
          <a:p>
            <a:pPr fontAlgn="base">
              <a:lnSpc>
                <a:spcPct val="90000"/>
              </a:lnSpc>
              <a:spcBef>
                <a:spcPts val="0"/>
              </a:spcBef>
              <a:spcAft>
                <a:spcPts val="600"/>
              </a:spcAft>
              <a:buClr>
                <a:srgbClr val="000000"/>
              </a:buClr>
              <a:buFont typeface="Arial"/>
            </a:pPr>
            <a:r>
              <a:rPr lang="en-US" sz="1600" b="0" i="0" u="none" strike="noStrike" cap="none" dirty="0">
                <a:solidFill>
                  <a:schemeClr val="lt2"/>
                </a:solidFill>
              </a:rPr>
              <a:t>Improves Performance and Recovery​</a:t>
            </a:r>
          </a:p>
          <a:p>
            <a:pPr fontAlgn="base">
              <a:lnSpc>
                <a:spcPct val="90000"/>
              </a:lnSpc>
              <a:spcBef>
                <a:spcPts val="0"/>
              </a:spcBef>
              <a:spcAft>
                <a:spcPts val="600"/>
              </a:spcAft>
              <a:buClr>
                <a:srgbClr val="000000"/>
              </a:buClr>
              <a:buFont typeface="Arial"/>
            </a:pPr>
            <a:r>
              <a:rPr lang="en-US" sz="1600" b="0" i="0" u="none" strike="noStrike" cap="none" dirty="0">
                <a:solidFill>
                  <a:schemeClr val="lt2"/>
                </a:solidFill>
              </a:rPr>
              <a:t>Positive self-talk helps people perform better and recover faster from setbacks.​</a:t>
            </a:r>
          </a:p>
          <a:p>
            <a:pPr fontAlgn="base">
              <a:lnSpc>
                <a:spcPct val="90000"/>
              </a:lnSpc>
              <a:spcBef>
                <a:spcPts val="0"/>
              </a:spcBef>
              <a:spcAft>
                <a:spcPts val="600"/>
              </a:spcAft>
              <a:buClr>
                <a:srgbClr val="000000"/>
              </a:buClr>
              <a:buFont typeface="Arial"/>
            </a:pPr>
            <a:r>
              <a:rPr lang="en-US" sz="1600" b="0" i="0" u="none" strike="noStrike" cap="none" dirty="0">
                <a:solidFill>
                  <a:schemeClr val="lt2"/>
                </a:solidFill>
              </a:rPr>
              <a:t>Builds Confidence and Resilience​</a:t>
            </a:r>
          </a:p>
          <a:p>
            <a:pPr fontAlgn="base">
              <a:lnSpc>
                <a:spcPct val="90000"/>
              </a:lnSpc>
              <a:spcBef>
                <a:spcPts val="0"/>
              </a:spcBef>
              <a:spcAft>
                <a:spcPts val="600"/>
              </a:spcAft>
              <a:buClr>
                <a:srgbClr val="000000"/>
              </a:buClr>
              <a:buFont typeface="Arial"/>
            </a:pPr>
            <a:r>
              <a:rPr lang="en-US" sz="1600" b="0" i="0" u="none" strike="noStrike" cap="none" dirty="0">
                <a:solidFill>
                  <a:schemeClr val="lt2"/>
                </a:solidFill>
              </a:rPr>
              <a:t>It boosts self-esteem and resilience, enabling confident and composed responses to challenges.</a:t>
            </a:r>
          </a:p>
          <a:p>
            <a:pPr marL="0" lvl="0" indent="0">
              <a:lnSpc>
                <a:spcPct val="90000"/>
              </a:lnSpc>
              <a:spcBef>
                <a:spcPts val="0"/>
              </a:spcBef>
              <a:spcAft>
                <a:spcPts val="600"/>
              </a:spcAft>
              <a:buClr>
                <a:srgbClr val="000000"/>
              </a:buClr>
              <a:buFont typeface="Arial"/>
              <a:buNone/>
            </a:pPr>
            <a:endParaRPr lang="en-US" sz="1600" b="0" i="0" u="none" strike="noStrike" cap="none" dirty="0">
              <a:solidFill>
                <a:schemeClr val="lt2"/>
              </a:solidFill>
            </a:endParaRPr>
          </a:p>
        </p:txBody>
      </p:sp>
      <p:pic>
        <p:nvPicPr>
          <p:cNvPr id="2050" name="Picture 2" descr="Tiny toy figurines meet and gather around a brain. Overhead view.">
            <a:extLst>
              <a:ext uri="{FF2B5EF4-FFF2-40B4-BE49-F238E27FC236}">
                <a16:creationId xmlns:a16="http://schemas.microsoft.com/office/drawing/2014/main" id="{857C1271-6CDF-444C-669F-AD92111D3A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041" r="4953" b="-2"/>
          <a:stretch>
            <a:fillRect/>
          </a:stretch>
        </p:blipFill>
        <p:spPr bwMode="auto">
          <a:xfrm>
            <a:off x="5538961" y="2043618"/>
            <a:ext cx="4511850" cy="4352544"/>
          </a:xfrm>
          <a:prstGeom prst="rect">
            <a:avLst/>
          </a:prstGeom>
          <a:solidFill>
            <a:srgbClr val="FFFFFF"/>
          </a:solid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9B80C-3DD2-BB26-640F-FEF74E84145D}"/>
              </a:ext>
            </a:extLst>
          </p:cNvPr>
          <p:cNvSpPr>
            <a:spLocks noGrp="1"/>
          </p:cNvSpPr>
          <p:nvPr>
            <p:ph type="title"/>
          </p:nvPr>
        </p:nvSpPr>
        <p:spPr/>
        <p:txBody>
          <a:bodyPr/>
          <a:lstStyle/>
          <a:p>
            <a:r>
              <a:rPr lang="en-US" dirty="0"/>
              <a:t>Power Team 7 - Contributors </a:t>
            </a:r>
          </a:p>
        </p:txBody>
      </p:sp>
      <p:sp>
        <p:nvSpPr>
          <p:cNvPr id="3" name="Text Placeholder 2">
            <a:extLst>
              <a:ext uri="{FF2B5EF4-FFF2-40B4-BE49-F238E27FC236}">
                <a16:creationId xmlns:a16="http://schemas.microsoft.com/office/drawing/2014/main" id="{7F05A3D4-7D7D-75E9-AFB4-4B2B960D48A9}"/>
              </a:ext>
            </a:extLst>
          </p:cNvPr>
          <p:cNvSpPr>
            <a:spLocks noGrp="1"/>
          </p:cNvSpPr>
          <p:nvPr>
            <p:ph type="body" idx="1"/>
          </p:nvPr>
        </p:nvSpPr>
        <p:spPr/>
        <p:txBody>
          <a:bodyPr/>
          <a:lstStyle/>
          <a:p>
            <a:r>
              <a:rPr lang="en-US" sz="2500" dirty="0"/>
              <a:t>Taylor Nelson</a:t>
            </a:r>
          </a:p>
          <a:p>
            <a:r>
              <a:rPr lang="en-US" sz="2500" dirty="0"/>
              <a:t>Jillian Fusco</a:t>
            </a:r>
          </a:p>
          <a:p>
            <a:r>
              <a:rPr lang="en-US" sz="2500" dirty="0"/>
              <a:t>Niki Mason </a:t>
            </a:r>
          </a:p>
          <a:p>
            <a:r>
              <a:rPr lang="en-US" sz="2500" dirty="0"/>
              <a:t>Kathy Kilburg</a:t>
            </a:r>
          </a:p>
          <a:p>
            <a:r>
              <a:rPr lang="en-US" sz="2500" dirty="0"/>
              <a:t>John Coyle </a:t>
            </a:r>
          </a:p>
          <a:p>
            <a:r>
              <a:rPr lang="en-US" sz="2500" dirty="0"/>
              <a:t>Alyssa Mince</a:t>
            </a:r>
          </a:p>
          <a:p>
            <a:r>
              <a:rPr lang="en-US" sz="2500" dirty="0"/>
              <a:t>Monica Dyakanoff</a:t>
            </a:r>
          </a:p>
          <a:p>
            <a:r>
              <a:rPr lang="en-US" sz="2500" dirty="0"/>
              <a:t>Kristy Clement</a:t>
            </a:r>
          </a:p>
          <a:p>
            <a:endParaRPr lang="en-US" dirty="0"/>
          </a:p>
        </p:txBody>
      </p:sp>
    </p:spTree>
    <p:extLst>
      <p:ext uri="{BB962C8B-B14F-4D97-AF65-F5344CB8AC3E}">
        <p14:creationId xmlns:p14="http://schemas.microsoft.com/office/powerpoint/2010/main" val="3788952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7"/>
          <p:cNvSpPr txBox="1">
            <a:spLocks noGrp="1"/>
          </p:cNvSpPr>
          <p:nvPr>
            <p:ph type="title"/>
          </p:nvPr>
        </p:nvSpPr>
        <p:spPr>
          <a:xfrm>
            <a:off x="646111" y="452718"/>
            <a:ext cx="9404700" cy="1400400"/>
          </a:xfrm>
          <a:prstGeom prst="rect">
            <a:avLst/>
          </a:prstGeom>
        </p:spPr>
        <p:txBody>
          <a:bodyPr spcFirstLastPara="1" wrap="square" lIns="91425" tIns="45700" rIns="91425" bIns="45700" anchor="t" anchorCtr="0">
            <a:noAutofit/>
          </a:bodyPr>
          <a:lstStyle/>
          <a:p>
            <a:pPr lvl="0"/>
            <a:r>
              <a:rPr lang="en-US" cap="all" dirty="0"/>
              <a:t>Practicing Positive Self-Talk</a:t>
            </a:r>
            <a:endParaRPr dirty="0"/>
          </a:p>
        </p:txBody>
      </p:sp>
      <p:sp>
        <p:nvSpPr>
          <p:cNvPr id="270" name="Google Shape;270;p37"/>
          <p:cNvSpPr txBox="1">
            <a:spLocks noGrp="1"/>
          </p:cNvSpPr>
          <p:nvPr>
            <p:ph type="body" idx="2"/>
          </p:nvPr>
        </p:nvSpPr>
        <p:spPr>
          <a:xfrm>
            <a:off x="743765" y="1649221"/>
            <a:ext cx="6394768" cy="4314825"/>
          </a:xfrm>
          <a:prstGeom prst="rect">
            <a:avLst/>
          </a:prstGeom>
        </p:spPr>
        <p:txBody>
          <a:bodyPr spcFirstLastPara="1" wrap="square" lIns="91425" tIns="45700" rIns="91425" bIns="45700" anchor="t" anchorCtr="0">
            <a:normAutofit fontScale="85000" lnSpcReduction="10000"/>
          </a:bodyPr>
          <a:lstStyle/>
          <a:p>
            <a:pPr fontAlgn="base"/>
            <a:r>
              <a:rPr lang="en-US" sz="1700" b="1" dirty="0">
                <a:solidFill>
                  <a:schemeClr val="lt2"/>
                </a:solidFill>
                <a:latin typeface="Century Gothic" panose="020B0502020202020204" pitchFamily="34" charset="0"/>
                <a:ea typeface="Arial"/>
                <a:cs typeface="Arial"/>
                <a:sym typeface="Arial"/>
              </a:rPr>
              <a:t>Awareness: Notice your inner dialogue</a:t>
            </a:r>
            <a:r>
              <a:rPr lang="en-US" sz="1700" dirty="0">
                <a:latin typeface="Century Gothic" panose="020B0502020202020204" pitchFamily="34" charset="0"/>
              </a:rPr>
              <a:t>​</a:t>
            </a:r>
          </a:p>
          <a:p>
            <a:pPr fontAlgn="base"/>
            <a:r>
              <a:rPr lang="en-US" sz="1700" b="1" dirty="0">
                <a:solidFill>
                  <a:schemeClr val="lt2"/>
                </a:solidFill>
                <a:latin typeface="Century Gothic" panose="020B0502020202020204" pitchFamily="34" charset="0"/>
                <a:ea typeface="Arial"/>
                <a:cs typeface="Arial"/>
                <a:sym typeface="Arial"/>
              </a:rPr>
              <a:t>Challenge:</a:t>
            </a:r>
            <a:r>
              <a:rPr lang="en-US" sz="1700" dirty="0">
                <a:solidFill>
                  <a:schemeClr val="lt2"/>
                </a:solidFill>
                <a:latin typeface="Century Gothic" panose="020B0502020202020204" pitchFamily="34" charset="0"/>
                <a:ea typeface="Arial"/>
                <a:cs typeface="Arial"/>
                <a:sym typeface="Arial"/>
              </a:rPr>
              <a:t> Question negative thoughts.</a:t>
            </a:r>
            <a:br>
              <a:rPr lang="en-US" sz="1700" dirty="0">
                <a:solidFill>
                  <a:schemeClr val="lt2"/>
                </a:solidFill>
                <a:latin typeface="Century Gothic" panose="020B0502020202020204" pitchFamily="34" charset="0"/>
                <a:ea typeface="Arial"/>
                <a:cs typeface="Arial"/>
                <a:sym typeface="Arial"/>
              </a:rPr>
            </a:br>
            <a:r>
              <a:rPr lang="en-US" sz="1700" b="1" dirty="0">
                <a:latin typeface="Century Gothic" panose="020B0502020202020204" pitchFamily="34" charset="0"/>
              </a:rPr>
              <a:t>Awareness of Inner Dialogue</a:t>
            </a:r>
            <a:r>
              <a:rPr lang="en-US" sz="1700" dirty="0">
                <a:latin typeface="Century Gothic" panose="020B0502020202020204" pitchFamily="34" charset="0"/>
              </a:rPr>
              <a:t>​</a:t>
            </a:r>
          </a:p>
          <a:p>
            <a:pPr fontAlgn="base"/>
            <a:r>
              <a:rPr lang="en-US" sz="1700" dirty="0"/>
              <a:t>Recognize your thoughts to understand if they are positive or negative. Journaling helps track and reflect on these patterns.​</a:t>
            </a:r>
          </a:p>
          <a:p>
            <a:pPr fontAlgn="base"/>
            <a:r>
              <a:rPr lang="en-US" sz="1700" b="1" dirty="0"/>
              <a:t>Challenging Negative Thoughts</a:t>
            </a:r>
            <a:r>
              <a:rPr lang="en-US" sz="1700" dirty="0"/>
              <a:t>​</a:t>
            </a:r>
          </a:p>
          <a:p>
            <a:pPr fontAlgn="base"/>
            <a:r>
              <a:rPr lang="en-US" sz="1700" dirty="0"/>
              <a:t>Question the validity of negative thoughts and explore their causes to begin shifting perspective.​</a:t>
            </a:r>
          </a:p>
          <a:p>
            <a:pPr fontAlgn="base"/>
            <a:r>
              <a:rPr lang="en-US" sz="1700" b="1" dirty="0"/>
              <a:t>Replacing with Positive Affirmations</a:t>
            </a:r>
            <a:r>
              <a:rPr lang="en-US" sz="1700" dirty="0"/>
              <a:t>​</a:t>
            </a:r>
          </a:p>
          <a:p>
            <a:pPr fontAlgn="base"/>
            <a:r>
              <a:rPr lang="en-US" sz="1700" dirty="0"/>
              <a:t>Substitute negative thoughts with positive affirmations using visualization and affirmation tools for reinforcement.​</a:t>
            </a:r>
          </a:p>
          <a:p>
            <a:pPr fontAlgn="base"/>
            <a:r>
              <a:rPr lang="en-US" sz="1700" b="1" dirty="0"/>
              <a:t>Repetition for Habit Formation</a:t>
            </a:r>
            <a:r>
              <a:rPr lang="en-US" sz="1700" dirty="0"/>
              <a:t>​</a:t>
            </a:r>
          </a:p>
          <a:p>
            <a:pPr fontAlgn="base"/>
            <a:r>
              <a:rPr lang="en-US" sz="1700" dirty="0"/>
              <a:t>Consistent practice rewires the brain, enhancing emotional </a:t>
            </a:r>
            <a:r>
              <a:rPr lang="en-US" dirty="0"/>
              <a:t>resilience through mindfulness, meditation, and journaling.</a:t>
            </a:r>
          </a:p>
          <a:p>
            <a:pPr marL="101600" lvl="0" indent="0" algn="l" rtl="0">
              <a:lnSpc>
                <a:spcPct val="115000"/>
              </a:lnSpc>
              <a:spcBef>
                <a:spcPts val="0"/>
              </a:spcBef>
              <a:spcAft>
                <a:spcPts val="0"/>
              </a:spcAft>
              <a:buClr>
                <a:schemeClr val="lt2"/>
              </a:buClr>
              <a:buSzPts val="2000"/>
              <a:buNone/>
            </a:pPr>
            <a:endParaRPr sz="2400" dirty="0">
              <a:solidFill>
                <a:schemeClr val="lt2"/>
              </a:solidFill>
              <a:latin typeface="Arial"/>
              <a:ea typeface="Arial"/>
              <a:cs typeface="Arial"/>
              <a:sym typeface="Arial"/>
            </a:endParaRPr>
          </a:p>
        </p:txBody>
      </p:sp>
      <p:pic>
        <p:nvPicPr>
          <p:cNvPr id="3074" name="Picture 2" descr="Little girl  with too many questions.">
            <a:extLst>
              <a:ext uri="{FF2B5EF4-FFF2-40B4-BE49-F238E27FC236}">
                <a16:creationId xmlns:a16="http://schemas.microsoft.com/office/drawing/2014/main" id="{06E22753-A22C-4D20-3A89-F0377D986E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8081" y="1445325"/>
            <a:ext cx="4128252" cy="3996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82" name="Title 1">
            <a:extLst>
              <a:ext uri="{FF2B5EF4-FFF2-40B4-BE49-F238E27FC236}">
                <a16:creationId xmlns:a16="http://schemas.microsoft.com/office/drawing/2014/main" id="{CE4754F7-EB0B-2E13-E9D7-304C5BA43CD7}"/>
              </a:ext>
            </a:extLst>
          </p:cNvPr>
          <p:cNvSpPr>
            <a:spLocks noGrp="1"/>
          </p:cNvSpPr>
          <p:nvPr>
            <p:ph type="title"/>
          </p:nvPr>
        </p:nvSpPr>
        <p:spPr>
          <a:xfrm>
            <a:off x="646111" y="452718"/>
            <a:ext cx="9404700" cy="1400400"/>
          </a:xfrm>
        </p:spPr>
        <p:txBody>
          <a:bodyPr/>
          <a:lstStyle/>
          <a:p>
            <a:r>
              <a:rPr lang="en-US" cap="all" dirty="0"/>
              <a:t>Rewiring Your Brain</a:t>
            </a:r>
            <a:endParaRPr lang="en-US" dirty="0"/>
          </a:p>
        </p:txBody>
      </p:sp>
      <p:sp>
        <p:nvSpPr>
          <p:cNvPr id="277" name="Google Shape;277;p38"/>
          <p:cNvSpPr txBox="1">
            <a:spLocks noGrp="1"/>
          </p:cNvSpPr>
          <p:nvPr>
            <p:ph type="body" idx="1"/>
          </p:nvPr>
        </p:nvSpPr>
        <p:spPr>
          <a:xfrm>
            <a:off x="-1987360" y="3249295"/>
            <a:ext cx="4396200" cy="4195800"/>
          </a:xfrm>
        </p:spPr>
        <p:txBody>
          <a:bodyPr spcFirstLastPara="1" wrap="square" lIns="91425" tIns="45700" rIns="91425" bIns="45700" anchor="t" anchorCtr="0">
            <a:normAutofit/>
          </a:bodyPr>
          <a:lstStyle/>
          <a:p>
            <a:pPr marL="0" lvl="0" indent="0" rtl="0">
              <a:spcBef>
                <a:spcPts val="0"/>
              </a:spcBef>
              <a:spcAft>
                <a:spcPts val="0"/>
              </a:spcAft>
              <a:buSzPts val="1600"/>
              <a:buNone/>
            </a:pPr>
            <a:endParaRPr lang="en-US" dirty="0"/>
          </a:p>
          <a:p>
            <a:pPr marL="0" lvl="0" indent="0" rtl="0">
              <a:spcBef>
                <a:spcPts val="1000"/>
              </a:spcBef>
              <a:spcAft>
                <a:spcPts val="0"/>
              </a:spcAft>
              <a:buSzPts val="1600"/>
              <a:buNone/>
            </a:pPr>
            <a:endParaRPr lang="en-US" dirty="0"/>
          </a:p>
          <a:p>
            <a:pPr marL="0" lvl="0" indent="0" rtl="0">
              <a:spcBef>
                <a:spcPts val="1000"/>
              </a:spcBef>
              <a:spcAft>
                <a:spcPts val="0"/>
              </a:spcAft>
              <a:buSzPts val="1600"/>
              <a:buNone/>
            </a:pPr>
            <a:endParaRPr lang="en-US" dirty="0"/>
          </a:p>
        </p:txBody>
      </p:sp>
      <p:sp>
        <p:nvSpPr>
          <p:cNvPr id="284" name="Text Placeholder 3">
            <a:extLst>
              <a:ext uri="{FF2B5EF4-FFF2-40B4-BE49-F238E27FC236}">
                <a16:creationId xmlns:a16="http://schemas.microsoft.com/office/drawing/2014/main" id="{F2B773F7-76E0-4C52-095F-472994C48359}"/>
              </a:ext>
            </a:extLst>
          </p:cNvPr>
          <p:cNvSpPr>
            <a:spLocks noGrp="1"/>
          </p:cNvSpPr>
          <p:nvPr>
            <p:ph type="body" idx="2"/>
          </p:nvPr>
        </p:nvSpPr>
        <p:spPr>
          <a:xfrm>
            <a:off x="5654492" y="2056092"/>
            <a:ext cx="4998267" cy="4200300"/>
          </a:xfrm>
        </p:spPr>
        <p:txBody>
          <a:bodyPr>
            <a:normAutofit fontScale="85000" lnSpcReduction="10000"/>
          </a:bodyPr>
          <a:lstStyle/>
          <a:p>
            <a:pPr fontAlgn="base"/>
            <a:r>
              <a:rPr lang="en-US" b="1" dirty="0"/>
              <a:t>Enhancing Self-Awareness</a:t>
            </a:r>
            <a:r>
              <a:rPr lang="en-US" dirty="0"/>
              <a:t>​</a:t>
            </a:r>
          </a:p>
          <a:p>
            <a:pPr fontAlgn="base"/>
            <a:r>
              <a:rPr lang="en-US" dirty="0"/>
              <a:t>Understand your values, emotions, and behaviors to recognize emotional triggers effectively.​</a:t>
            </a:r>
          </a:p>
          <a:p>
            <a:pPr fontAlgn="base"/>
            <a:r>
              <a:rPr lang="en-US" b="1" dirty="0"/>
              <a:t>Techniques for Self-Management</a:t>
            </a:r>
            <a:r>
              <a:rPr lang="en-US" dirty="0"/>
              <a:t>​</a:t>
            </a:r>
          </a:p>
          <a:p>
            <a:pPr fontAlgn="base"/>
            <a:r>
              <a:rPr lang="en-US" dirty="0"/>
              <a:t>Use deep breathing, mindfulness, and journaling to regulate emotions and process feelings.​</a:t>
            </a:r>
          </a:p>
          <a:p>
            <a:pPr fontAlgn="base"/>
            <a:r>
              <a:rPr lang="en-US" b="1" dirty="0"/>
              <a:t>Building Resilience and Delaying Gratification</a:t>
            </a:r>
            <a:r>
              <a:rPr lang="en-US" dirty="0"/>
              <a:t>​</a:t>
            </a:r>
          </a:p>
          <a:p>
            <a:pPr fontAlgn="base"/>
            <a:r>
              <a:rPr lang="en-US" dirty="0"/>
              <a:t>Develop resilience and patience to make thoughtful decisions and handle stress better.​</a:t>
            </a:r>
          </a:p>
          <a:p>
            <a:pPr fontAlgn="base"/>
            <a:r>
              <a:rPr lang="en-US" b="1" dirty="0"/>
              <a:t>Lasting Brain Changes</a:t>
            </a:r>
            <a:r>
              <a:rPr lang="en-US" dirty="0"/>
              <a:t>​</a:t>
            </a:r>
          </a:p>
          <a:p>
            <a:pPr fontAlgn="base"/>
            <a:r>
              <a:rPr lang="en-US" dirty="0"/>
              <a:t>Consistent practice rewires brain to improve emotional regulation and interpersonal skills</a:t>
            </a:r>
          </a:p>
          <a:p>
            <a:endParaRPr lang="en-US" dirty="0"/>
          </a:p>
        </p:txBody>
      </p:sp>
      <p:pic>
        <p:nvPicPr>
          <p:cNvPr id="4098" name="Picture 2" descr="Digital art of brain">
            <a:extLst>
              <a:ext uri="{FF2B5EF4-FFF2-40B4-BE49-F238E27FC236}">
                <a16:creationId xmlns:a16="http://schemas.microsoft.com/office/drawing/2014/main" id="{29F2C5BD-3F9C-00BB-8356-694F7AC524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241" y="1514016"/>
            <a:ext cx="3149362" cy="48912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6">
          <a:extLst>
            <a:ext uri="{FF2B5EF4-FFF2-40B4-BE49-F238E27FC236}">
              <a16:creationId xmlns:a16="http://schemas.microsoft.com/office/drawing/2014/main" id="{C5762B73-F58B-6CD7-0D71-22141D9693E1}"/>
            </a:ext>
          </a:extLst>
        </p:cNvPr>
        <p:cNvGrpSpPr/>
        <p:nvPr/>
      </p:nvGrpSpPr>
      <p:grpSpPr>
        <a:xfrm>
          <a:off x="0" y="0"/>
          <a:ext cx="0" cy="0"/>
          <a:chOff x="0" y="0"/>
          <a:chExt cx="0" cy="0"/>
        </a:xfrm>
      </p:grpSpPr>
      <p:sp>
        <p:nvSpPr>
          <p:cNvPr id="282" name="Title 1">
            <a:extLst>
              <a:ext uri="{FF2B5EF4-FFF2-40B4-BE49-F238E27FC236}">
                <a16:creationId xmlns:a16="http://schemas.microsoft.com/office/drawing/2014/main" id="{C95589E8-2F22-D73D-BC00-04EB253835F9}"/>
              </a:ext>
            </a:extLst>
          </p:cNvPr>
          <p:cNvSpPr>
            <a:spLocks noGrp="1"/>
          </p:cNvSpPr>
          <p:nvPr>
            <p:ph type="title"/>
          </p:nvPr>
        </p:nvSpPr>
        <p:spPr>
          <a:xfrm>
            <a:off x="646111" y="452718"/>
            <a:ext cx="9404700" cy="1400400"/>
          </a:xfrm>
        </p:spPr>
        <p:txBody>
          <a:bodyPr/>
          <a:lstStyle/>
          <a:p>
            <a:r>
              <a:rPr lang="en-US" cap="all" dirty="0"/>
              <a:t>Social &amp; Relationship Awareness</a:t>
            </a:r>
            <a:endParaRPr lang="en-US" dirty="0"/>
          </a:p>
        </p:txBody>
      </p:sp>
      <p:sp>
        <p:nvSpPr>
          <p:cNvPr id="277" name="Google Shape;277;p38">
            <a:extLst>
              <a:ext uri="{FF2B5EF4-FFF2-40B4-BE49-F238E27FC236}">
                <a16:creationId xmlns:a16="http://schemas.microsoft.com/office/drawing/2014/main" id="{13A4890E-8C72-7425-7CA7-E4D4FB9F090F}"/>
              </a:ext>
            </a:extLst>
          </p:cNvPr>
          <p:cNvSpPr txBox="1">
            <a:spLocks noGrp="1"/>
          </p:cNvSpPr>
          <p:nvPr>
            <p:ph type="body" idx="1"/>
          </p:nvPr>
        </p:nvSpPr>
        <p:spPr>
          <a:xfrm>
            <a:off x="-1987360" y="3249295"/>
            <a:ext cx="4396200" cy="4195800"/>
          </a:xfrm>
        </p:spPr>
        <p:txBody>
          <a:bodyPr spcFirstLastPara="1" wrap="square" lIns="91425" tIns="45700" rIns="91425" bIns="45700" anchor="t" anchorCtr="0">
            <a:normAutofit/>
          </a:bodyPr>
          <a:lstStyle/>
          <a:p>
            <a:pPr marL="0" lvl="0" indent="0" rtl="0">
              <a:spcBef>
                <a:spcPts val="0"/>
              </a:spcBef>
              <a:spcAft>
                <a:spcPts val="0"/>
              </a:spcAft>
              <a:buSzPts val="1600"/>
              <a:buNone/>
            </a:pPr>
            <a:endParaRPr lang="en-US" dirty="0"/>
          </a:p>
          <a:p>
            <a:pPr marL="0" lvl="0" indent="0" rtl="0">
              <a:spcBef>
                <a:spcPts val="1000"/>
              </a:spcBef>
              <a:spcAft>
                <a:spcPts val="0"/>
              </a:spcAft>
              <a:buSzPts val="1600"/>
              <a:buNone/>
            </a:pPr>
            <a:endParaRPr lang="en-US" dirty="0"/>
          </a:p>
          <a:p>
            <a:pPr marL="0" lvl="0" indent="0" rtl="0">
              <a:spcBef>
                <a:spcPts val="1000"/>
              </a:spcBef>
              <a:spcAft>
                <a:spcPts val="0"/>
              </a:spcAft>
              <a:buSzPts val="1600"/>
              <a:buNone/>
            </a:pPr>
            <a:endParaRPr lang="en-US" dirty="0"/>
          </a:p>
        </p:txBody>
      </p:sp>
      <p:sp>
        <p:nvSpPr>
          <p:cNvPr id="284" name="Text Placeholder 3">
            <a:extLst>
              <a:ext uri="{FF2B5EF4-FFF2-40B4-BE49-F238E27FC236}">
                <a16:creationId xmlns:a16="http://schemas.microsoft.com/office/drawing/2014/main" id="{73ED9D8A-2549-74ED-DF97-B99F3C3B9E56}"/>
              </a:ext>
            </a:extLst>
          </p:cNvPr>
          <p:cNvSpPr>
            <a:spLocks noGrp="1"/>
          </p:cNvSpPr>
          <p:nvPr>
            <p:ph type="body" idx="2"/>
          </p:nvPr>
        </p:nvSpPr>
        <p:spPr>
          <a:xfrm>
            <a:off x="646111" y="2083801"/>
            <a:ext cx="4998267" cy="4492490"/>
          </a:xfrm>
        </p:spPr>
        <p:txBody>
          <a:bodyPr>
            <a:normAutofit fontScale="85000" lnSpcReduction="10000"/>
          </a:bodyPr>
          <a:lstStyle/>
          <a:p>
            <a:pPr fontAlgn="base"/>
            <a:r>
              <a:rPr lang="en-US" b="1" dirty="0"/>
              <a:t>Empathy and Perspective Taking</a:t>
            </a:r>
            <a:r>
              <a:rPr lang="en-US" dirty="0"/>
              <a:t>​</a:t>
            </a:r>
          </a:p>
          <a:p>
            <a:pPr fontAlgn="base"/>
            <a:r>
              <a:rPr lang="en-US" dirty="0"/>
              <a:t>Understanding others' perspectives and responding with compassion fosters emotional connection.​</a:t>
            </a:r>
          </a:p>
          <a:p>
            <a:pPr fontAlgn="base"/>
            <a:r>
              <a:rPr lang="en-US" b="1" dirty="0"/>
              <a:t>Nonverbal Communication Awareness</a:t>
            </a:r>
            <a:r>
              <a:rPr lang="en-US" dirty="0"/>
              <a:t>​</a:t>
            </a:r>
          </a:p>
          <a:p>
            <a:pPr fontAlgn="base"/>
            <a:r>
              <a:rPr lang="en-US" dirty="0"/>
              <a:t>Observing body language and tone reveals emotions and intentions beyond words.​</a:t>
            </a:r>
          </a:p>
          <a:p>
            <a:pPr fontAlgn="base"/>
            <a:r>
              <a:rPr lang="en-US" b="1" dirty="0"/>
              <a:t>Active Listening Skills</a:t>
            </a:r>
            <a:r>
              <a:rPr lang="en-US" dirty="0"/>
              <a:t>​</a:t>
            </a:r>
          </a:p>
          <a:p>
            <a:pPr fontAlgn="base"/>
            <a:r>
              <a:rPr lang="en-US" dirty="0"/>
              <a:t>Listening attentively and showing understanding builds trust and strengthens relationships.​</a:t>
            </a:r>
          </a:p>
          <a:p>
            <a:pPr fontAlgn="base"/>
            <a:r>
              <a:rPr lang="en-US" b="1" dirty="0"/>
              <a:t>Conflict Management and Communication</a:t>
            </a:r>
            <a:r>
              <a:rPr lang="en-US" dirty="0"/>
              <a:t>​</a:t>
            </a:r>
          </a:p>
          <a:p>
            <a:pPr fontAlgn="base"/>
            <a:r>
              <a:rPr lang="en-US" dirty="0"/>
              <a:t>Clear expression and constructive conflict resolution promote harmonious social environments.</a:t>
            </a:r>
          </a:p>
          <a:p>
            <a:endParaRPr lang="en-US" dirty="0"/>
          </a:p>
        </p:txBody>
      </p:sp>
      <p:pic>
        <p:nvPicPr>
          <p:cNvPr id="5122" name="Picture 2" descr="People talking to each other">
            <a:extLst>
              <a:ext uri="{FF2B5EF4-FFF2-40B4-BE49-F238E27FC236}">
                <a16:creationId xmlns:a16="http://schemas.microsoft.com/office/drawing/2014/main" id="{002DBFE4-FCDD-EA1D-6E63-0F18D8FB87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9343" y="1253825"/>
            <a:ext cx="3310803" cy="5222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942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6">
          <a:extLst>
            <a:ext uri="{FF2B5EF4-FFF2-40B4-BE49-F238E27FC236}">
              <a16:creationId xmlns:a16="http://schemas.microsoft.com/office/drawing/2014/main" id="{935C42D5-D629-7B41-4579-DAAC05E3926D}"/>
            </a:ext>
          </a:extLst>
        </p:cNvPr>
        <p:cNvGrpSpPr/>
        <p:nvPr/>
      </p:nvGrpSpPr>
      <p:grpSpPr>
        <a:xfrm>
          <a:off x="0" y="0"/>
          <a:ext cx="0" cy="0"/>
          <a:chOff x="0" y="0"/>
          <a:chExt cx="0" cy="0"/>
        </a:xfrm>
      </p:grpSpPr>
      <p:sp>
        <p:nvSpPr>
          <p:cNvPr id="282" name="Title 1">
            <a:extLst>
              <a:ext uri="{FF2B5EF4-FFF2-40B4-BE49-F238E27FC236}">
                <a16:creationId xmlns:a16="http://schemas.microsoft.com/office/drawing/2014/main" id="{AE08DE73-F878-24E0-3FCF-4C3DAF877819}"/>
              </a:ext>
            </a:extLst>
          </p:cNvPr>
          <p:cNvSpPr>
            <a:spLocks noGrp="1"/>
          </p:cNvSpPr>
          <p:nvPr>
            <p:ph type="title"/>
          </p:nvPr>
        </p:nvSpPr>
        <p:spPr>
          <a:xfrm>
            <a:off x="646111" y="452718"/>
            <a:ext cx="9404700" cy="1400400"/>
          </a:xfrm>
        </p:spPr>
        <p:txBody>
          <a:bodyPr/>
          <a:lstStyle/>
          <a:p>
            <a:r>
              <a:rPr lang="en-US" cap="all" dirty="0"/>
              <a:t>Additional Tips for Growth</a:t>
            </a:r>
            <a:endParaRPr lang="en-US" dirty="0"/>
          </a:p>
        </p:txBody>
      </p:sp>
      <p:sp>
        <p:nvSpPr>
          <p:cNvPr id="277" name="Google Shape;277;p38">
            <a:extLst>
              <a:ext uri="{FF2B5EF4-FFF2-40B4-BE49-F238E27FC236}">
                <a16:creationId xmlns:a16="http://schemas.microsoft.com/office/drawing/2014/main" id="{B4FAB0CB-4F77-483F-5C0D-421F29A7E89D}"/>
              </a:ext>
            </a:extLst>
          </p:cNvPr>
          <p:cNvSpPr txBox="1">
            <a:spLocks noGrp="1"/>
          </p:cNvSpPr>
          <p:nvPr>
            <p:ph type="body" idx="1"/>
          </p:nvPr>
        </p:nvSpPr>
        <p:spPr>
          <a:xfrm>
            <a:off x="-1987360" y="3249295"/>
            <a:ext cx="4396200" cy="4195800"/>
          </a:xfrm>
        </p:spPr>
        <p:txBody>
          <a:bodyPr spcFirstLastPara="1" wrap="square" lIns="91425" tIns="45700" rIns="91425" bIns="45700" anchor="t" anchorCtr="0">
            <a:normAutofit/>
          </a:bodyPr>
          <a:lstStyle/>
          <a:p>
            <a:pPr marL="0" lvl="0" indent="0" rtl="0">
              <a:spcBef>
                <a:spcPts val="0"/>
              </a:spcBef>
              <a:spcAft>
                <a:spcPts val="0"/>
              </a:spcAft>
              <a:buSzPts val="1600"/>
              <a:buNone/>
            </a:pPr>
            <a:endParaRPr lang="en-US" dirty="0"/>
          </a:p>
          <a:p>
            <a:pPr marL="0" lvl="0" indent="0" rtl="0">
              <a:spcBef>
                <a:spcPts val="1000"/>
              </a:spcBef>
              <a:spcAft>
                <a:spcPts val="0"/>
              </a:spcAft>
              <a:buSzPts val="1600"/>
              <a:buNone/>
            </a:pPr>
            <a:endParaRPr lang="en-US" dirty="0"/>
          </a:p>
          <a:p>
            <a:pPr marL="0" lvl="0" indent="0" rtl="0">
              <a:spcBef>
                <a:spcPts val="1000"/>
              </a:spcBef>
              <a:spcAft>
                <a:spcPts val="0"/>
              </a:spcAft>
              <a:buSzPts val="1600"/>
              <a:buNone/>
            </a:pPr>
            <a:endParaRPr lang="en-US" dirty="0"/>
          </a:p>
        </p:txBody>
      </p:sp>
      <p:sp>
        <p:nvSpPr>
          <p:cNvPr id="3" name="Text Placeholder 2">
            <a:extLst>
              <a:ext uri="{FF2B5EF4-FFF2-40B4-BE49-F238E27FC236}">
                <a16:creationId xmlns:a16="http://schemas.microsoft.com/office/drawing/2014/main" id="{6B1DE54C-EAB3-359E-93C5-EB5CA93D0FF6}"/>
              </a:ext>
            </a:extLst>
          </p:cNvPr>
          <p:cNvSpPr>
            <a:spLocks noGrp="1"/>
          </p:cNvSpPr>
          <p:nvPr>
            <p:ph type="body" idx="2"/>
          </p:nvPr>
        </p:nvSpPr>
        <p:spPr>
          <a:xfrm>
            <a:off x="4932218" y="1714347"/>
            <a:ext cx="6522403" cy="4200300"/>
          </a:xfrm>
        </p:spPr>
        <p:txBody>
          <a:bodyPr>
            <a:normAutofit fontScale="92500" lnSpcReduction="10000"/>
          </a:bodyPr>
          <a:lstStyle/>
          <a:p>
            <a:pPr fontAlgn="base"/>
            <a:r>
              <a:rPr lang="en-US" b="1" dirty="0"/>
              <a:t>Seek Feedback</a:t>
            </a:r>
            <a:r>
              <a:rPr lang="en-US" dirty="0"/>
              <a:t>​</a:t>
            </a:r>
          </a:p>
          <a:p>
            <a:pPr fontAlgn="base"/>
            <a:r>
              <a:rPr lang="en-US" dirty="0"/>
              <a:t>Getting feedback reveals your communication strengths and areas to improve effectively.​</a:t>
            </a:r>
          </a:p>
          <a:p>
            <a:pPr fontAlgn="base"/>
            <a:r>
              <a:rPr lang="en-US" b="1" dirty="0"/>
              <a:t>Read and Learn</a:t>
            </a:r>
            <a:r>
              <a:rPr lang="en-US" dirty="0"/>
              <a:t>​</a:t>
            </a:r>
          </a:p>
          <a:p>
            <a:pPr fontAlgn="base"/>
            <a:r>
              <a:rPr lang="en-US" dirty="0"/>
              <a:t>Reading expands knowledge and introduces new emotional intelligence development strategies.​</a:t>
            </a:r>
          </a:p>
          <a:p>
            <a:pPr fontAlgn="base"/>
            <a:r>
              <a:rPr lang="en-US" b="1" dirty="0"/>
              <a:t>Practice Mindfulness</a:t>
            </a:r>
            <a:r>
              <a:rPr lang="en-US" dirty="0"/>
              <a:t>​</a:t>
            </a:r>
          </a:p>
          <a:p>
            <a:pPr fontAlgn="base"/>
            <a:r>
              <a:rPr lang="en-US" dirty="0"/>
              <a:t>Mindfulness improves self-awareness and emotional regulation for clearer responses.​</a:t>
            </a:r>
          </a:p>
          <a:p>
            <a:pPr fontAlgn="base"/>
            <a:r>
              <a:rPr lang="en-US" b="1" dirty="0"/>
              <a:t>Engage in Courses</a:t>
            </a:r>
            <a:r>
              <a:rPr lang="en-US" dirty="0"/>
              <a:t>​</a:t>
            </a:r>
          </a:p>
          <a:p>
            <a:pPr fontAlgn="base"/>
            <a:r>
              <a:rPr lang="en-US" dirty="0"/>
              <a:t>Online workshops provide structured tools and practical skills for emotional growth.</a:t>
            </a:r>
          </a:p>
          <a:p>
            <a:endParaRPr lang="en-US" dirty="0"/>
          </a:p>
        </p:txBody>
      </p:sp>
      <p:pic>
        <p:nvPicPr>
          <p:cNvPr id="6146" name="Picture 2" descr="Plastic mannequin head placed on stack of hardcover books in front of blackboard. Multicolored letters coming out of head. Some letters are seen in head as brain. The board is green. Shot indoor with a medium format camera. No people are seen in frame.">
            <a:extLst>
              <a:ext uri="{FF2B5EF4-FFF2-40B4-BE49-F238E27FC236}">
                <a16:creationId xmlns:a16="http://schemas.microsoft.com/office/drawing/2014/main" id="{6FB35354-C8A7-83E4-71B6-F41FA482A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027" y="1573668"/>
            <a:ext cx="2885625" cy="4481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519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6">
          <a:extLst>
            <a:ext uri="{FF2B5EF4-FFF2-40B4-BE49-F238E27FC236}">
              <a16:creationId xmlns:a16="http://schemas.microsoft.com/office/drawing/2014/main" id="{EE685F29-61F9-92E7-305C-C358DFD253CD}"/>
            </a:ext>
          </a:extLst>
        </p:cNvPr>
        <p:cNvGrpSpPr/>
        <p:nvPr/>
      </p:nvGrpSpPr>
      <p:grpSpPr>
        <a:xfrm>
          <a:off x="0" y="0"/>
          <a:ext cx="0" cy="0"/>
          <a:chOff x="0" y="0"/>
          <a:chExt cx="0" cy="0"/>
        </a:xfrm>
      </p:grpSpPr>
      <p:sp>
        <p:nvSpPr>
          <p:cNvPr id="282" name="Title 1">
            <a:extLst>
              <a:ext uri="{FF2B5EF4-FFF2-40B4-BE49-F238E27FC236}">
                <a16:creationId xmlns:a16="http://schemas.microsoft.com/office/drawing/2014/main" id="{C7867B18-B116-51C1-1634-E739A4EF222B}"/>
              </a:ext>
            </a:extLst>
          </p:cNvPr>
          <p:cNvSpPr>
            <a:spLocks noGrp="1"/>
          </p:cNvSpPr>
          <p:nvPr>
            <p:ph type="title"/>
          </p:nvPr>
        </p:nvSpPr>
        <p:spPr>
          <a:xfrm>
            <a:off x="646111" y="452718"/>
            <a:ext cx="9404700" cy="1400400"/>
          </a:xfrm>
        </p:spPr>
        <p:txBody>
          <a:bodyPr/>
          <a:lstStyle/>
          <a:p>
            <a:r>
              <a:rPr lang="en-US" cap="all" dirty="0"/>
              <a:t>                My Brothers story</a:t>
            </a:r>
            <a:endParaRPr lang="en-US" dirty="0"/>
          </a:p>
        </p:txBody>
      </p:sp>
      <p:sp>
        <p:nvSpPr>
          <p:cNvPr id="277" name="Google Shape;277;p38">
            <a:extLst>
              <a:ext uri="{FF2B5EF4-FFF2-40B4-BE49-F238E27FC236}">
                <a16:creationId xmlns:a16="http://schemas.microsoft.com/office/drawing/2014/main" id="{50288250-5185-5604-61B1-1F06FB606FB6}"/>
              </a:ext>
            </a:extLst>
          </p:cNvPr>
          <p:cNvSpPr txBox="1">
            <a:spLocks noGrp="1"/>
          </p:cNvSpPr>
          <p:nvPr>
            <p:ph type="body" idx="1"/>
          </p:nvPr>
        </p:nvSpPr>
        <p:spPr>
          <a:xfrm>
            <a:off x="-1987360" y="3249295"/>
            <a:ext cx="4396200" cy="4195800"/>
          </a:xfrm>
        </p:spPr>
        <p:txBody>
          <a:bodyPr spcFirstLastPara="1" wrap="square" lIns="91425" tIns="45700" rIns="91425" bIns="45700" anchor="t" anchorCtr="0">
            <a:normAutofit/>
          </a:bodyPr>
          <a:lstStyle/>
          <a:p>
            <a:pPr marL="0" lvl="0" indent="0" rtl="0">
              <a:spcBef>
                <a:spcPts val="0"/>
              </a:spcBef>
              <a:spcAft>
                <a:spcPts val="0"/>
              </a:spcAft>
              <a:buSzPts val="1600"/>
              <a:buNone/>
            </a:pPr>
            <a:endParaRPr lang="en-US" dirty="0"/>
          </a:p>
          <a:p>
            <a:pPr marL="0" lvl="0" indent="0" rtl="0">
              <a:spcBef>
                <a:spcPts val="1000"/>
              </a:spcBef>
              <a:spcAft>
                <a:spcPts val="0"/>
              </a:spcAft>
              <a:buSzPts val="1600"/>
              <a:buNone/>
            </a:pPr>
            <a:endParaRPr lang="en-US" dirty="0"/>
          </a:p>
          <a:p>
            <a:pPr marL="0" lvl="0" indent="0" rtl="0">
              <a:spcBef>
                <a:spcPts val="1000"/>
              </a:spcBef>
              <a:spcAft>
                <a:spcPts val="0"/>
              </a:spcAft>
              <a:buSzPts val="1600"/>
              <a:buNone/>
            </a:pPr>
            <a:endParaRPr lang="en-US" dirty="0"/>
          </a:p>
        </p:txBody>
      </p:sp>
      <p:sp>
        <p:nvSpPr>
          <p:cNvPr id="3" name="Text Placeholder 2">
            <a:extLst>
              <a:ext uri="{FF2B5EF4-FFF2-40B4-BE49-F238E27FC236}">
                <a16:creationId xmlns:a16="http://schemas.microsoft.com/office/drawing/2014/main" id="{8D56988C-D4F1-6FF9-83B1-85B6CEE11650}"/>
              </a:ext>
            </a:extLst>
          </p:cNvPr>
          <p:cNvSpPr>
            <a:spLocks noGrp="1"/>
          </p:cNvSpPr>
          <p:nvPr>
            <p:ph type="body" idx="2"/>
          </p:nvPr>
        </p:nvSpPr>
        <p:spPr>
          <a:xfrm>
            <a:off x="3130850" y="5938875"/>
            <a:ext cx="6522403" cy="580797"/>
          </a:xfrm>
        </p:spPr>
        <p:txBody>
          <a:bodyPr>
            <a:normAutofit/>
          </a:bodyPr>
          <a:lstStyle/>
          <a:p>
            <a:r>
              <a:rPr lang="en-US" dirty="0"/>
              <a:t>Aurora Borealis over Anchorage Alaska</a:t>
            </a:r>
          </a:p>
        </p:txBody>
      </p:sp>
      <p:pic>
        <p:nvPicPr>
          <p:cNvPr id="4" name="Picture 3" descr="Green lights in the sky&#10;&#10;AI-generated content may be incorrect.">
            <a:extLst>
              <a:ext uri="{FF2B5EF4-FFF2-40B4-BE49-F238E27FC236}">
                <a16:creationId xmlns:a16="http://schemas.microsoft.com/office/drawing/2014/main" id="{46A97F5D-9697-175D-0504-2630D7529003}"/>
              </a:ext>
            </a:extLst>
          </p:cNvPr>
          <p:cNvPicPr>
            <a:picLocks noChangeAspect="1"/>
          </p:cNvPicPr>
          <p:nvPr/>
        </p:nvPicPr>
        <p:blipFill>
          <a:blip r:embed="rId3"/>
          <a:stretch>
            <a:fillRect/>
          </a:stretch>
        </p:blipFill>
        <p:spPr>
          <a:xfrm>
            <a:off x="4074939" y="1331483"/>
            <a:ext cx="3157965" cy="4607392"/>
          </a:xfrm>
          <a:prstGeom prst="rect">
            <a:avLst/>
          </a:prstGeom>
        </p:spPr>
      </p:pic>
    </p:spTree>
    <p:extLst>
      <p:ext uri="{BB962C8B-B14F-4D97-AF65-F5344CB8AC3E}">
        <p14:creationId xmlns:p14="http://schemas.microsoft.com/office/powerpoint/2010/main" val="2207637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A972C-B42B-360C-8F25-423DD881A44D}"/>
              </a:ext>
            </a:extLst>
          </p:cNvPr>
          <p:cNvSpPr>
            <a:spLocks noGrp="1"/>
          </p:cNvSpPr>
          <p:nvPr>
            <p:ph type="title"/>
          </p:nvPr>
        </p:nvSpPr>
        <p:spPr/>
        <p:txBody>
          <a:bodyPr/>
          <a:lstStyle/>
          <a:p>
            <a:r>
              <a:rPr lang="en-US" dirty="0"/>
              <a:t>Presenters</a:t>
            </a:r>
          </a:p>
        </p:txBody>
      </p:sp>
      <p:sp>
        <p:nvSpPr>
          <p:cNvPr id="3" name="Text Placeholder 2">
            <a:extLst>
              <a:ext uri="{FF2B5EF4-FFF2-40B4-BE49-F238E27FC236}">
                <a16:creationId xmlns:a16="http://schemas.microsoft.com/office/drawing/2014/main" id="{091AF2E0-BD48-C4D4-733C-3F7D61994E9D}"/>
              </a:ext>
            </a:extLst>
          </p:cNvPr>
          <p:cNvSpPr>
            <a:spLocks noGrp="1"/>
          </p:cNvSpPr>
          <p:nvPr>
            <p:ph type="body" idx="1"/>
          </p:nvPr>
        </p:nvSpPr>
        <p:spPr/>
        <p:txBody>
          <a:bodyPr/>
          <a:lstStyle/>
          <a:p>
            <a:r>
              <a:rPr lang="en-US" dirty="0"/>
              <a:t>Monica Dyakanoff  - Sunny Sky Products</a:t>
            </a:r>
          </a:p>
          <a:p>
            <a:pPr lvl="1"/>
            <a:r>
              <a:rPr lang="en-US" dirty="0"/>
              <a:t>mdyakanoff@sunnyskyproducts.com</a:t>
            </a:r>
          </a:p>
          <a:p>
            <a:endParaRPr lang="en-US" dirty="0"/>
          </a:p>
          <a:p>
            <a:endParaRPr lang="en-US" dirty="0"/>
          </a:p>
          <a:p>
            <a:r>
              <a:rPr lang="en-US" dirty="0"/>
              <a:t>Kristy Clement – Johnny’s Markets</a:t>
            </a:r>
          </a:p>
          <a:p>
            <a:pPr lvl="1"/>
            <a:r>
              <a:rPr lang="en-US" dirty="0"/>
              <a:t>kclement@waltersdimmick.com</a:t>
            </a:r>
          </a:p>
        </p:txBody>
      </p:sp>
    </p:spTree>
    <p:extLst>
      <p:ext uri="{BB962C8B-B14F-4D97-AF65-F5344CB8AC3E}">
        <p14:creationId xmlns:p14="http://schemas.microsoft.com/office/powerpoint/2010/main" val="2603764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51"/>
          <p:cNvSpPr txBox="1">
            <a:spLocks noGrp="1"/>
          </p:cNvSpPr>
          <p:nvPr>
            <p:ph type="title"/>
          </p:nvPr>
        </p:nvSpPr>
        <p:spPr>
          <a:xfrm>
            <a:off x="646111" y="452718"/>
            <a:ext cx="9404700" cy="1400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Resource:</a:t>
            </a:r>
            <a:endParaRPr dirty="0"/>
          </a:p>
        </p:txBody>
      </p:sp>
      <p:sp>
        <p:nvSpPr>
          <p:cNvPr id="450" name="Google Shape;450;p51"/>
          <p:cNvSpPr txBox="1">
            <a:spLocks noGrp="1"/>
          </p:cNvSpPr>
          <p:nvPr>
            <p:ph type="body" idx="1"/>
          </p:nvPr>
        </p:nvSpPr>
        <p:spPr>
          <a:xfrm>
            <a:off x="1103312" y="2052918"/>
            <a:ext cx="8946600" cy="41955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2500" b="1" u="sng" dirty="0"/>
              <a:t>Emotional Intelligence: Why it Can Matter More than IQ</a:t>
            </a:r>
            <a:endParaRPr sz="2500" b="1" u="sng" dirty="0"/>
          </a:p>
          <a:p>
            <a:pPr marL="0" lvl="0" indent="0" algn="l" rtl="0">
              <a:spcBef>
                <a:spcPts val="1000"/>
              </a:spcBef>
              <a:spcAft>
                <a:spcPts val="0"/>
              </a:spcAft>
              <a:buNone/>
            </a:pPr>
            <a:endParaRPr lang="en-US" dirty="0"/>
          </a:p>
          <a:p>
            <a:pPr marL="0" lvl="0" indent="0" algn="l" rtl="0">
              <a:spcBef>
                <a:spcPts val="1000"/>
              </a:spcBef>
              <a:spcAft>
                <a:spcPts val="0"/>
              </a:spcAft>
              <a:buNone/>
            </a:pPr>
            <a:r>
              <a:rPr lang="en-US" dirty="0"/>
              <a:t>Chapter 2: Anatomy of an Emotional Hijacking</a:t>
            </a:r>
            <a:endParaRPr dirty="0"/>
          </a:p>
          <a:p>
            <a:pPr marL="0" lvl="0" indent="0" algn="l" rtl="0">
              <a:spcBef>
                <a:spcPts val="1000"/>
              </a:spcBef>
              <a:spcAft>
                <a:spcPts val="0"/>
              </a:spcAft>
              <a:buNone/>
            </a:pPr>
            <a:r>
              <a:rPr lang="en-US" dirty="0"/>
              <a:t>*based on research by neuroscientist Joseph LeDoux.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2"/>
          <p:cNvSpPr txBox="1">
            <a:spLocks noGrp="1"/>
          </p:cNvSpPr>
          <p:nvPr>
            <p:ph type="body" idx="1"/>
          </p:nvPr>
        </p:nvSpPr>
        <p:spPr>
          <a:xfrm>
            <a:off x="1044319" y="621276"/>
            <a:ext cx="8946541" cy="594851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920"/>
              <a:buFont typeface="Noto Sans Symbols"/>
              <a:buChar char="⮚"/>
            </a:pPr>
            <a:r>
              <a:rPr lang="en-US" sz="2400" b="1" dirty="0">
                <a:latin typeface="Candara"/>
                <a:ea typeface="Candara"/>
                <a:cs typeface="Candara"/>
                <a:sym typeface="Candara"/>
              </a:rPr>
              <a:t>What is Emotional Intelligence (EQ)</a:t>
            </a:r>
            <a:endParaRPr dirty="0"/>
          </a:p>
          <a:p>
            <a:pPr marL="0" lvl="0" indent="0" algn="l" rtl="0">
              <a:spcBef>
                <a:spcPts val="1000"/>
              </a:spcBef>
              <a:spcAft>
                <a:spcPts val="0"/>
              </a:spcAft>
              <a:buSzPts val="1920"/>
              <a:buNone/>
            </a:pPr>
            <a:endParaRPr sz="2400" b="1" dirty="0">
              <a:latin typeface="Candara"/>
              <a:ea typeface="Candara"/>
              <a:cs typeface="Candara"/>
              <a:sym typeface="Candara"/>
            </a:endParaRPr>
          </a:p>
          <a:p>
            <a:pPr marL="342900" lvl="0" indent="-342900">
              <a:buSzPts val="1920"/>
              <a:buFont typeface="Noto Sans Symbols"/>
              <a:buChar char="⮚"/>
            </a:pPr>
            <a:r>
              <a:rPr lang="en-US" sz="2400" b="1" dirty="0">
                <a:latin typeface="Candara"/>
                <a:ea typeface="Candara"/>
                <a:cs typeface="Candara"/>
                <a:sym typeface="Candara"/>
              </a:rPr>
              <a:t>Understanding Physical Limitations of the Brain</a:t>
            </a:r>
            <a:endParaRPr lang="en-US" dirty="0"/>
          </a:p>
          <a:p>
            <a:pPr marL="457200" lvl="1" indent="0">
              <a:buSzPts val="1920"/>
              <a:buNone/>
            </a:pPr>
            <a:r>
              <a:rPr lang="en-US" sz="2400" b="1" dirty="0">
                <a:latin typeface="Candara"/>
                <a:ea typeface="Candara"/>
                <a:cs typeface="Candara"/>
                <a:sym typeface="Candara"/>
              </a:rPr>
              <a:t>	The physical &amp; chemical side of emotion</a:t>
            </a:r>
            <a:endParaRPr lang="en-US" dirty="0"/>
          </a:p>
          <a:p>
            <a:pPr marL="342900" lvl="0" indent="-342900" algn="l" rtl="0">
              <a:spcBef>
                <a:spcPts val="1000"/>
              </a:spcBef>
              <a:spcAft>
                <a:spcPts val="0"/>
              </a:spcAft>
              <a:buSzPts val="1920"/>
              <a:buFont typeface="Noto Sans Symbols"/>
              <a:buChar char="⮚"/>
            </a:pPr>
            <a:endParaRPr lang="en-US" sz="2400" b="1" dirty="0">
              <a:latin typeface="Candara"/>
              <a:ea typeface="Candara"/>
              <a:cs typeface="Candara"/>
              <a:sym typeface="Candara"/>
            </a:endParaRPr>
          </a:p>
          <a:p>
            <a:pPr marL="342900" lvl="0" indent="-342900" algn="l" rtl="0">
              <a:spcBef>
                <a:spcPts val="1000"/>
              </a:spcBef>
              <a:spcAft>
                <a:spcPts val="0"/>
              </a:spcAft>
              <a:buSzPts val="1920"/>
              <a:buFont typeface="Noto Sans Symbols"/>
              <a:buChar char="⮚"/>
            </a:pPr>
            <a:r>
              <a:rPr lang="en-US" sz="2400" b="1" dirty="0">
                <a:latin typeface="Candara"/>
                <a:ea typeface="Candara"/>
                <a:cs typeface="Candara"/>
                <a:sym typeface="Candara"/>
              </a:rPr>
              <a:t>Emotional Intelligence in Actions</a:t>
            </a:r>
          </a:p>
          <a:p>
            <a:pPr marL="457200" lvl="1" indent="0">
              <a:buSzPts val="1920"/>
              <a:buNone/>
            </a:pPr>
            <a:r>
              <a:rPr lang="en-US" sz="2200" b="1" dirty="0">
                <a:latin typeface="Candara"/>
                <a:ea typeface="Candara"/>
                <a:cs typeface="Candara"/>
                <a:sym typeface="Candara"/>
              </a:rPr>
              <a:t>      Self Talk &amp; Thought Rewiring The Power of Thinking</a:t>
            </a:r>
            <a:endParaRPr dirty="0"/>
          </a:p>
          <a:p>
            <a:pPr marL="0" lvl="0" indent="0" algn="l" rtl="0">
              <a:spcBef>
                <a:spcPts val="1000"/>
              </a:spcBef>
              <a:spcAft>
                <a:spcPts val="0"/>
              </a:spcAft>
              <a:buSzPts val="1920"/>
              <a:buNone/>
            </a:pPr>
            <a:endParaRPr sz="2400" b="1" dirty="0">
              <a:latin typeface="Candara"/>
              <a:ea typeface="Candara"/>
              <a:cs typeface="Candara"/>
              <a:sym typeface="Candara"/>
            </a:endParaRPr>
          </a:p>
          <a:p>
            <a:pPr marL="342900" lvl="0" indent="-342900" algn="l" rtl="0">
              <a:spcBef>
                <a:spcPts val="1000"/>
              </a:spcBef>
              <a:spcAft>
                <a:spcPts val="0"/>
              </a:spcAft>
              <a:buSzPts val="1920"/>
              <a:buFont typeface="Noto Sans Symbols"/>
              <a:buChar char="⮚"/>
            </a:pPr>
            <a:r>
              <a:rPr lang="en-US" sz="2400" b="1" dirty="0">
                <a:latin typeface="Candara"/>
                <a:ea typeface="Candara"/>
                <a:cs typeface="Candara"/>
                <a:sym typeface="Candara"/>
              </a:rPr>
              <a:t>Resources</a:t>
            </a:r>
            <a:endParaRPr dirty="0"/>
          </a:p>
          <a:p>
            <a:pPr marL="342900" lvl="0" indent="0" algn="l" rtl="0">
              <a:spcBef>
                <a:spcPts val="1000"/>
              </a:spcBef>
              <a:spcAft>
                <a:spcPts val="0"/>
              </a:spcAft>
              <a:buNone/>
            </a:pPr>
            <a:endParaRPr sz="2400" b="1" dirty="0">
              <a:latin typeface="Candara"/>
              <a:ea typeface="Candara"/>
              <a:cs typeface="Candara"/>
              <a:sym typeface="Candara"/>
            </a:endParaRPr>
          </a:p>
          <a:p>
            <a:pPr marL="457200" lvl="1" indent="0" algn="l" rtl="0">
              <a:spcBef>
                <a:spcPts val="1000"/>
              </a:spcBef>
              <a:spcAft>
                <a:spcPts val="0"/>
              </a:spcAft>
              <a:buSzPts val="1920"/>
              <a:buNone/>
            </a:pPr>
            <a:endParaRPr sz="2400" b="1" dirty="0">
              <a:latin typeface="Candara"/>
              <a:ea typeface="Candara"/>
              <a:cs typeface="Candara"/>
              <a:sym typeface="Candara"/>
            </a:endParaRPr>
          </a:p>
          <a:p>
            <a:pPr marL="0" lvl="0" indent="0" algn="l" rtl="0">
              <a:spcBef>
                <a:spcPts val="1000"/>
              </a:spcBef>
              <a:spcAft>
                <a:spcPts val="0"/>
              </a:spcAft>
              <a:buSzPts val="1600"/>
              <a:buNone/>
            </a:pPr>
            <a:endParaRPr dirty="0"/>
          </a:p>
          <a:p>
            <a:pPr marL="0" lvl="0" indent="0" algn="l" rtl="0">
              <a:spcBef>
                <a:spcPts val="1000"/>
              </a:spcBef>
              <a:spcAft>
                <a:spcPts val="0"/>
              </a:spcAft>
              <a:buSzPts val="160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3"/>
          <p:cNvSpPr txBox="1">
            <a:spLocks noGrp="1"/>
          </p:cNvSpPr>
          <p:nvPr>
            <p:ph type="ctrTitle"/>
          </p:nvPr>
        </p:nvSpPr>
        <p:spPr>
          <a:xfrm>
            <a:off x="803965" y="4265081"/>
            <a:ext cx="10427444" cy="304594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4892DC"/>
              </a:buClr>
              <a:buSzPts val="2800"/>
              <a:buFont typeface="Century Gothic"/>
              <a:buNone/>
            </a:pPr>
            <a:r>
              <a:rPr lang="en-US" sz="2800" dirty="0"/>
              <a:t>Emotional Intelligence (EI), also known as emotional quotient (EQ), is the ability to understand, manage, and use emotions effectively, both in oneself and in others.  It encompasses skills like self-awareness, self-regulation, empathy, and social skills.</a:t>
            </a:r>
            <a:br>
              <a:rPr lang="en-US" sz="2800" dirty="0"/>
            </a:br>
            <a:br>
              <a:rPr lang="en-US" sz="2800" dirty="0"/>
            </a:br>
            <a:r>
              <a:rPr lang="en-US" sz="2800" dirty="0"/>
              <a:t>Emotional Intelligence is the capacity to recognize, understand, and manage emotions, as well as to recognize and influence the emotions of others.</a:t>
            </a:r>
            <a:br>
              <a:rPr lang="en-US" sz="2800" dirty="0"/>
            </a:br>
            <a:br>
              <a:rPr lang="en-US" sz="2800" dirty="0"/>
            </a:br>
            <a:br>
              <a:rPr lang="en-US" sz="2800" dirty="0"/>
            </a:br>
            <a:br>
              <a:rPr lang="en-US" sz="2800" dirty="0"/>
            </a:br>
            <a:br>
              <a:rPr lang="en-US" sz="1800" dirty="0"/>
            </a:br>
            <a:endParaRPr sz="1800" dirty="0"/>
          </a:p>
        </p:txBody>
      </p:sp>
      <p:sp>
        <p:nvSpPr>
          <p:cNvPr id="239" name="Google Shape;239;p33"/>
          <p:cNvSpPr txBox="1">
            <a:spLocks noGrp="1"/>
          </p:cNvSpPr>
          <p:nvPr>
            <p:ph type="subTitle" idx="1"/>
          </p:nvPr>
        </p:nvSpPr>
        <p:spPr>
          <a:xfrm>
            <a:off x="997937" y="399343"/>
            <a:ext cx="8825658" cy="86142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3520"/>
              <a:buNone/>
            </a:pPr>
            <a:r>
              <a:rPr lang="en-US" sz="4400" b="1" dirty="0"/>
              <a:t>EMOTIONAL INTELLIGENCE</a:t>
            </a:r>
            <a:endParaRPr dirty="0"/>
          </a:p>
        </p:txBody>
      </p:sp>
      <p:sp>
        <p:nvSpPr>
          <p:cNvPr id="240" name="Google Shape;240;p33"/>
          <p:cNvSpPr txBox="1"/>
          <p:nvPr/>
        </p:nvSpPr>
        <p:spPr>
          <a:xfrm>
            <a:off x="267855" y="1847273"/>
            <a:ext cx="473206" cy="369332"/>
          </a:xfrm>
          <a:prstGeom prst="rect">
            <a:avLst/>
          </a:prstGeom>
          <a:noFill/>
          <a:ln>
            <a:noFill/>
          </a:ln>
        </p:spPr>
        <p:txBody>
          <a:bodyPr spcFirstLastPara="1" wrap="square" lIns="91425" tIns="45700" rIns="91425" bIns="45700" anchor="t" anchorCtr="0">
            <a:spAutoFit/>
          </a:bodyPr>
          <a:lstStyle/>
          <a:p>
            <a:pPr marL="285750" marR="0" lvl="0" indent="-171450" algn="l" rtl="0">
              <a:spcBef>
                <a:spcPts val="0"/>
              </a:spcBef>
              <a:spcAft>
                <a:spcPts val="0"/>
              </a:spcAft>
              <a:buClr>
                <a:srgbClr val="4892DC"/>
              </a:buClr>
              <a:buSzPts val="1800"/>
              <a:buFont typeface="Arial"/>
              <a:buNone/>
            </a:pPr>
            <a:endParaRPr sz="1800" b="0" i="0" u="none" strike="noStrike" cap="none" dirty="0">
              <a:solidFill>
                <a:schemeClr val="lt1"/>
              </a:solidFill>
              <a:latin typeface="Century Gothic"/>
              <a:ea typeface="Century Gothic"/>
              <a:cs typeface="Century Gothic"/>
              <a:sym typeface="Century Gothic"/>
            </a:endParaRPr>
          </a:p>
        </p:txBody>
      </p:sp>
      <p:sp>
        <p:nvSpPr>
          <p:cNvPr id="241" name="Google Shape;241;p33"/>
          <p:cNvSpPr txBox="1"/>
          <p:nvPr/>
        </p:nvSpPr>
        <p:spPr>
          <a:xfrm>
            <a:off x="420255" y="1999673"/>
            <a:ext cx="473206" cy="369332"/>
          </a:xfrm>
          <a:prstGeom prst="rect">
            <a:avLst/>
          </a:prstGeom>
          <a:noFill/>
          <a:ln>
            <a:noFill/>
          </a:ln>
        </p:spPr>
        <p:txBody>
          <a:bodyPr spcFirstLastPara="1" wrap="square" lIns="91425" tIns="45700" rIns="91425" bIns="45700" anchor="t" anchorCtr="0">
            <a:spAutoFit/>
          </a:bodyPr>
          <a:lstStyle/>
          <a:p>
            <a:pPr marL="285750" marR="0" lvl="0" indent="-171450" algn="l" rtl="0">
              <a:spcBef>
                <a:spcPts val="0"/>
              </a:spcBef>
              <a:spcAft>
                <a:spcPts val="0"/>
              </a:spcAft>
              <a:buClr>
                <a:srgbClr val="4892DC"/>
              </a:buClr>
              <a:buSzPts val="1800"/>
              <a:buFont typeface="Arial"/>
              <a:buNone/>
            </a:pPr>
            <a:endParaRPr sz="1800" b="0" i="0" u="none" strike="noStrike" cap="none" dirty="0">
              <a:solidFill>
                <a:schemeClr val="lt1"/>
              </a:solidFill>
              <a:latin typeface="Century Gothic"/>
              <a:ea typeface="Century Gothic"/>
              <a:cs typeface="Century Gothic"/>
              <a:sym typeface="Century Gothic"/>
            </a:endParaRPr>
          </a:p>
        </p:txBody>
      </p:sp>
      <p:sp>
        <p:nvSpPr>
          <p:cNvPr id="242" name="Google Shape;242;p33"/>
          <p:cNvSpPr txBox="1"/>
          <p:nvPr/>
        </p:nvSpPr>
        <p:spPr>
          <a:xfrm>
            <a:off x="725055" y="2304473"/>
            <a:ext cx="473206" cy="369332"/>
          </a:xfrm>
          <a:prstGeom prst="rect">
            <a:avLst/>
          </a:prstGeom>
          <a:noFill/>
          <a:ln>
            <a:noFill/>
          </a:ln>
        </p:spPr>
        <p:txBody>
          <a:bodyPr spcFirstLastPara="1" wrap="square" lIns="91425" tIns="45700" rIns="91425" bIns="45700" anchor="t" anchorCtr="0">
            <a:spAutoFit/>
          </a:bodyPr>
          <a:lstStyle/>
          <a:p>
            <a:pPr marL="285750" marR="0" lvl="0" indent="-171450" algn="l" rtl="0">
              <a:spcBef>
                <a:spcPts val="0"/>
              </a:spcBef>
              <a:spcAft>
                <a:spcPts val="0"/>
              </a:spcAft>
              <a:buClr>
                <a:srgbClr val="4892DC"/>
              </a:buClr>
              <a:buSzPts val="1800"/>
              <a:buFont typeface="Arial"/>
              <a:buNone/>
            </a:pPr>
            <a:endParaRPr sz="1800" b="0" i="0" u="none" strike="noStrike" cap="none" dirty="0">
              <a:solidFill>
                <a:schemeClr val="lt1"/>
              </a:solidFill>
              <a:latin typeface="Century Gothic"/>
              <a:ea typeface="Century Gothic"/>
              <a:cs typeface="Century Gothic"/>
              <a:sym typeface="Century Gothic"/>
            </a:endParaRPr>
          </a:p>
        </p:txBody>
      </p:sp>
      <p:sp>
        <p:nvSpPr>
          <p:cNvPr id="243" name="Google Shape;243;p33"/>
          <p:cNvSpPr txBox="1"/>
          <p:nvPr/>
        </p:nvSpPr>
        <p:spPr>
          <a:xfrm>
            <a:off x="877455" y="2456873"/>
            <a:ext cx="473206" cy="369332"/>
          </a:xfrm>
          <a:prstGeom prst="rect">
            <a:avLst/>
          </a:prstGeom>
          <a:noFill/>
          <a:ln>
            <a:noFill/>
          </a:ln>
        </p:spPr>
        <p:txBody>
          <a:bodyPr spcFirstLastPara="1" wrap="square" lIns="91425" tIns="45700" rIns="91425" bIns="45700" anchor="t" anchorCtr="0">
            <a:spAutoFit/>
          </a:bodyPr>
          <a:lstStyle/>
          <a:p>
            <a:pPr marL="285750" marR="0" lvl="0" indent="-171450" algn="l" rtl="0">
              <a:spcBef>
                <a:spcPts val="0"/>
              </a:spcBef>
              <a:spcAft>
                <a:spcPts val="0"/>
              </a:spcAft>
              <a:buClr>
                <a:srgbClr val="4892DC"/>
              </a:buClr>
              <a:buSzPts val="1800"/>
              <a:buFont typeface="Arial"/>
              <a:buNone/>
            </a:pPr>
            <a:endParaRPr sz="1800" b="0" i="0" u="none" strike="noStrike" cap="none" dirty="0">
              <a:solidFill>
                <a:schemeClr val="lt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49"/>
          <p:cNvSpPr txBox="1">
            <a:spLocks noGrp="1"/>
          </p:cNvSpPr>
          <p:nvPr>
            <p:ph type="body" idx="1"/>
          </p:nvPr>
        </p:nvSpPr>
        <p:spPr>
          <a:xfrm>
            <a:off x="186813" y="961539"/>
            <a:ext cx="11838039" cy="4195481"/>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1600"/>
              <a:buNone/>
            </a:pPr>
            <a:endParaRPr dirty="0"/>
          </a:p>
          <a:p>
            <a:pPr marL="0" lvl="0" indent="0" algn="ctr" rtl="0">
              <a:spcBef>
                <a:spcPts val="1000"/>
              </a:spcBef>
              <a:spcAft>
                <a:spcPts val="0"/>
              </a:spcAft>
              <a:buSzPts val="1600"/>
              <a:buNone/>
            </a:pPr>
            <a:endParaRPr dirty="0"/>
          </a:p>
          <a:p>
            <a:pPr marL="0" lvl="0" indent="0" algn="ctr" rtl="0">
              <a:spcBef>
                <a:spcPts val="1000"/>
              </a:spcBef>
              <a:spcAft>
                <a:spcPts val="0"/>
              </a:spcAft>
              <a:buSzPts val="1600"/>
              <a:buNone/>
            </a:pPr>
            <a:endParaRPr dirty="0"/>
          </a:p>
          <a:p>
            <a:pPr marL="0" lvl="0" indent="0" algn="ctr" rtl="0">
              <a:spcBef>
                <a:spcPts val="1000"/>
              </a:spcBef>
              <a:spcAft>
                <a:spcPts val="0"/>
              </a:spcAft>
              <a:buSzPts val="1600"/>
              <a:buNone/>
            </a:pPr>
            <a:endParaRPr dirty="0"/>
          </a:p>
          <a:p>
            <a:pPr marL="0" lvl="0" indent="0" algn="ctr" rtl="0">
              <a:spcBef>
                <a:spcPts val="1000"/>
              </a:spcBef>
              <a:spcAft>
                <a:spcPts val="0"/>
              </a:spcAft>
              <a:buSzPts val="3360"/>
              <a:buNone/>
            </a:pPr>
            <a:r>
              <a:rPr lang="en-US" sz="4200" b="1" dirty="0">
                <a:latin typeface="Candara"/>
                <a:ea typeface="Candara"/>
                <a:cs typeface="Candara"/>
                <a:sym typeface="Candara"/>
              </a:rPr>
              <a:t>UNDERSTANDING PHYSICAL LIMITATIONS OF THE BRAIN</a:t>
            </a:r>
            <a:endParaRPr dirty="0"/>
          </a:p>
          <a:p>
            <a:pPr marL="457200" lvl="1" indent="0" algn="ctr" rtl="0">
              <a:spcBef>
                <a:spcPts val="1000"/>
              </a:spcBef>
              <a:spcAft>
                <a:spcPts val="0"/>
              </a:spcAft>
              <a:buSzPts val="3360"/>
              <a:buNone/>
            </a:pPr>
            <a:r>
              <a:rPr lang="en-US" sz="4200" b="1" dirty="0">
                <a:latin typeface="Candara"/>
                <a:ea typeface="Candara"/>
                <a:cs typeface="Candara"/>
                <a:sym typeface="Candara"/>
              </a:rPr>
              <a:t>	</a:t>
            </a:r>
            <a:r>
              <a:rPr lang="en-US" sz="3200" b="1" i="1" dirty="0">
                <a:latin typeface="Candara"/>
                <a:ea typeface="Candara"/>
                <a:cs typeface="Candara"/>
                <a:sym typeface="Candara"/>
              </a:rPr>
              <a:t>THE PHYSICAL &amp; CHEMICAL SIDE OF EMOTION</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50"/>
          <p:cNvSpPr txBox="1">
            <a:spLocks noGrp="1"/>
          </p:cNvSpPr>
          <p:nvPr>
            <p:ph type="title"/>
          </p:nvPr>
        </p:nvSpPr>
        <p:spPr>
          <a:xfrm>
            <a:off x="646111" y="452718"/>
            <a:ext cx="9404700" cy="1400400"/>
          </a:xfrm>
        </p:spPr>
        <p:txBody>
          <a:bodyPr spcFirstLastPara="1" wrap="square" lIns="91425" tIns="45700" rIns="91425" bIns="45700" anchor="ctr" anchorCtr="0">
            <a:normAutofit/>
          </a:bodyPr>
          <a:lstStyle/>
          <a:p>
            <a:pPr marL="0" lvl="0" indent="0" rtl="0">
              <a:spcBef>
                <a:spcPts val="0"/>
              </a:spcBef>
              <a:spcAft>
                <a:spcPts val="0"/>
              </a:spcAft>
              <a:buNone/>
            </a:pPr>
            <a:r>
              <a:rPr lang="en-US" dirty="0"/>
              <a:t>An Emotional Hijacking</a:t>
            </a:r>
          </a:p>
        </p:txBody>
      </p:sp>
      <p:sp>
        <p:nvSpPr>
          <p:cNvPr id="443" name="Google Shape;443;p50"/>
          <p:cNvSpPr txBox="1">
            <a:spLocks noGrp="1"/>
          </p:cNvSpPr>
          <p:nvPr>
            <p:ph type="body" idx="4294967295"/>
          </p:nvPr>
        </p:nvSpPr>
        <p:spPr>
          <a:xfrm>
            <a:off x="646111" y="2043618"/>
            <a:ext cx="4511850" cy="4352544"/>
          </a:xfrm>
        </p:spPr>
        <p:txBody>
          <a:bodyPr spcFirstLastPara="1" lIns="91425" tIns="45700" rIns="91425" bIns="45700" anchor="t" anchorCtr="0">
            <a:normAutofit/>
          </a:bodyPr>
          <a:lstStyle/>
          <a:p>
            <a:pPr marL="0" lvl="0" indent="0">
              <a:spcBef>
                <a:spcPts val="0"/>
              </a:spcBef>
              <a:spcAft>
                <a:spcPts val="600"/>
              </a:spcAft>
              <a:buClr>
                <a:srgbClr val="000000"/>
              </a:buClr>
              <a:buFont typeface="Arial"/>
              <a:buNone/>
            </a:pPr>
            <a:r>
              <a:rPr lang="en-US" b="0" i="0" u="none" strike="noStrike" cap="none" dirty="0">
                <a:solidFill>
                  <a:schemeClr val="lt2"/>
                </a:solidFill>
              </a:rPr>
              <a:t>What we Experience:</a:t>
            </a:r>
          </a:p>
          <a:p>
            <a:pPr marL="457200" lvl="0" indent="-320040">
              <a:spcBef>
                <a:spcPts val="0"/>
              </a:spcBef>
              <a:spcAft>
                <a:spcPts val="600"/>
              </a:spcAft>
              <a:buClr>
                <a:srgbClr val="000000"/>
              </a:buClr>
              <a:buSzPts val="1440"/>
              <a:buFont typeface="Arial"/>
              <a:buChar char="►"/>
            </a:pPr>
            <a:r>
              <a:rPr lang="en-US" b="0" i="0" u="none" strike="noStrike" cap="none" dirty="0">
                <a:solidFill>
                  <a:schemeClr val="lt2"/>
                </a:solidFill>
              </a:rPr>
              <a:t>Extreme emotion that may later seem uncalled for </a:t>
            </a:r>
          </a:p>
          <a:p>
            <a:pPr marL="457200" lvl="0" indent="-320040">
              <a:spcBef>
                <a:spcPts val="0"/>
              </a:spcBef>
              <a:spcAft>
                <a:spcPts val="600"/>
              </a:spcAft>
              <a:buClr>
                <a:srgbClr val="000000"/>
              </a:buClr>
              <a:buSzPts val="1440"/>
              <a:buFont typeface="Arial"/>
              <a:buChar char="►"/>
            </a:pPr>
            <a:r>
              <a:rPr lang="en-US" b="0" i="0" u="none" strike="noStrike" cap="none" dirty="0">
                <a:solidFill>
                  <a:schemeClr val="lt2"/>
                </a:solidFill>
              </a:rPr>
              <a:t>Can be positive or negative - anger, sadness, or happiness</a:t>
            </a:r>
          </a:p>
          <a:p>
            <a:pPr marL="457200" lvl="0" indent="-320040">
              <a:spcBef>
                <a:spcPts val="0"/>
              </a:spcBef>
              <a:spcAft>
                <a:spcPts val="600"/>
              </a:spcAft>
              <a:buClr>
                <a:srgbClr val="000000"/>
              </a:buClr>
              <a:buSzPts val="1440"/>
              <a:buFont typeface="Arial"/>
              <a:buChar char="►"/>
            </a:pPr>
            <a:r>
              <a:rPr lang="en-US" b="0" i="0" u="none" strike="noStrike" cap="none" dirty="0">
                <a:solidFill>
                  <a:schemeClr val="lt2"/>
                </a:solidFill>
              </a:rPr>
              <a:t>“Don’t know what came over me” </a:t>
            </a:r>
          </a:p>
          <a:p>
            <a:pPr marL="457200" lvl="0" indent="-320040">
              <a:spcBef>
                <a:spcPts val="0"/>
              </a:spcBef>
              <a:spcAft>
                <a:spcPts val="600"/>
              </a:spcAft>
              <a:buClr>
                <a:srgbClr val="000000"/>
              </a:buClr>
              <a:buSzPts val="1440"/>
              <a:buFont typeface="Arial"/>
              <a:buChar char="►"/>
            </a:pPr>
            <a:r>
              <a:rPr lang="en-US" b="0" i="0" u="none" strike="noStrike" cap="none" dirty="0">
                <a:solidFill>
                  <a:schemeClr val="lt2"/>
                </a:solidFill>
              </a:rPr>
              <a:t>Happens fairly frequently</a:t>
            </a:r>
          </a:p>
          <a:p>
            <a:pPr marL="457200" lvl="0" indent="-320040">
              <a:spcBef>
                <a:spcPts val="0"/>
              </a:spcBef>
              <a:spcAft>
                <a:spcPts val="600"/>
              </a:spcAft>
              <a:buClr>
                <a:srgbClr val="000000"/>
              </a:buClr>
              <a:buSzPts val="1440"/>
              <a:buFont typeface="Arial"/>
              <a:buChar char="►"/>
            </a:pPr>
            <a:r>
              <a:rPr lang="en-US" b="0" i="0" u="none" strike="noStrike" cap="none" dirty="0">
                <a:solidFill>
                  <a:schemeClr val="lt2"/>
                </a:solidFill>
              </a:rPr>
              <a:t>Can lead to extreme action in rare situations</a:t>
            </a:r>
          </a:p>
        </p:txBody>
      </p:sp>
      <p:pic>
        <p:nvPicPr>
          <p:cNvPr id="3" name="Picture 2" descr="A person in a suit with steam coming out his ears&#10;&#10;AI-generated content may be incorrect.">
            <a:extLst>
              <a:ext uri="{FF2B5EF4-FFF2-40B4-BE49-F238E27FC236}">
                <a16:creationId xmlns:a16="http://schemas.microsoft.com/office/drawing/2014/main" id="{3AF189E2-A676-C94B-DF4A-F33C5B3F9A70}"/>
              </a:ext>
            </a:extLst>
          </p:cNvPr>
          <p:cNvPicPr>
            <a:picLocks noChangeAspect="1"/>
          </p:cNvPicPr>
          <p:nvPr/>
        </p:nvPicPr>
        <p:blipFill>
          <a:blip r:embed="rId3">
            <a:extLst>
              <a:ext uri="{837473B0-CC2E-450A-ABE3-18F120FF3D39}">
                <a1611:picAttrSrcUrl xmlns:a1611="http://schemas.microsoft.com/office/drawing/2016/11/main" r:id="rId4"/>
              </a:ext>
            </a:extLst>
          </a:blip>
          <a:srcRect l="20355" r="21854" b="-1"/>
          <a:stretch>
            <a:fillRect/>
          </a:stretch>
        </p:blipFill>
        <p:spPr>
          <a:xfrm>
            <a:off x="5538961" y="2043618"/>
            <a:ext cx="4511850" cy="435254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52"/>
          <p:cNvSpPr txBox="1">
            <a:spLocks noGrp="1"/>
          </p:cNvSpPr>
          <p:nvPr>
            <p:ph type="title"/>
          </p:nvPr>
        </p:nvSpPr>
        <p:spPr>
          <a:xfrm>
            <a:off x="646111" y="452718"/>
            <a:ext cx="9404700" cy="1400400"/>
          </a:xfrm>
        </p:spPr>
        <p:txBody>
          <a:bodyPr spcFirstLastPara="1" wrap="square" lIns="91425" tIns="45700" rIns="91425" bIns="45700" anchor="ctr" anchorCtr="0">
            <a:normAutofit/>
          </a:bodyPr>
          <a:lstStyle/>
          <a:p>
            <a:pPr marL="0" lvl="0" indent="0" rtl="0">
              <a:spcBef>
                <a:spcPts val="0"/>
              </a:spcBef>
              <a:spcAft>
                <a:spcPts val="0"/>
              </a:spcAft>
              <a:buNone/>
            </a:pPr>
            <a:r>
              <a:rPr lang="en-US" dirty="0"/>
              <a:t>The Responsible Anatomy</a:t>
            </a:r>
          </a:p>
        </p:txBody>
      </p:sp>
      <p:sp>
        <p:nvSpPr>
          <p:cNvPr id="457" name="Google Shape;457;p52"/>
          <p:cNvSpPr txBox="1">
            <a:spLocks noGrp="1"/>
          </p:cNvSpPr>
          <p:nvPr>
            <p:ph type="body" idx="4294967295"/>
          </p:nvPr>
        </p:nvSpPr>
        <p:spPr>
          <a:xfrm>
            <a:off x="646111" y="2043618"/>
            <a:ext cx="6316590" cy="4352544"/>
          </a:xfrm>
        </p:spPr>
        <p:txBody>
          <a:bodyPr spcFirstLastPara="1" lIns="91425" tIns="45700" rIns="91425" bIns="45700" anchor="t" anchorCtr="0">
            <a:normAutofit/>
          </a:bodyPr>
          <a:lstStyle/>
          <a:p>
            <a:pPr marL="0" indent="0">
              <a:spcBef>
                <a:spcPts val="0"/>
              </a:spcBef>
              <a:spcAft>
                <a:spcPts val="600"/>
              </a:spcAft>
              <a:buClr>
                <a:srgbClr val="000000"/>
              </a:buClr>
              <a:buNone/>
            </a:pPr>
            <a:r>
              <a:rPr lang="en-US" b="0" i="0" u="none" strike="noStrike" cap="none" dirty="0">
                <a:solidFill>
                  <a:schemeClr val="lt2"/>
                </a:solidFill>
              </a:rPr>
              <a:t>The Amygdala </a:t>
            </a:r>
          </a:p>
          <a:p>
            <a:pPr marL="0" indent="0">
              <a:spcBef>
                <a:spcPts val="0"/>
              </a:spcBef>
              <a:spcAft>
                <a:spcPts val="600"/>
              </a:spcAft>
              <a:buClr>
                <a:srgbClr val="000000"/>
              </a:buClr>
              <a:buNone/>
            </a:pPr>
            <a:endParaRPr lang="en-US" dirty="0">
              <a:solidFill>
                <a:schemeClr val="lt2"/>
              </a:solidFill>
            </a:endParaRPr>
          </a:p>
          <a:p>
            <a:pPr marL="0" indent="0">
              <a:spcBef>
                <a:spcPts val="0"/>
              </a:spcBef>
              <a:spcAft>
                <a:spcPts val="600"/>
              </a:spcAft>
              <a:buClr>
                <a:srgbClr val="000000"/>
              </a:buClr>
              <a:buNone/>
            </a:pPr>
            <a:r>
              <a:rPr lang="en-US" dirty="0">
                <a:solidFill>
                  <a:schemeClr val="lt2"/>
                </a:solidFill>
              </a:rPr>
              <a:t>Responsible for emotional hijackings </a:t>
            </a:r>
          </a:p>
          <a:p>
            <a:pPr marL="0" lvl="0" indent="0">
              <a:spcBef>
                <a:spcPts val="0"/>
              </a:spcBef>
              <a:spcAft>
                <a:spcPts val="600"/>
              </a:spcAft>
              <a:buClr>
                <a:srgbClr val="000000"/>
              </a:buClr>
              <a:buFont typeface="Arial"/>
              <a:buNone/>
            </a:pPr>
            <a:endParaRPr lang="en-US" b="0" i="0" u="none" strike="noStrike" cap="none" dirty="0">
              <a:solidFill>
                <a:schemeClr val="lt2"/>
              </a:solidFill>
            </a:endParaRPr>
          </a:p>
          <a:p>
            <a:pPr marL="0" lvl="0" indent="0">
              <a:spcBef>
                <a:spcPts val="0"/>
              </a:spcBef>
              <a:spcAft>
                <a:spcPts val="600"/>
              </a:spcAft>
              <a:buClr>
                <a:srgbClr val="000000"/>
              </a:buClr>
              <a:buFont typeface="Arial"/>
              <a:buNone/>
            </a:pPr>
            <a:r>
              <a:rPr lang="en-US" b="0" i="0" u="none" strike="noStrike" cap="none" dirty="0">
                <a:solidFill>
                  <a:schemeClr val="lt2"/>
                </a:solidFill>
              </a:rPr>
              <a:t>2 almond shaped clusters of interconnected structures - one on either side of the brain above the brainstem at the bottom of the limbic ring. </a:t>
            </a:r>
          </a:p>
          <a:p>
            <a:pPr marL="0" lvl="0" indent="0">
              <a:spcBef>
                <a:spcPts val="0"/>
              </a:spcBef>
              <a:spcAft>
                <a:spcPts val="600"/>
              </a:spcAft>
              <a:buClr>
                <a:srgbClr val="000000"/>
              </a:buClr>
              <a:buFont typeface="Arial"/>
              <a:buNone/>
            </a:pPr>
            <a:endParaRPr lang="en-US" b="0" i="0" u="none" strike="noStrike" cap="none" dirty="0">
              <a:solidFill>
                <a:schemeClr val="lt2"/>
              </a:solidFill>
            </a:endParaRPr>
          </a:p>
          <a:p>
            <a:pPr marL="0" lvl="0" indent="0">
              <a:spcBef>
                <a:spcPts val="0"/>
              </a:spcBef>
              <a:spcAft>
                <a:spcPts val="600"/>
              </a:spcAft>
              <a:buClr>
                <a:srgbClr val="000000"/>
              </a:buClr>
              <a:buFont typeface="Arial"/>
              <a:buNone/>
            </a:pPr>
            <a:r>
              <a:rPr lang="en-US" b="0" i="0" u="none" strike="noStrike" cap="none" dirty="0">
                <a:solidFill>
                  <a:schemeClr val="lt2"/>
                </a:solidFill>
              </a:rPr>
              <a:t>The Amygdala weighs emotional significance </a:t>
            </a:r>
          </a:p>
          <a:p>
            <a:pPr marL="0" lvl="0" indent="0">
              <a:spcBef>
                <a:spcPts val="0"/>
              </a:spcBef>
              <a:spcAft>
                <a:spcPts val="600"/>
              </a:spcAft>
              <a:buClr>
                <a:srgbClr val="000000"/>
              </a:buClr>
              <a:buFont typeface="Arial"/>
              <a:buNone/>
            </a:pPr>
            <a:endParaRPr lang="en-US" b="0" i="0" u="none" strike="noStrike" cap="none" dirty="0">
              <a:solidFill>
                <a:schemeClr val="lt2"/>
              </a:solidFill>
            </a:endParaRPr>
          </a:p>
          <a:p>
            <a:pPr marL="0" lvl="0" indent="0">
              <a:spcBef>
                <a:spcPts val="0"/>
              </a:spcBef>
              <a:spcAft>
                <a:spcPts val="600"/>
              </a:spcAft>
              <a:buClr>
                <a:srgbClr val="000000"/>
              </a:buClr>
              <a:buFont typeface="Arial"/>
              <a:buNone/>
            </a:pPr>
            <a:r>
              <a:rPr lang="en-US" b="0" i="0" u="none" strike="noStrike" cap="none" dirty="0">
                <a:solidFill>
                  <a:schemeClr val="lt2"/>
                </a:solidFill>
              </a:rPr>
              <a:t>It is the store house for emotional memories </a:t>
            </a:r>
          </a:p>
          <a:p>
            <a:pPr marL="0" lvl="0" indent="0">
              <a:spcBef>
                <a:spcPts val="0"/>
              </a:spcBef>
              <a:spcAft>
                <a:spcPts val="600"/>
              </a:spcAft>
              <a:buClr>
                <a:srgbClr val="000000"/>
              </a:buClr>
              <a:buFont typeface="Arial"/>
              <a:buNone/>
            </a:pPr>
            <a:endParaRPr lang="en-US" dirty="0">
              <a:solidFill>
                <a:schemeClr val="lt2"/>
              </a:solidFill>
            </a:endParaRPr>
          </a:p>
        </p:txBody>
      </p:sp>
      <p:pic>
        <p:nvPicPr>
          <p:cNvPr id="458" name="Google Shape;458;p52"/>
          <p:cNvPicPr preferRelativeResize="0"/>
          <p:nvPr/>
        </p:nvPicPr>
        <p:blipFill>
          <a:blip r:embed="rId3"/>
          <a:srcRect l="15109" r="34047" b="4"/>
          <a:stretch>
            <a:fillRect/>
          </a:stretch>
        </p:blipFill>
        <p:spPr>
          <a:xfrm>
            <a:off x="7343701" y="2043618"/>
            <a:ext cx="2707109" cy="435254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arts of the Brain: A Complete Guide to Brain Anatomy and ...">
            <a:extLst>
              <a:ext uri="{FF2B5EF4-FFF2-40B4-BE49-F238E27FC236}">
                <a16:creationId xmlns:a16="http://schemas.microsoft.com/office/drawing/2014/main" id="{E8A9A831-B6C4-DA91-4F87-49CA32765A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108" y="575792"/>
            <a:ext cx="10144738" cy="570641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BC4F599E-4F88-6C3C-AC13-72E3C4532A6F}"/>
                  </a:ext>
                </a:extLst>
              </p14:cNvPr>
              <p14:cNvContentPartPr/>
              <p14:nvPr/>
            </p14:nvContentPartPr>
            <p14:xfrm>
              <a:off x="8249787" y="3353827"/>
              <a:ext cx="816120" cy="33120"/>
            </p14:xfrm>
          </p:contentPart>
        </mc:Choice>
        <mc:Fallback xmlns="">
          <p:pic>
            <p:nvPicPr>
              <p:cNvPr id="4" name="Ink 3">
                <a:extLst>
                  <a:ext uri="{FF2B5EF4-FFF2-40B4-BE49-F238E27FC236}">
                    <a16:creationId xmlns:a16="http://schemas.microsoft.com/office/drawing/2014/main" id="{BC4F599E-4F88-6C3C-AC13-72E3C4532A6F}"/>
                  </a:ext>
                </a:extLst>
              </p:cNvPr>
              <p:cNvPicPr/>
              <p:nvPr/>
            </p:nvPicPr>
            <p:blipFill>
              <a:blip r:embed="rId4"/>
              <a:stretch>
                <a:fillRect/>
              </a:stretch>
            </p:blipFill>
            <p:spPr>
              <a:xfrm>
                <a:off x="8196147" y="3245827"/>
                <a:ext cx="9237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686B99E6-BD05-24BD-2983-10B4608EC947}"/>
                  </a:ext>
                </a:extLst>
              </p14:cNvPr>
              <p14:cNvContentPartPr/>
              <p14:nvPr/>
            </p14:nvContentPartPr>
            <p14:xfrm flipH="1">
              <a:off x="8269947" y="2560027"/>
              <a:ext cx="745560" cy="360"/>
            </p14:xfrm>
          </p:contentPart>
        </mc:Choice>
        <mc:Fallback xmlns="">
          <p:pic>
            <p:nvPicPr>
              <p:cNvPr id="6" name="Ink 5">
                <a:extLst>
                  <a:ext uri="{FF2B5EF4-FFF2-40B4-BE49-F238E27FC236}">
                    <a16:creationId xmlns:a16="http://schemas.microsoft.com/office/drawing/2014/main" id="{686B99E6-BD05-24BD-2983-10B4608EC947}"/>
                  </a:ext>
                </a:extLst>
              </p:cNvPr>
              <p:cNvPicPr/>
              <p:nvPr/>
            </p:nvPicPr>
            <p:blipFill>
              <a:blip r:embed="rId6"/>
              <a:stretch>
                <a:fillRect/>
              </a:stretch>
            </p:blipFill>
            <p:spPr>
              <a:xfrm flipH="1">
                <a:off x="8215947" y="2506027"/>
                <a:ext cx="853200" cy="108180"/>
              </a:xfrm>
              <a:prstGeom prst="rect">
                <a:avLst/>
              </a:prstGeom>
            </p:spPr>
          </p:pic>
        </mc:Fallback>
      </mc:AlternateContent>
      <p:sp>
        <p:nvSpPr>
          <p:cNvPr id="8" name="Star: 5 Points 7">
            <a:extLst>
              <a:ext uri="{FF2B5EF4-FFF2-40B4-BE49-F238E27FC236}">
                <a16:creationId xmlns:a16="http://schemas.microsoft.com/office/drawing/2014/main" id="{0EE710E8-56FC-D81F-AF7B-D2286D8317B5}"/>
              </a:ext>
            </a:extLst>
          </p:cNvPr>
          <p:cNvSpPr/>
          <p:nvPr/>
        </p:nvSpPr>
        <p:spPr>
          <a:xfrm>
            <a:off x="2247900" y="1441450"/>
            <a:ext cx="190500" cy="19685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tar: 5 Points 8">
            <a:extLst>
              <a:ext uri="{FF2B5EF4-FFF2-40B4-BE49-F238E27FC236}">
                <a16:creationId xmlns:a16="http://schemas.microsoft.com/office/drawing/2014/main" id="{68655CF4-88B0-B6D9-70E2-C5820EE24884}"/>
              </a:ext>
            </a:extLst>
          </p:cNvPr>
          <p:cNvSpPr/>
          <p:nvPr/>
        </p:nvSpPr>
        <p:spPr>
          <a:xfrm>
            <a:off x="7785100" y="1244600"/>
            <a:ext cx="190500" cy="19685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tar: 5 Points 9">
            <a:extLst>
              <a:ext uri="{FF2B5EF4-FFF2-40B4-BE49-F238E27FC236}">
                <a16:creationId xmlns:a16="http://schemas.microsoft.com/office/drawing/2014/main" id="{95F7F91D-6F26-B22C-8760-D3FB171D105B}"/>
              </a:ext>
            </a:extLst>
          </p:cNvPr>
          <p:cNvSpPr/>
          <p:nvPr/>
        </p:nvSpPr>
        <p:spPr>
          <a:xfrm>
            <a:off x="8174697" y="3625850"/>
            <a:ext cx="190500" cy="19685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tar: 5 Points 10">
            <a:extLst>
              <a:ext uri="{FF2B5EF4-FFF2-40B4-BE49-F238E27FC236}">
                <a16:creationId xmlns:a16="http://schemas.microsoft.com/office/drawing/2014/main" id="{CAB68C58-FE03-BED5-58B8-F95791EE90AE}"/>
              </a:ext>
            </a:extLst>
          </p:cNvPr>
          <p:cNvSpPr/>
          <p:nvPr/>
        </p:nvSpPr>
        <p:spPr>
          <a:xfrm>
            <a:off x="2247900" y="2908300"/>
            <a:ext cx="190500" cy="19685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1007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53"/>
          <p:cNvSpPr txBox="1">
            <a:spLocks noGrp="1"/>
          </p:cNvSpPr>
          <p:nvPr>
            <p:ph type="title"/>
          </p:nvPr>
        </p:nvSpPr>
        <p:spPr>
          <a:xfrm>
            <a:off x="646111" y="452718"/>
            <a:ext cx="9404700" cy="1400400"/>
          </a:xfrm>
        </p:spPr>
        <p:txBody>
          <a:bodyPr spcFirstLastPara="1" wrap="square" lIns="91425" tIns="45700" rIns="91425" bIns="45700" anchor="ctr" anchorCtr="0">
            <a:normAutofit/>
          </a:bodyPr>
          <a:lstStyle/>
          <a:p>
            <a:pPr marL="0" lvl="0" indent="0" rtl="0">
              <a:spcBef>
                <a:spcPts val="0"/>
              </a:spcBef>
              <a:spcAft>
                <a:spcPts val="0"/>
              </a:spcAft>
              <a:buNone/>
            </a:pPr>
            <a:r>
              <a:rPr lang="en-US" dirty="0"/>
              <a:t>The Standard Arrangement</a:t>
            </a:r>
          </a:p>
        </p:txBody>
      </p:sp>
      <p:graphicFrame>
        <p:nvGraphicFramePr>
          <p:cNvPr id="467" name="Google Shape;465;p53">
            <a:extLst>
              <a:ext uri="{FF2B5EF4-FFF2-40B4-BE49-F238E27FC236}">
                <a16:creationId xmlns:a16="http://schemas.microsoft.com/office/drawing/2014/main" id="{244144E3-EE80-C4F9-0E17-701F7F2821C1}"/>
              </a:ext>
            </a:extLst>
          </p:cNvPr>
          <p:cNvGraphicFramePr/>
          <p:nvPr>
            <p:extLst>
              <p:ext uri="{D42A27DB-BD31-4B8C-83A1-F6EECF244321}">
                <p14:modId xmlns:p14="http://schemas.microsoft.com/office/powerpoint/2010/main" val="1141755504"/>
              </p:ext>
            </p:extLst>
          </p:nvPr>
        </p:nvGraphicFramePr>
        <p:xfrm>
          <a:off x="1393650" y="1579644"/>
          <a:ext cx="94047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Ion">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TotalTime>
  <Words>1779</Words>
  <Application>Microsoft Office PowerPoint</Application>
  <PresentationFormat>Widescreen</PresentationFormat>
  <Paragraphs>226</Paragraphs>
  <Slides>26</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Noto Sans Symbols</vt:lpstr>
      <vt:lpstr>Century Gothic</vt:lpstr>
      <vt:lpstr>Candara</vt:lpstr>
      <vt:lpstr>Arial</vt:lpstr>
      <vt:lpstr>Ion</vt:lpstr>
      <vt:lpstr>Emotional Intelligence</vt:lpstr>
      <vt:lpstr>Power Team 7 - Contributors </vt:lpstr>
      <vt:lpstr>PowerPoint Presentation</vt:lpstr>
      <vt:lpstr>Emotional Intelligence (EI), also known as emotional quotient (EQ), is the ability to understand, manage, and use emotions effectively, both in oneself and in others.  It encompasses skills like self-awareness, self-regulation, empathy, and social skills.  Emotional Intelligence is the capacity to recognize, understand, and manage emotions, as well as to recognize and influence the emotions of others.     </vt:lpstr>
      <vt:lpstr>PowerPoint Presentation</vt:lpstr>
      <vt:lpstr>An Emotional Hijacking</vt:lpstr>
      <vt:lpstr>The Responsible Anatomy</vt:lpstr>
      <vt:lpstr>PowerPoint Presentation</vt:lpstr>
      <vt:lpstr>The Standard Arrangement</vt:lpstr>
      <vt:lpstr>Emotional Sentinel</vt:lpstr>
      <vt:lpstr>The Neural Tripwire</vt:lpstr>
      <vt:lpstr>Emergency Signal</vt:lpstr>
      <vt:lpstr>Out of Date Alarms</vt:lpstr>
      <vt:lpstr>More Downside</vt:lpstr>
      <vt:lpstr>The Emotional Manager</vt:lpstr>
      <vt:lpstr>The “off” switch</vt:lpstr>
      <vt:lpstr>PowerPoint Presentation</vt:lpstr>
      <vt:lpstr>Impact of Self-Talk</vt:lpstr>
      <vt:lpstr>Benefits of Positive Self-Talk</vt:lpstr>
      <vt:lpstr>Practicing Positive Self-Talk</vt:lpstr>
      <vt:lpstr>Rewiring Your Brain</vt:lpstr>
      <vt:lpstr>Social &amp; Relationship Awareness</vt:lpstr>
      <vt:lpstr>Additional Tips for Growth</vt:lpstr>
      <vt:lpstr>                My Brothers story</vt:lpstr>
      <vt:lpstr>Presenters</vt:lpstr>
      <vt:lpstr>Resource: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Monica Dyakanoff</cp:lastModifiedBy>
  <cp:revision>3</cp:revision>
  <dcterms:modified xsi:type="dcterms:W3CDTF">2025-10-31T20:41:38Z</dcterms:modified>
</cp:coreProperties>
</file>