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  <p:sldMasterId id="2147483789" r:id="rId5"/>
  </p:sldMasterIdLst>
  <p:notesMasterIdLst>
    <p:notesMasterId r:id="rId25"/>
  </p:notesMasterIdLst>
  <p:handoutMasterIdLst>
    <p:handoutMasterId r:id="rId26"/>
  </p:handoutMasterIdLst>
  <p:sldIdLst>
    <p:sldId id="295" r:id="rId6"/>
    <p:sldId id="297" r:id="rId7"/>
    <p:sldId id="282" r:id="rId8"/>
    <p:sldId id="306" r:id="rId9"/>
    <p:sldId id="327" r:id="rId10"/>
    <p:sldId id="307" r:id="rId11"/>
    <p:sldId id="316" r:id="rId12"/>
    <p:sldId id="285" r:id="rId13"/>
    <p:sldId id="311" r:id="rId14"/>
    <p:sldId id="312" r:id="rId15"/>
    <p:sldId id="314" r:id="rId16"/>
    <p:sldId id="320" r:id="rId17"/>
    <p:sldId id="322" r:id="rId18"/>
    <p:sldId id="325" r:id="rId19"/>
    <p:sldId id="317" r:id="rId20"/>
    <p:sldId id="318" r:id="rId21"/>
    <p:sldId id="324" r:id="rId22"/>
    <p:sldId id="32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71F23-D6C9-AC90-260E-6D3FED32561B}" v="47" dt="2025-10-30T19:08:46.784"/>
    <p1510:client id="{C3D222E0-B265-A637-9835-E9465D30ED23}" v="296" dt="2025-10-30T16:38:58.015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36D0F-E3B9-4F74-AC98-93AA0E948D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B72B01-9369-4370-86C3-3F9354531D0C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000" b="1">
              <a:solidFill>
                <a:srgbClr val="000000"/>
              </a:solidFill>
              <a:latin typeface="Century"/>
              <a:ea typeface="+mn-ea"/>
              <a:cs typeface="+mn-cs"/>
            </a:rPr>
            <a:t>Leadership is about inspiring, motivating and guiding your team to a shared vision and goal</a:t>
          </a:r>
        </a:p>
      </dgm:t>
    </dgm:pt>
    <dgm:pt modelId="{9AD626F5-91D0-4E8E-AC2D-DD880EEFC6ED}" type="parTrans" cxnId="{FABAAAB8-2C4F-42B5-ADDC-EBAB57AB1CA0}">
      <dgm:prSet/>
      <dgm:spPr/>
      <dgm:t>
        <a:bodyPr/>
        <a:lstStyle/>
        <a:p>
          <a:endParaRPr lang="en-US"/>
        </a:p>
      </dgm:t>
    </dgm:pt>
    <dgm:pt modelId="{FBFD9098-3168-4670-9236-DAAA8DEBD329}" type="sibTrans" cxnId="{FABAAAB8-2C4F-42B5-ADDC-EBAB57AB1CA0}">
      <dgm:prSet/>
      <dgm:spPr/>
      <dgm:t>
        <a:bodyPr/>
        <a:lstStyle/>
        <a:p>
          <a:endParaRPr lang="en-US"/>
        </a:p>
      </dgm:t>
    </dgm:pt>
    <dgm:pt modelId="{3F64AE6E-8E9F-449C-85C4-8E711158C8F9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000" b="1">
              <a:solidFill>
                <a:srgbClr val="000000"/>
              </a:solidFill>
              <a:latin typeface="Century"/>
              <a:ea typeface="+mn-ea"/>
              <a:cs typeface="+mn-cs"/>
            </a:rPr>
            <a:t>Success is a collective effort, and is not achieved alone</a:t>
          </a:r>
        </a:p>
      </dgm:t>
    </dgm:pt>
    <dgm:pt modelId="{7913DD81-FBDE-454E-8C12-659F8767D1AA}" type="parTrans" cxnId="{2C6FF04C-E92D-4D3A-8775-C36BA49BD3EF}">
      <dgm:prSet/>
      <dgm:spPr/>
      <dgm:t>
        <a:bodyPr/>
        <a:lstStyle/>
        <a:p>
          <a:endParaRPr lang="en-US"/>
        </a:p>
      </dgm:t>
    </dgm:pt>
    <dgm:pt modelId="{59C11419-659E-47E2-9EAD-D650AF984DB3}" type="sibTrans" cxnId="{2C6FF04C-E92D-4D3A-8775-C36BA49BD3EF}">
      <dgm:prSet/>
      <dgm:spPr/>
      <dgm:t>
        <a:bodyPr/>
        <a:lstStyle/>
        <a:p>
          <a:endParaRPr lang="en-US"/>
        </a:p>
      </dgm:t>
    </dgm:pt>
    <dgm:pt modelId="{3F74CD39-733D-41DF-B667-7787FB00BC37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000" b="1">
              <a:solidFill>
                <a:srgbClr val="000000"/>
              </a:solidFill>
              <a:latin typeface="Century"/>
              <a:ea typeface="+mn-ea"/>
              <a:cs typeface="+mn-cs"/>
            </a:rPr>
            <a:t>The way you lead impacts how a team functions and gets results</a:t>
          </a:r>
        </a:p>
      </dgm:t>
    </dgm:pt>
    <dgm:pt modelId="{9D4D24C0-8B08-47E9-BFFB-E1A5D1D12AE6}" type="parTrans" cxnId="{420A9942-071C-4F1B-B544-149FB32FB83C}">
      <dgm:prSet/>
      <dgm:spPr/>
      <dgm:t>
        <a:bodyPr/>
        <a:lstStyle/>
        <a:p>
          <a:endParaRPr lang="en-US"/>
        </a:p>
      </dgm:t>
    </dgm:pt>
    <dgm:pt modelId="{74032E13-9A5A-4AE0-BD4C-ABA33839CE8A}" type="sibTrans" cxnId="{420A9942-071C-4F1B-B544-149FB32FB83C}">
      <dgm:prSet/>
      <dgm:spPr/>
      <dgm:t>
        <a:bodyPr/>
        <a:lstStyle/>
        <a:p>
          <a:endParaRPr lang="en-US"/>
        </a:p>
      </dgm:t>
    </dgm:pt>
    <dgm:pt modelId="{FF7B9C92-7C8F-4231-B540-47900CA41F7A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2000" b="1">
              <a:solidFill>
                <a:srgbClr val="000000"/>
              </a:solidFill>
              <a:latin typeface="Century"/>
              <a:ea typeface="+mn-ea"/>
              <a:cs typeface="+mn-cs"/>
            </a:rPr>
            <a:t>Setting the right tone for culture in the workplace, fostering collaboration and encouraging open communication will create a cohesive high performing unit</a:t>
          </a:r>
        </a:p>
      </dgm:t>
    </dgm:pt>
    <dgm:pt modelId="{2DD108AF-0E1A-445B-A401-AE410A69DF3A}" type="parTrans" cxnId="{AE3ED23C-0198-4F16-A4BA-55E9C93BFCB8}">
      <dgm:prSet/>
      <dgm:spPr/>
      <dgm:t>
        <a:bodyPr/>
        <a:lstStyle/>
        <a:p>
          <a:endParaRPr lang="en-US"/>
        </a:p>
      </dgm:t>
    </dgm:pt>
    <dgm:pt modelId="{519E3953-0CAE-4FE6-93BB-98E0635F7BB1}" type="sibTrans" cxnId="{AE3ED23C-0198-4F16-A4BA-55E9C93BFCB8}">
      <dgm:prSet/>
      <dgm:spPr/>
      <dgm:t>
        <a:bodyPr/>
        <a:lstStyle/>
        <a:p>
          <a:endParaRPr lang="en-US"/>
        </a:p>
      </dgm:t>
    </dgm:pt>
    <dgm:pt modelId="{4E790B2A-FC23-426A-98DE-8D8E420A3630}" type="pres">
      <dgm:prSet presAssocID="{FD536D0F-E3B9-4F74-AC98-93AA0E948DF5}" presName="linear" presStyleCnt="0">
        <dgm:presLayoutVars>
          <dgm:animLvl val="lvl"/>
          <dgm:resizeHandles val="exact"/>
        </dgm:presLayoutVars>
      </dgm:prSet>
      <dgm:spPr/>
    </dgm:pt>
    <dgm:pt modelId="{E94B4D99-0B0A-4838-961E-335987BA721A}" type="pres">
      <dgm:prSet presAssocID="{13B72B01-9369-4370-86C3-3F9354531D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7F71ED-ABCC-47C9-B9A2-6D15CF329DBC}" type="pres">
      <dgm:prSet presAssocID="{FBFD9098-3168-4670-9236-DAAA8DEBD329}" presName="spacer" presStyleCnt="0"/>
      <dgm:spPr/>
    </dgm:pt>
    <dgm:pt modelId="{B761ED9E-88C3-46F6-BBB4-DEBFD5525B94}" type="pres">
      <dgm:prSet presAssocID="{3F64AE6E-8E9F-449C-85C4-8E711158C8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CBF68D-478A-4F4F-8BD9-EC08E8A7A107}" type="pres">
      <dgm:prSet presAssocID="{59C11419-659E-47E2-9EAD-D650AF984DB3}" presName="spacer" presStyleCnt="0"/>
      <dgm:spPr/>
    </dgm:pt>
    <dgm:pt modelId="{773F2C48-948D-449D-880A-5A3811313220}" type="pres">
      <dgm:prSet presAssocID="{3F74CD39-733D-41DF-B667-7787FB00BC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FF65DD-C6EC-44D3-8D75-B455FAC4FC8B}" type="pres">
      <dgm:prSet presAssocID="{74032E13-9A5A-4AE0-BD4C-ABA33839CE8A}" presName="spacer" presStyleCnt="0"/>
      <dgm:spPr/>
    </dgm:pt>
    <dgm:pt modelId="{AAA58E84-11D1-4368-931F-AEB77FF886F0}" type="pres">
      <dgm:prSet presAssocID="{FF7B9C92-7C8F-4231-B540-47900CA41F7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15321D-F726-4D55-B99D-EDE1BF7BF1CA}" type="presOf" srcId="{3F74CD39-733D-41DF-B667-7787FB00BC37}" destId="{773F2C48-948D-449D-880A-5A3811313220}" srcOrd="0" destOrd="0" presId="urn:microsoft.com/office/officeart/2005/8/layout/vList2"/>
    <dgm:cxn modelId="{AE3ED23C-0198-4F16-A4BA-55E9C93BFCB8}" srcId="{FD536D0F-E3B9-4F74-AC98-93AA0E948DF5}" destId="{FF7B9C92-7C8F-4231-B540-47900CA41F7A}" srcOrd="3" destOrd="0" parTransId="{2DD108AF-0E1A-445B-A401-AE410A69DF3A}" sibTransId="{519E3953-0CAE-4FE6-93BB-98E0635F7BB1}"/>
    <dgm:cxn modelId="{420A9942-071C-4F1B-B544-149FB32FB83C}" srcId="{FD536D0F-E3B9-4F74-AC98-93AA0E948DF5}" destId="{3F74CD39-733D-41DF-B667-7787FB00BC37}" srcOrd="2" destOrd="0" parTransId="{9D4D24C0-8B08-47E9-BFFB-E1A5D1D12AE6}" sibTransId="{74032E13-9A5A-4AE0-BD4C-ABA33839CE8A}"/>
    <dgm:cxn modelId="{C20A594B-AB1A-4D50-A84A-F45DABC4C635}" type="presOf" srcId="{3F64AE6E-8E9F-449C-85C4-8E711158C8F9}" destId="{B761ED9E-88C3-46F6-BBB4-DEBFD5525B94}" srcOrd="0" destOrd="0" presId="urn:microsoft.com/office/officeart/2005/8/layout/vList2"/>
    <dgm:cxn modelId="{2C6FF04C-E92D-4D3A-8775-C36BA49BD3EF}" srcId="{FD536D0F-E3B9-4F74-AC98-93AA0E948DF5}" destId="{3F64AE6E-8E9F-449C-85C4-8E711158C8F9}" srcOrd="1" destOrd="0" parTransId="{7913DD81-FBDE-454E-8C12-659F8767D1AA}" sibTransId="{59C11419-659E-47E2-9EAD-D650AF984DB3}"/>
    <dgm:cxn modelId="{BF37CA50-02E6-4F28-9B87-40C57BDBBEE1}" type="presOf" srcId="{FD536D0F-E3B9-4F74-AC98-93AA0E948DF5}" destId="{4E790B2A-FC23-426A-98DE-8D8E420A3630}" srcOrd="0" destOrd="0" presId="urn:microsoft.com/office/officeart/2005/8/layout/vList2"/>
    <dgm:cxn modelId="{58B33FA7-869D-48BF-AA63-4DE6DBAD0F77}" type="presOf" srcId="{13B72B01-9369-4370-86C3-3F9354531D0C}" destId="{E94B4D99-0B0A-4838-961E-335987BA721A}" srcOrd="0" destOrd="0" presId="urn:microsoft.com/office/officeart/2005/8/layout/vList2"/>
    <dgm:cxn modelId="{FABAAAB8-2C4F-42B5-ADDC-EBAB57AB1CA0}" srcId="{FD536D0F-E3B9-4F74-AC98-93AA0E948DF5}" destId="{13B72B01-9369-4370-86C3-3F9354531D0C}" srcOrd="0" destOrd="0" parTransId="{9AD626F5-91D0-4E8E-AC2D-DD880EEFC6ED}" sibTransId="{FBFD9098-3168-4670-9236-DAAA8DEBD329}"/>
    <dgm:cxn modelId="{CF9847F2-32DF-4FCE-80E0-60E0168BED81}" type="presOf" srcId="{FF7B9C92-7C8F-4231-B540-47900CA41F7A}" destId="{AAA58E84-11D1-4368-931F-AEB77FF886F0}" srcOrd="0" destOrd="0" presId="urn:microsoft.com/office/officeart/2005/8/layout/vList2"/>
    <dgm:cxn modelId="{747C5B06-9967-49CB-9485-B3AADD200EC4}" type="presParOf" srcId="{4E790B2A-FC23-426A-98DE-8D8E420A3630}" destId="{E94B4D99-0B0A-4838-961E-335987BA721A}" srcOrd="0" destOrd="0" presId="urn:microsoft.com/office/officeart/2005/8/layout/vList2"/>
    <dgm:cxn modelId="{808DC3D0-9877-49F5-9141-7029BACE5785}" type="presParOf" srcId="{4E790B2A-FC23-426A-98DE-8D8E420A3630}" destId="{4D7F71ED-ABCC-47C9-B9A2-6D15CF329DBC}" srcOrd="1" destOrd="0" presId="urn:microsoft.com/office/officeart/2005/8/layout/vList2"/>
    <dgm:cxn modelId="{16495A9C-B74F-4B50-A240-D7843A396C44}" type="presParOf" srcId="{4E790B2A-FC23-426A-98DE-8D8E420A3630}" destId="{B761ED9E-88C3-46F6-BBB4-DEBFD5525B94}" srcOrd="2" destOrd="0" presId="urn:microsoft.com/office/officeart/2005/8/layout/vList2"/>
    <dgm:cxn modelId="{47D49525-BD90-4FCE-9593-30481FAF4627}" type="presParOf" srcId="{4E790B2A-FC23-426A-98DE-8D8E420A3630}" destId="{F9CBF68D-478A-4F4F-8BD9-EC08E8A7A107}" srcOrd="3" destOrd="0" presId="urn:microsoft.com/office/officeart/2005/8/layout/vList2"/>
    <dgm:cxn modelId="{A2A14DD9-5B79-4455-910D-B9577442A10A}" type="presParOf" srcId="{4E790B2A-FC23-426A-98DE-8D8E420A3630}" destId="{773F2C48-948D-449D-880A-5A3811313220}" srcOrd="4" destOrd="0" presId="urn:microsoft.com/office/officeart/2005/8/layout/vList2"/>
    <dgm:cxn modelId="{FF094CC5-E763-4E31-A933-D4D561353B69}" type="presParOf" srcId="{4E790B2A-FC23-426A-98DE-8D8E420A3630}" destId="{EFFF65DD-C6EC-44D3-8D75-B455FAC4FC8B}" srcOrd="5" destOrd="0" presId="urn:microsoft.com/office/officeart/2005/8/layout/vList2"/>
    <dgm:cxn modelId="{83C7F85F-9D70-47F7-8C74-3FB206D0FC4A}" type="presParOf" srcId="{4E790B2A-FC23-426A-98DE-8D8E420A3630}" destId="{AAA58E84-11D1-4368-931F-AEB77FF886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B4D99-0B0A-4838-961E-335987BA721A}">
      <dsp:nvSpPr>
        <dsp:cNvPr id="0" name=""/>
        <dsp:cNvSpPr/>
      </dsp:nvSpPr>
      <dsp:spPr>
        <a:xfrm>
          <a:off x="0" y="128933"/>
          <a:ext cx="6797675" cy="1392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0000"/>
              </a:solidFill>
              <a:latin typeface="Century"/>
              <a:ea typeface="+mn-ea"/>
              <a:cs typeface="+mn-cs"/>
            </a:rPr>
            <a:t>Leadership is about inspiring, motivating and guiding your team to a shared vision and goal</a:t>
          </a:r>
        </a:p>
      </dsp:txBody>
      <dsp:txXfrm>
        <a:off x="67966" y="196899"/>
        <a:ext cx="6661743" cy="1256368"/>
      </dsp:txXfrm>
    </dsp:sp>
    <dsp:sp modelId="{B761ED9E-88C3-46F6-BBB4-DEBFD5525B94}">
      <dsp:nvSpPr>
        <dsp:cNvPr id="0" name=""/>
        <dsp:cNvSpPr/>
      </dsp:nvSpPr>
      <dsp:spPr>
        <a:xfrm>
          <a:off x="0" y="1578833"/>
          <a:ext cx="6797675" cy="1392300"/>
        </a:xfrm>
        <a:prstGeom prst="round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0000"/>
              </a:solidFill>
              <a:latin typeface="Century"/>
              <a:ea typeface="+mn-ea"/>
              <a:cs typeface="+mn-cs"/>
            </a:rPr>
            <a:t>Success is a collective effort, and is not achieved alone</a:t>
          </a:r>
        </a:p>
      </dsp:txBody>
      <dsp:txXfrm>
        <a:off x="67966" y="1646799"/>
        <a:ext cx="6661743" cy="1256368"/>
      </dsp:txXfrm>
    </dsp:sp>
    <dsp:sp modelId="{773F2C48-948D-449D-880A-5A3811313220}">
      <dsp:nvSpPr>
        <dsp:cNvPr id="0" name=""/>
        <dsp:cNvSpPr/>
      </dsp:nvSpPr>
      <dsp:spPr>
        <a:xfrm>
          <a:off x="0" y="3028733"/>
          <a:ext cx="6797675" cy="1392300"/>
        </a:xfrm>
        <a:prstGeom prst="round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0000"/>
              </a:solidFill>
              <a:latin typeface="Century"/>
              <a:ea typeface="+mn-ea"/>
              <a:cs typeface="+mn-cs"/>
            </a:rPr>
            <a:t>The way you lead impacts how a team functions and gets results</a:t>
          </a:r>
        </a:p>
      </dsp:txBody>
      <dsp:txXfrm>
        <a:off x="67966" y="3096699"/>
        <a:ext cx="6661743" cy="1256368"/>
      </dsp:txXfrm>
    </dsp:sp>
    <dsp:sp modelId="{AAA58E84-11D1-4368-931F-AEB77FF886F0}">
      <dsp:nvSpPr>
        <dsp:cNvPr id="0" name=""/>
        <dsp:cNvSpPr/>
      </dsp:nvSpPr>
      <dsp:spPr>
        <a:xfrm>
          <a:off x="0" y="4478633"/>
          <a:ext cx="6797675" cy="139230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0000"/>
              </a:solidFill>
              <a:latin typeface="Century"/>
              <a:ea typeface="+mn-ea"/>
              <a:cs typeface="+mn-cs"/>
            </a:rPr>
            <a:t>Setting the right tone for culture in the workplace, fostering collaboration and encouraging open communication will create a cohesive high performing unit</a:t>
          </a:r>
        </a:p>
      </dsp:txBody>
      <dsp:txXfrm>
        <a:off x="67966" y="4546599"/>
        <a:ext cx="6661743" cy="125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B160-667D-6ED8-F8B3-2913C06C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37D08-EDC0-9DDB-C9DB-DB63A5C0B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6929F-1011-35BD-7747-7A8034CE6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will reach optimal productivity faster if you lean on what you already do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5E0C-95FA-101C-1219-DF4EFBE5F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2455A-0D23-4EAB-9AF9-2CC2B3066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79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03B1C-054C-324D-4935-1063E20EC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8EDF9-A276-E7A0-B026-60B0C574B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94F18-6DC9-D923-F025-210938F07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C4A93-A262-29A7-948F-EE28109C3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0E46-E2CE-7E24-9AC2-D9A51B1A0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595E3-0E45-85FD-4B21-F86701227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C53E2-FCA6-C2F6-EBBA-29F040816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07B5B-7094-360E-1DFC-C17D83713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0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9E275-E6A9-72CF-7E4A-2EB4322D2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051DB-1B35-E4CC-05A1-891978BF6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69E843-3ECA-9B28-4080-9AE114337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F96D-A377-19FD-7AD3-72765877C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will reach optimal productivity faster if you lean on what you already do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2455A-0D23-4EAB-9AF9-2CC2B3066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14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EDBE-CD33-81BC-B44D-E80A8AEB2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E5EFD-2275-FBA7-5482-2AE85D685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4FD84-208A-D808-75E6-B04049C09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176DF-0D10-84F6-715E-7F5C51E05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2455A-0D23-4EAB-9AF9-2CC2B3066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8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531F3-B8C7-1122-4755-F1B3A1699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497CC-B058-4A2F-2387-4C3D82AFD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ACEC7-16C8-BE4D-7B96-3328B0600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3E0DD-E217-BF7B-C57E-A2BA1EC5A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EE1EC-A46A-E3A1-024D-DB7AC597D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60B5E-FA20-AE6C-F030-67C2133EA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FE9BB-0C47-4346-0406-6D321FDC9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55136-3FBA-E9CC-3C7C-3EFFE6086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9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88FC-8BD4-E8AC-7B66-73E1A6311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0A7CB-530F-B0A9-4E9E-E16BC96C9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32217-D855-7F9B-867A-0A5147F6E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E3225-8977-FEB5-ACB2-34FB2847B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49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996696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94560"/>
            <a:ext cx="6024003" cy="3754425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 marL="347472" indent="-347472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06640" y="2194560"/>
            <a:ext cx="4067175" cy="3754425"/>
          </a:xfrm>
          <a:solidFill>
            <a:schemeClr val="tx1">
              <a:lumMod val="85000"/>
              <a:lumOff val="15000"/>
            </a:schemeClr>
          </a:solidFill>
        </p:spPr>
        <p:txBody>
          <a:bodyPr lIns="274320" tIns="274320" rIns="274320" bIns="274320">
            <a:normAutofit/>
          </a:bodyPr>
          <a:lstStyle>
            <a:lvl1pPr marL="512064" indent="-512064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5836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84124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02412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4pPr>
            <a:lvl5pPr marL="120700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1493E3-605E-569A-BC16-ACFDDE98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0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and 2 Columns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>
              <a:spcBef>
                <a:spcPts val="1200"/>
              </a:spcBef>
              <a:spcAft>
                <a:spcPts val="200"/>
              </a:spcAft>
              <a:defRPr sz="2000"/>
            </a:lvl2pPr>
            <a:lvl3pPr>
              <a:spcBef>
                <a:spcPts val="1200"/>
              </a:spcBef>
              <a:spcAft>
                <a:spcPts val="200"/>
              </a:spcAft>
              <a:defRPr sz="1600"/>
            </a:lvl3pPr>
            <a:lvl4pPr>
              <a:spcBef>
                <a:spcPts val="1200"/>
              </a:spcBef>
              <a:spcAft>
                <a:spcPts val="200"/>
              </a:spcAft>
              <a:defRPr sz="1600"/>
            </a:lvl4pPr>
            <a:lvl5pPr>
              <a:spcBef>
                <a:spcPts val="1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640080"/>
            <a:ext cx="7229518" cy="5113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D5FBCAA-65CF-CE8D-2A57-F07A559D6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051" y="839520"/>
            <a:ext cx="6546596" cy="1729252"/>
          </a:xfrm>
        </p:spPr>
        <p:txBody>
          <a:bodyPr lIns="18288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471100-D8FC-C6A3-1AB4-9E0BBF5AA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35050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1FFC008-9C4B-BB79-13EF-E3E28AF028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8872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4FE1E40-4668-3A25-AAEB-34B59D71BB2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6170" y="839520"/>
            <a:ext cx="2600779" cy="4915168"/>
          </a:xfrm>
          <a:noFill/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1pPr>
            <a:lvl2pPr marL="54406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2pPr>
            <a:lvl3pPr marL="72694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3pPr>
            <a:lvl4pPr marL="90982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4pPr>
            <a:lvl5pPr marL="109270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2128" y="2723126"/>
            <a:ext cx="64674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20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924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220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2528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0341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818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2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405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72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32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775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34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18267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35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003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4020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249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918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996696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94560"/>
            <a:ext cx="6024003" cy="3754425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 marL="347472" indent="-347472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06640" y="2194560"/>
            <a:ext cx="4067175" cy="3754425"/>
          </a:xfrm>
          <a:solidFill>
            <a:schemeClr val="tx1">
              <a:lumMod val="85000"/>
              <a:lumOff val="15000"/>
            </a:schemeClr>
          </a:solidFill>
        </p:spPr>
        <p:txBody>
          <a:bodyPr lIns="274320" tIns="274320" rIns="274320" bIns="274320">
            <a:normAutofit/>
          </a:bodyPr>
          <a:lstStyle>
            <a:lvl1pPr marL="512064" indent="-512064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5836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84124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02412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4pPr>
            <a:lvl5pPr marL="120700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1493E3-605E-569A-BC16-ACFDDE98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52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and 2 Columns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>
              <a:spcBef>
                <a:spcPts val="1200"/>
              </a:spcBef>
              <a:spcAft>
                <a:spcPts val="200"/>
              </a:spcAft>
              <a:defRPr sz="2000"/>
            </a:lvl2pPr>
            <a:lvl3pPr>
              <a:spcBef>
                <a:spcPts val="1200"/>
              </a:spcBef>
              <a:spcAft>
                <a:spcPts val="200"/>
              </a:spcAft>
              <a:defRPr sz="1600"/>
            </a:lvl3pPr>
            <a:lvl4pPr>
              <a:spcBef>
                <a:spcPts val="1200"/>
              </a:spcBef>
              <a:spcAft>
                <a:spcPts val="200"/>
              </a:spcAft>
              <a:defRPr sz="1600"/>
            </a:lvl4pPr>
            <a:lvl5pPr>
              <a:spcBef>
                <a:spcPts val="1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3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640080"/>
            <a:ext cx="7229518" cy="5113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D5FBCAA-65CF-CE8D-2A57-F07A559D6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051" y="839520"/>
            <a:ext cx="6546596" cy="1729252"/>
          </a:xfrm>
        </p:spPr>
        <p:txBody>
          <a:bodyPr lIns="18288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471100-D8FC-C6A3-1AB4-9E0BBF5AA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35050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1FFC008-9C4B-BB79-13EF-E3E28AF028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8872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4FE1E40-4668-3A25-AAEB-34B59D71BB2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6170" y="839520"/>
            <a:ext cx="2600779" cy="4915168"/>
          </a:xfrm>
          <a:noFill/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1pPr>
            <a:lvl2pPr marL="54406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2pPr>
            <a:lvl3pPr marL="72694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3pPr>
            <a:lvl4pPr marL="90982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4pPr>
            <a:lvl5pPr marL="109270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2128" y="2723126"/>
            <a:ext cx="64674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2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5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AD740B91-6080-D457-43C0-C443C69221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39585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740B91-6080-D457-43C0-C443C6922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4E3E0C-FDAE-264B-4147-625ABA0CAB9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>
                    <a:alpha val="50000"/>
                  </a:srgbClr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3" r:id="rId18"/>
    <p:sldLayoutId id="2147483784" r:id="rId19"/>
    <p:sldLayoutId id="2147483786" r:id="rId20"/>
    <p:sldLayoutId id="2147483788" r:id="rId21"/>
    <p:sldLayoutId id="2147483812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3FBD70C-53B3-0652-2C2F-D2DC067B2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67157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04" imgH="405" progId="TCLayout.ActiveDocument.1">
                  <p:embed/>
                </p:oleObj>
              </mc:Choice>
              <mc:Fallback>
                <p:oleObj name="think-cell Slide" r:id="rId25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FBD70C-53B3-0652-2C2F-D2DC067B2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2EEF59-1D3C-69FF-29A8-41C969684A4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>
                    <a:alpha val="50000"/>
                  </a:srgbClr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7186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pngall.com/the-boss-baby-png/download/51999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hyperlink" Target="http://www.pngall.com/the-lion-king-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eoi.es/blogs/alfredo-fernandez-lorenzo/2017/01/15/mentoring-en-la-empres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onylabs.org/2020/10/24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rmaplc.sharepoint.com/:b:/r/teams/CSWPowerTeams2425-2LeadershipSkillsTeam/Shared%20Documents/2-Leadership%20Skills%20Team/Group%201%20-%20Strength%20Within/Natural%20Talent%20Assessments.pdf?csf=1&amp;web=1&amp;e=dsN3mx" TargetMode="External"/><Relationship Id="rId3" Type="http://schemas.openxmlformats.org/officeDocument/2006/relationships/hyperlink" Target="https://www.linkedin.com/pulse/leadership-art-releasing-greatness-others-chris-lema/" TargetMode="External"/><Relationship Id="rId7" Type="http://schemas.openxmlformats.org/officeDocument/2006/relationships/hyperlink" Target="https://informaplc.sharepoint.com/:b:/r/teams/CSWPowerTeams2425-2LeadershipSkillsTeam/Shared%20Documents/2-Leadership%20Skills%20Team/Group%201%20-%20Strength%20Within/Learned%20Skill%20Assessments.pdf?csf=1&amp;web=1&amp;e=RVJKJi" TargetMode="External"/><Relationship Id="rId2" Type="http://schemas.openxmlformats.org/officeDocument/2006/relationships/hyperlink" Target="https://mentorcruise.com/blog/10-leadership-strategies-to-improve-team-performance-and-drive-succes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nformaplc.sharepoint.com/:b:/r/teams/CSWPowerTeams2425-2LeadershipSkillsTeam/Shared%20Documents/2-Leadership%20Skills%20Team/Group%201%20-%20Strength%20Within/Career%20Planning%20Workbook%20-%20Fill%20In.pdf?csf=1&amp;web=1&amp;e=ivlMQ5" TargetMode="External"/><Relationship Id="rId5" Type="http://schemas.openxmlformats.org/officeDocument/2006/relationships/hyperlink" Target="https://www.forbes.com/councils/forbeshumanresourcescouncil/2025/03/11/how-to-be-strategic-with-employee-resource-groups-for-women/" TargetMode="External"/><Relationship Id="rId10" Type="http://schemas.openxmlformats.org/officeDocument/2006/relationships/hyperlink" Target="https://portalpadrao.ufma.br/site/noticias/ufma-oferta-curso-gratuito-sobre-empreendedorismo-comunitario-em-parceria-com-ministerio-do-turismo" TargetMode="External"/><Relationship Id="rId4" Type="http://schemas.openxmlformats.org/officeDocument/2006/relationships/hyperlink" Target="https://medium.com/illumination/your-manager-is-not-your-mentor-stop-confusing-the-two-a56e93fc4570" TargetMode="Externa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pngall.com/check-mark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pngall.com/learning-png" TargetMode="Externa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networking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06805"/>
            <a:ext cx="9619121" cy="2056504"/>
          </a:xfrm>
        </p:spPr>
        <p:txBody>
          <a:bodyPr/>
          <a:lstStyle/>
          <a:p>
            <a:r>
              <a:rPr lang="en-US" sz="4000" b="1">
                <a:latin typeface="Century"/>
                <a:ea typeface="Calibri Light"/>
                <a:cs typeface="Calibri Light"/>
              </a:rPr>
              <a:t>Fuel the Future:</a:t>
            </a:r>
            <a:br>
              <a:rPr lang="en-US" sz="4000" b="1">
                <a:latin typeface="Century"/>
                <a:ea typeface="Calibri Light"/>
                <a:cs typeface="Calibri Light"/>
              </a:rPr>
            </a:br>
            <a:r>
              <a:rPr lang="en-US" sz="4000" b="1">
                <a:latin typeface="Century"/>
                <a:ea typeface="Calibri Light"/>
                <a:cs typeface="Calibri Light"/>
              </a:rPr>
              <a:t>Women Owning Their Development</a:t>
            </a:r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BFE9-A373-1D88-40FD-CD18C4750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8B6D-7015-9DF0-F0B9-AD1B1A6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53" y="592527"/>
            <a:ext cx="7236744" cy="976206"/>
          </a:xfrm>
        </p:spPr>
        <p:txBody>
          <a:bodyPr>
            <a:noAutofit/>
          </a:bodyPr>
          <a:lstStyle/>
          <a:p>
            <a:r>
              <a:rPr lang="en-US" sz="4000" b="1">
                <a:latin typeface="Century"/>
              </a:rPr>
              <a:t>      Mentorship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6D82-313B-4ED0-1006-A2A5080F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19" y="2028259"/>
            <a:ext cx="7079525" cy="4531784"/>
          </a:xfrm>
        </p:spPr>
        <p:txBody>
          <a:bodyPr vert="horz" lIns="91440" tIns="45720" rIns="0" bIns="45720" rtlCol="0" anchor="t">
            <a:norm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entury"/>
              </a:rPr>
              <a:t>A mentor </a:t>
            </a:r>
            <a:r>
              <a:rPr lang="en-US" altLang="en-US" b="1">
                <a:solidFill>
                  <a:schemeClr val="tx1"/>
                </a:solidFill>
                <a:latin typeface="Century"/>
              </a:rPr>
              <a:t>guides, challenges, and supports</a:t>
            </a:r>
            <a:r>
              <a:rPr lang="en-US" altLang="en-US">
                <a:solidFill>
                  <a:schemeClr val="tx1"/>
                </a:solidFill>
                <a:latin typeface="Century"/>
              </a:rPr>
              <a:t> your personal growth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  <a:latin typeface="Century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entury"/>
              </a:rPr>
              <a:t>Mentorship can be </a:t>
            </a:r>
            <a:r>
              <a:rPr lang="en-US" altLang="en-US" b="1">
                <a:solidFill>
                  <a:schemeClr val="tx1"/>
                </a:solidFill>
                <a:latin typeface="Century"/>
              </a:rPr>
              <a:t>situational</a:t>
            </a:r>
            <a:r>
              <a:rPr lang="en-US" altLang="en-US">
                <a:solidFill>
                  <a:schemeClr val="tx1"/>
                </a:solidFill>
                <a:latin typeface="Century"/>
              </a:rPr>
              <a:t> — one for career planning, another for confidence-building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  <a:latin typeface="Century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tx1"/>
                </a:solidFill>
                <a:latin typeface="Century"/>
              </a:rPr>
              <a:t>Storytelling is a key tool</a:t>
            </a:r>
            <a:r>
              <a:rPr lang="en-US" altLang="en-US">
                <a:solidFill>
                  <a:schemeClr val="tx1"/>
                </a:solidFill>
                <a:latin typeface="Century"/>
              </a:rPr>
              <a:t> in effective mentorship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  <a:latin typeface="Century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Century"/>
              </a:rPr>
              <a:t>Focus on </a:t>
            </a:r>
            <a:r>
              <a:rPr lang="en-US" altLang="en-US" b="1">
                <a:solidFill>
                  <a:schemeClr val="tx1"/>
                </a:solidFill>
                <a:latin typeface="Century"/>
              </a:rPr>
              <a:t>dialogue</a:t>
            </a:r>
            <a:r>
              <a:rPr lang="en-US" altLang="en-US">
                <a:solidFill>
                  <a:schemeClr val="tx1"/>
                </a:solidFill>
                <a:latin typeface="Century"/>
              </a:rPr>
              <a:t>, not direction</a:t>
            </a:r>
            <a:endParaRPr lang="en-US">
              <a:solidFill>
                <a:schemeClr val="tx1"/>
              </a:solidFill>
              <a:latin typeface="Century"/>
            </a:endParaRPr>
          </a:p>
          <a:p>
            <a:endParaRPr lang="en-US">
              <a:highlight>
                <a:srgbClr val="FFFF00"/>
              </a:highlight>
            </a:endParaRPr>
          </a:p>
          <a:p>
            <a:endParaRPr lang="en-US">
              <a:highlight>
                <a:srgbClr val="FFFF00"/>
              </a:highlight>
            </a:endParaRPr>
          </a:p>
          <a:p>
            <a:endParaRPr lang="en-US">
              <a:highlight>
                <a:srgbClr val="FFFF00"/>
              </a:highlight>
            </a:endParaRPr>
          </a:p>
          <a:p>
            <a:endParaRPr lang="en-US" sz="1300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13" name="Picture 12" descr="SNA Review Application for Mainstream and Special schools – National ...">
            <a:extLst>
              <a:ext uri="{FF2B5EF4-FFF2-40B4-BE49-F238E27FC236}">
                <a16:creationId xmlns:a16="http://schemas.microsoft.com/office/drawing/2014/main" id="{6834DA41-B11D-F7AA-7F14-D85C9BCF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642" y="1575802"/>
            <a:ext cx="4521475" cy="30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06EC5-0811-5478-C11D-1FC0B7A7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B0DDE23-4951-571D-D9D1-F3336CA46D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0DDE23-4951-571D-D9D1-F3336CA46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BB580B-5BF8-222D-AE32-7E2D7A54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70" y="2275"/>
            <a:ext cx="10058400" cy="1450757"/>
          </a:xfrm>
        </p:spPr>
        <p:txBody>
          <a:bodyPr vert="horz">
            <a:normAutofit/>
          </a:bodyPr>
          <a:lstStyle/>
          <a:p>
            <a:r>
              <a:rPr lang="en-US" sz="4000" b="1">
                <a:latin typeface="Century"/>
              </a:rPr>
              <a:t>Boss or Mentor — What’s the Difference?</a:t>
            </a:r>
            <a:endParaRPr lang="en-US" sz="4000" b="1" i="1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EF2D-3029-9623-1DB0-9FB42F90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499" y="2139123"/>
            <a:ext cx="3838514" cy="3081806"/>
          </a:xfr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2800" b="1" i="1">
                <a:solidFill>
                  <a:schemeClr val="accent1"/>
                </a:solidFill>
                <a:latin typeface="Century"/>
              </a:rPr>
              <a:t>Mentor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Encourages exploration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Offers long-term guidance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Asks questions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Relationship-driven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Helps build self-awareness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0F4DB-B716-C243-972E-9F938E35B3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6081" y="2139123"/>
            <a:ext cx="4100052" cy="3081806"/>
          </a:xfr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sz="2800" b="1" i="1">
                <a:solidFill>
                  <a:schemeClr val="accent1"/>
                </a:solidFill>
                <a:latin typeface="Century"/>
              </a:rPr>
              <a:t>Boss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Focuses on results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Offers short-term direction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Gives directions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Hierarchy-driven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>
                <a:latin typeface="Century"/>
              </a:rPr>
              <a:t>Provides performance feedback</a:t>
            </a:r>
          </a:p>
        </p:txBody>
      </p:sp>
      <p:pic>
        <p:nvPicPr>
          <p:cNvPr id="6" name="Picture 5" descr="A baby in a suit holding a cell phone&#10;&#10;AI-generated content may be incorrect.">
            <a:extLst>
              <a:ext uri="{FF2B5EF4-FFF2-40B4-BE49-F238E27FC236}">
                <a16:creationId xmlns:a16="http://schemas.microsoft.com/office/drawing/2014/main" id="{31EDDCDB-126F-9B4F-227B-7CB245D49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705219" y="2609315"/>
            <a:ext cx="3466791" cy="2140408"/>
          </a:xfrm>
          <a:prstGeom prst="rect">
            <a:avLst/>
          </a:prstGeom>
        </p:spPr>
      </p:pic>
      <p:pic>
        <p:nvPicPr>
          <p:cNvPr id="15" name="Picture 14" descr="A cartoon of a lion holding a baby&#10;&#10;AI-generated content may be incorrect.">
            <a:extLst>
              <a:ext uri="{FF2B5EF4-FFF2-40B4-BE49-F238E27FC236}">
                <a16:creationId xmlns:a16="http://schemas.microsoft.com/office/drawing/2014/main" id="{B0B5670D-45A3-21B7-A007-A172D24D0F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10193" y="3587617"/>
            <a:ext cx="2479283" cy="2887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C5AAD0-7A9F-8E39-1FAA-ABE9C9C3E54A}"/>
              </a:ext>
            </a:extLst>
          </p:cNvPr>
          <p:cNvSpPr txBox="1"/>
          <p:nvPr/>
        </p:nvSpPr>
        <p:spPr>
          <a:xfrm>
            <a:off x="1975502" y="7080316"/>
            <a:ext cx="281305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202004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B9C10-7120-6B53-45D3-8AA6D7E3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6822-FE00-4D15-5B7F-D5AD6513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61" y="227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latin typeface="Century"/>
                <a:ea typeface="Calibri Light"/>
                <a:cs typeface="Calibri Light"/>
              </a:rPr>
              <a:t>No Rule Book 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9568-F2A9-68C8-069B-AA376443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9338"/>
            <a:ext cx="10058399" cy="3956692"/>
          </a:xfrm>
        </p:spPr>
        <p:txBody>
          <a:bodyPr vert="horz" lIns="91440" tIns="45720" rIns="0" bIns="45720" rtlCol="0" anchor="t">
            <a:normAutofit/>
          </a:bodyPr>
          <a:lstStyle/>
          <a:p>
            <a:endParaRPr lang="en-US" b="1">
              <a:ea typeface="Calibri"/>
              <a:cs typeface="Calibri"/>
            </a:endParaRPr>
          </a:p>
          <a:p>
            <a:endParaRPr lang="en-US" b="1">
              <a:latin typeface="Century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CD30C-AB93-7E34-1579-A5C562053DE1}"/>
              </a:ext>
            </a:extLst>
          </p:cNvPr>
          <p:cNvSpPr txBox="1"/>
          <p:nvPr/>
        </p:nvSpPr>
        <p:spPr>
          <a:xfrm>
            <a:off x="411590" y="2219944"/>
            <a:ext cx="6389967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 b="1" i="1">
                <a:latin typeface="Century"/>
                <a:cs typeface="Arial"/>
              </a:rPr>
              <a:t>You may find mentorship outside of your organization — </a:t>
            </a:r>
            <a:r>
              <a:rPr lang="en-US" sz="2400" b="1">
                <a:latin typeface="Century"/>
                <a:cs typeface="Arial"/>
              </a:rPr>
              <a:t>that's okay!​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endParaRPr lang="en-US" sz="2400" b="1">
              <a:latin typeface="Century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b="1" i="1">
                <a:latin typeface="Century"/>
                <a:cs typeface="Arial"/>
              </a:rPr>
              <a:t>As you evolve you could grow out of your mentor – </a:t>
            </a:r>
            <a:r>
              <a:rPr lang="en-US" sz="2400" b="1">
                <a:latin typeface="Century"/>
                <a:cs typeface="Arial"/>
              </a:rPr>
              <a:t>that's okay!</a:t>
            </a:r>
          </a:p>
          <a:p>
            <a:pPr marL="285750" indent="-285750">
              <a:buFont typeface="Arial,Sans-Serif"/>
              <a:buChar char="•"/>
            </a:pPr>
            <a:endParaRPr lang="en-US" sz="2400" b="1" i="1">
              <a:latin typeface="Century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b="1" i="1">
                <a:latin typeface="Century"/>
                <a:cs typeface="Arial"/>
              </a:rPr>
              <a:t>Seek mentors aligned with your aspirations, not just your role.</a:t>
            </a:r>
          </a:p>
        </p:txBody>
      </p:sp>
      <p:pic>
        <p:nvPicPr>
          <p:cNvPr id="6" name="Picture 5" descr="A couple of people holding a puzzle piece&#10;&#10;AI-generated content may be incorrect.">
            <a:extLst>
              <a:ext uri="{FF2B5EF4-FFF2-40B4-BE49-F238E27FC236}">
                <a16:creationId xmlns:a16="http://schemas.microsoft.com/office/drawing/2014/main" id="{840D4F7F-BB39-FE5C-E9E0-DF479984B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2528" y="2217352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267B-4CDC-DBF0-218B-31212EE71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D2CA-17AF-C250-44AF-867D9C8C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61" y="227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latin typeface="Century"/>
                <a:ea typeface="Calibri Light"/>
                <a:cs typeface="Calibri Light"/>
              </a:rPr>
              <a:t>Fueled by Feedback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F4D17-D8EF-D600-B7C1-EB203587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51" y="1889338"/>
            <a:ext cx="6708345" cy="3956692"/>
          </a:xfrm>
        </p:spPr>
        <p:txBody>
          <a:bodyPr vert="horz" lIns="91440" tIns="45720" rIns="0" bIns="45720" rtlCol="0" anchor="t">
            <a:normAutofit/>
          </a:bodyPr>
          <a:lstStyle/>
          <a:p>
            <a:endParaRPr lang="en-US" b="1">
              <a:ea typeface="Calibri"/>
              <a:cs typeface="Calibri"/>
            </a:endParaRPr>
          </a:p>
          <a:p>
            <a:r>
              <a:rPr lang="en-US" b="1">
                <a:latin typeface="Century"/>
              </a:rPr>
              <a:t>Be Vulnerable and Receptive to Feedback</a:t>
            </a:r>
            <a:endParaRPr lang="en-US">
              <a:latin typeface="Century"/>
            </a:endParaRPr>
          </a:p>
          <a:p>
            <a:pPr marL="383540" lvl="1"/>
            <a:r>
              <a:rPr lang="en-US">
                <a:latin typeface="Century"/>
              </a:rPr>
              <a:t>Feedback is a gift—it's about growth, not judgment</a:t>
            </a:r>
            <a:endParaRPr lang="en-US">
              <a:latin typeface="Century"/>
              <a:ea typeface="Calibri"/>
              <a:cs typeface="Calibri"/>
            </a:endParaRPr>
          </a:p>
          <a:p>
            <a:pPr marL="383540" lvl="1"/>
            <a:r>
              <a:rPr lang="en-US">
                <a:latin typeface="Century"/>
              </a:rPr>
              <a:t>Create a safe space for honest input from peers, mentors, and team members</a:t>
            </a:r>
            <a:endParaRPr lang="en-US">
              <a:latin typeface="Century"/>
              <a:ea typeface="Calibri" panose="020F0502020204030204"/>
              <a:cs typeface="Calibri" panose="020F0502020204030204"/>
            </a:endParaRPr>
          </a:p>
          <a:p>
            <a:endParaRPr lang="en-US" b="1">
              <a:latin typeface="Century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E6CDA-8A0F-0DEE-18A9-813BD6CEF65D}"/>
              </a:ext>
            </a:extLst>
          </p:cNvPr>
          <p:cNvSpPr txBox="1"/>
          <p:nvPr/>
        </p:nvSpPr>
        <p:spPr>
          <a:xfrm>
            <a:off x="8328455" y="4669482"/>
            <a:ext cx="3580710" cy="1528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75"/>
              </a:lnSpc>
            </a:pPr>
            <a:r>
              <a:rPr lang="en-US" sz="1400" b="1">
                <a:solidFill>
                  <a:schemeClr val="bg1"/>
                </a:solidFill>
                <a:latin typeface="Century"/>
                <a:cs typeface="Segoe UI"/>
              </a:rPr>
              <a:t>Recommended Resources</a:t>
            </a:r>
            <a:r>
              <a:rPr lang="en-US" sz="1400">
                <a:solidFill>
                  <a:schemeClr val="bg1"/>
                </a:solidFill>
                <a:latin typeface="Century"/>
                <a:cs typeface="Segoe UI"/>
              </a:rPr>
              <a:t>​</a:t>
            </a:r>
          </a:p>
          <a:p>
            <a:pPr>
              <a:lnSpc>
                <a:spcPts val="1575"/>
              </a:lnSpc>
            </a:pPr>
            <a:endParaRPr lang="en-US" sz="1400">
              <a:solidFill>
                <a:schemeClr val="bg1"/>
              </a:solidFill>
              <a:latin typeface="Century"/>
              <a:cs typeface="Segoe UI"/>
            </a:endParaRPr>
          </a:p>
          <a:p>
            <a:pPr marL="383540" lvl="1" indent="-383540">
              <a:lnSpc>
                <a:spcPts val="1575"/>
              </a:lnSpc>
              <a:buFont typeface=""/>
              <a:buChar char="•"/>
            </a:pPr>
            <a:r>
              <a:rPr lang="en-US" sz="1400" i="1">
                <a:solidFill>
                  <a:schemeClr val="bg1"/>
                </a:solidFill>
                <a:latin typeface="Century"/>
                <a:cs typeface="Arial"/>
              </a:rPr>
              <a:t>Thanks for the Feedback</a:t>
            </a:r>
            <a:r>
              <a:rPr lang="en-US" sz="1400">
                <a:solidFill>
                  <a:schemeClr val="bg1"/>
                </a:solidFill>
                <a:latin typeface="Century"/>
                <a:cs typeface="Arial"/>
              </a:rPr>
              <a:t> </a:t>
            </a:r>
          </a:p>
          <a:p>
            <a:pPr marL="0" lvl="1">
              <a:lnSpc>
                <a:spcPts val="1575"/>
              </a:lnSpc>
            </a:pPr>
            <a:r>
              <a:rPr lang="en-US" sz="1400">
                <a:solidFill>
                  <a:schemeClr val="bg1"/>
                </a:solidFill>
                <a:latin typeface="Century"/>
                <a:cs typeface="Arial"/>
              </a:rPr>
              <a:t>   by Douglas Stone &amp; Sheila Heen​</a:t>
            </a:r>
            <a:endParaRPr lang="en-US" sz="14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383540" lvl="1" indent="-383540">
              <a:lnSpc>
                <a:spcPts val="1575"/>
              </a:lnSpc>
              <a:buFont typeface=""/>
              <a:buChar char="•"/>
            </a:pPr>
            <a:endParaRPr lang="en-US" sz="1400">
              <a:solidFill>
                <a:schemeClr val="bg1"/>
              </a:solidFill>
              <a:latin typeface="Century"/>
              <a:cs typeface="Arial"/>
            </a:endParaRPr>
          </a:p>
          <a:p>
            <a:pPr marL="383540" lvl="1" indent="-383540">
              <a:lnSpc>
                <a:spcPts val="1575"/>
              </a:lnSpc>
              <a:buFont typeface=""/>
              <a:buChar char="•"/>
            </a:pPr>
            <a:r>
              <a:rPr lang="en-US" sz="1400" i="1">
                <a:solidFill>
                  <a:schemeClr val="bg1"/>
                </a:solidFill>
                <a:latin typeface="Century"/>
                <a:cs typeface="Arial"/>
              </a:rPr>
              <a:t>Radical Candor</a:t>
            </a:r>
            <a:r>
              <a:rPr lang="en-US" sz="1400">
                <a:solidFill>
                  <a:schemeClr val="bg1"/>
                </a:solidFill>
                <a:latin typeface="Century"/>
                <a:cs typeface="Arial"/>
              </a:rPr>
              <a:t> </a:t>
            </a:r>
          </a:p>
          <a:p>
            <a:pPr marL="0" lvl="1">
              <a:lnSpc>
                <a:spcPts val="1575"/>
              </a:lnSpc>
            </a:pPr>
            <a:r>
              <a:rPr lang="en-US" sz="1400">
                <a:solidFill>
                  <a:schemeClr val="bg1"/>
                </a:solidFill>
                <a:latin typeface="Century"/>
                <a:cs typeface="Arial"/>
              </a:rPr>
              <a:t>   by Kim Scott</a:t>
            </a:r>
            <a:endParaRPr lang="en-US" sz="14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Meeting Talk Entertainment · Free image on Pixabay">
            <a:extLst>
              <a:ext uri="{FF2B5EF4-FFF2-40B4-BE49-F238E27FC236}">
                <a16:creationId xmlns:a16="http://schemas.microsoft.com/office/drawing/2014/main" id="{3E3AF680-58C0-A7A8-C183-E4F5CF54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919" y="2371811"/>
            <a:ext cx="3981622" cy="3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4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 Repeat Cycle · Free vector graphic on Pixabay">
            <a:extLst>
              <a:ext uri="{FF2B5EF4-FFF2-40B4-BE49-F238E27FC236}">
                <a16:creationId xmlns:a16="http://schemas.microsoft.com/office/drawing/2014/main" id="{FE84A0E5-12EB-4748-5A9A-A534879A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4366" r="-6507" b="-2405"/>
          <a:stretch>
            <a:fillRect/>
          </a:stretch>
        </p:blipFill>
        <p:spPr>
          <a:xfrm>
            <a:off x="3048000" y="0"/>
            <a:ext cx="6492673" cy="6488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942CE-85C7-8BB1-EB92-54416ABD9693}"/>
              </a:ext>
            </a:extLst>
          </p:cNvPr>
          <p:cNvSpPr txBox="1"/>
          <p:nvPr/>
        </p:nvSpPr>
        <p:spPr>
          <a:xfrm>
            <a:off x="5355920" y="2529867"/>
            <a:ext cx="208767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baseline="0">
                <a:latin typeface="Century"/>
              </a:rPr>
              <a:t>Fueled </a:t>
            </a:r>
            <a:endParaRPr lang="en-US" sz="3600" b="1">
              <a:latin typeface="Century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3600" b="1" baseline="0">
                <a:latin typeface="Century"/>
              </a:rPr>
              <a:t>Results</a:t>
            </a:r>
            <a:br>
              <a:rPr sz="3600">
                <a:latin typeface="Century"/>
                <a:ea typeface="Century"/>
                <a:cs typeface="Century"/>
              </a:rPr>
            </a:br>
            <a:endParaRPr lang="en-US" sz="3600" b="1">
              <a:latin typeface="Century"/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7BCC6-C6A4-B333-DDDD-E8AFDE85456F}"/>
              </a:ext>
            </a:extLst>
          </p:cNvPr>
          <p:cNvSpPr txBox="1"/>
          <p:nvPr/>
        </p:nvSpPr>
        <p:spPr>
          <a:xfrm>
            <a:off x="4937342" y="448848"/>
            <a:ext cx="27244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ea typeface="Calibri"/>
                <a:cs typeface="Calibri"/>
              </a:rPr>
              <a:t>Achieve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2E1BD-C292-9F65-E7C5-33B43D9901C6}"/>
              </a:ext>
            </a:extLst>
          </p:cNvPr>
          <p:cNvSpPr txBox="1"/>
          <p:nvPr/>
        </p:nvSpPr>
        <p:spPr>
          <a:xfrm rot="18120000">
            <a:off x="7004137" y="3288082"/>
            <a:ext cx="240082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ea typeface="Calibri"/>
                <a:cs typeface="Calibri"/>
              </a:rPr>
              <a:t>Sustain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C0E9E-EC27-F834-7C8E-353A75BC8DCF}"/>
              </a:ext>
            </a:extLst>
          </p:cNvPr>
          <p:cNvSpPr txBox="1"/>
          <p:nvPr/>
        </p:nvSpPr>
        <p:spPr>
          <a:xfrm rot="3240000">
            <a:off x="3454379" y="3740852"/>
            <a:ext cx="25887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ea typeface="Calibri"/>
                <a:cs typeface="Calibri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12660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DEE71-413A-E596-8AD9-58387819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entury"/>
              </a:rPr>
              <a:t>What it Takes to be a Great Leader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4AA5735C-33E2-DCF6-0076-F3E66DCF0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415546"/>
              </p:ext>
            </p:extLst>
          </p:nvPr>
        </p:nvGraphicFramePr>
        <p:xfrm>
          <a:off x="4726597" y="432281"/>
          <a:ext cx="6797675" cy="599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11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1ECC-2412-F4D2-D9B2-9841E451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5" y="-3683"/>
            <a:ext cx="10058400" cy="1450757"/>
          </a:xfrm>
        </p:spPr>
        <p:txBody>
          <a:bodyPr/>
          <a:lstStyle/>
          <a:p>
            <a:pPr algn="ctr"/>
            <a:r>
              <a:rPr lang="en-US" b="1">
                <a:latin typeface="Century"/>
                <a:ea typeface="Calibri Light"/>
                <a:cs typeface="Calibri Light"/>
              </a:rPr>
              <a:t>Traits of an Effective Leader</a:t>
            </a:r>
            <a:endParaRPr lang="en-US" b="1">
              <a:latin typeface="Centur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1C4A-7F21-A55D-66F4-57A838F9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15" y="1989467"/>
            <a:ext cx="10058399" cy="4476000"/>
          </a:xfrm>
        </p:spPr>
        <p:txBody>
          <a:bodyPr vert="horz" lIns="91440" tIns="45720" rIns="0" bIns="45720" rtlCol="0" anchor="t">
            <a:normAutofit fontScale="85000" lnSpcReduction="20000"/>
          </a:bodyPr>
          <a:lstStyle/>
          <a:p>
            <a:pPr marL="347345" indent="-347345"/>
            <a:r>
              <a:rPr lang="en-US">
                <a:latin typeface="Century"/>
                <a:ea typeface="Calibri"/>
                <a:cs typeface="Calibri"/>
              </a:rPr>
              <a:t>Strong Communication Skills</a:t>
            </a:r>
            <a:endParaRPr lang="en-US" sz="2100">
              <a:latin typeface="Century"/>
              <a:ea typeface="Calibri"/>
              <a:cs typeface="Calibri"/>
            </a:endParaRPr>
          </a:p>
          <a:p>
            <a:pPr marL="932180" lvl="4">
              <a:buFont typeface="Courier New" panose="020B0604020202020204" pitchFamily="34" charset="0"/>
              <a:buChar char="o"/>
            </a:pPr>
            <a:r>
              <a:rPr lang="en-US" sz="2100" i="1">
                <a:solidFill>
                  <a:schemeClr val="accent2"/>
                </a:solidFill>
                <a:latin typeface="Century"/>
                <a:ea typeface="Calibri"/>
                <a:cs typeface="Calibri"/>
              </a:rPr>
              <a:t>Articulates vision, provides constructive feedback, listens to their team</a:t>
            </a:r>
            <a:endParaRPr lang="en-US" sz="2100">
              <a:solidFill>
                <a:schemeClr val="accent2"/>
              </a:solidFill>
              <a:latin typeface="Century"/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>
                <a:latin typeface="Century"/>
                <a:ea typeface="Calibri"/>
                <a:cs typeface="Calibri"/>
              </a:rPr>
              <a:t>Emotional Intelligence</a:t>
            </a:r>
            <a:endParaRPr lang="en-US">
              <a:latin typeface="Calibri" panose="020F0502020204030204"/>
              <a:ea typeface="Calibri"/>
              <a:cs typeface="Calibri"/>
            </a:endParaRPr>
          </a:p>
          <a:p>
            <a:pPr marL="932180" lvl="4">
              <a:buFont typeface="Courier New" panose="020B0604020202020204" pitchFamily="34" charset="0"/>
              <a:buChar char="o"/>
            </a:pPr>
            <a:r>
              <a:rPr lang="en-US" sz="2100" i="1">
                <a:solidFill>
                  <a:schemeClr val="accent2"/>
                </a:solidFill>
                <a:latin typeface="Century"/>
                <a:ea typeface="Calibri"/>
                <a:cs typeface="Calibri"/>
              </a:rPr>
              <a:t>Created a positive and empathetic work environment</a:t>
            </a:r>
          </a:p>
          <a:p>
            <a:pPr marL="347345" indent="-347345"/>
            <a:r>
              <a:rPr lang="en-US">
                <a:latin typeface="Century"/>
                <a:ea typeface="Calibri"/>
                <a:cs typeface="Calibri"/>
              </a:rPr>
              <a:t>Delegation &amp; Empowerment</a:t>
            </a:r>
            <a:endParaRPr lang="en-US" sz="2100">
              <a:latin typeface="Century"/>
              <a:ea typeface="Calibri"/>
              <a:cs typeface="Calibri"/>
            </a:endParaRPr>
          </a:p>
          <a:p>
            <a:pPr marL="932180" lvl="4">
              <a:buFont typeface="Courier New" panose="020B0604020202020204" pitchFamily="34" charset="0"/>
              <a:buChar char="o"/>
            </a:pPr>
            <a:r>
              <a:rPr lang="en-US" sz="2100" i="1">
                <a:solidFill>
                  <a:schemeClr val="accent2"/>
                </a:solidFill>
                <a:latin typeface="Century"/>
                <a:ea typeface="Calibri"/>
                <a:cs typeface="Calibri"/>
              </a:rPr>
              <a:t>Gives team autonomy to take ownership of their work</a:t>
            </a:r>
            <a:endParaRPr lang="en-US" sz="2100">
              <a:solidFill>
                <a:schemeClr val="accent2"/>
              </a:solidFill>
              <a:latin typeface="Century"/>
              <a:ea typeface="Calibri"/>
              <a:cs typeface="Calibri"/>
            </a:endParaRPr>
          </a:p>
          <a:p>
            <a:pPr marL="347345" indent="-347345"/>
            <a:r>
              <a:rPr lang="en-US">
                <a:latin typeface="Century"/>
                <a:ea typeface="Calibri"/>
                <a:cs typeface="Calibri"/>
              </a:rPr>
              <a:t>Adaptability</a:t>
            </a:r>
          </a:p>
          <a:p>
            <a:pPr marL="932180" lvl="4">
              <a:buFont typeface="Courier New" panose="020B0604020202020204" pitchFamily="34" charset="0"/>
              <a:buChar char="o"/>
            </a:pPr>
            <a:r>
              <a:rPr lang="en-US" sz="2100" i="1">
                <a:solidFill>
                  <a:schemeClr val="accent2"/>
                </a:solidFill>
                <a:latin typeface="Century"/>
                <a:ea typeface="Calibri"/>
                <a:cs typeface="Calibri"/>
              </a:rPr>
              <a:t>Adjusts leadership style for different situations &amp; individuals</a:t>
            </a:r>
            <a:endParaRPr lang="en-US">
              <a:solidFill>
                <a:schemeClr val="accent2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>
                <a:latin typeface="Century"/>
                <a:ea typeface="Calibri"/>
                <a:cs typeface="Calibri"/>
              </a:rPr>
              <a:t>Strategic Thinking</a:t>
            </a:r>
          </a:p>
          <a:p>
            <a:pPr marL="932180" lvl="4">
              <a:buFont typeface="Courier New" panose="020B0604020202020204" pitchFamily="34" charset="0"/>
              <a:buChar char="o"/>
            </a:pPr>
            <a:r>
              <a:rPr lang="en-US" sz="2100" i="1">
                <a:solidFill>
                  <a:schemeClr val="accent2"/>
                </a:solidFill>
                <a:latin typeface="Century"/>
                <a:ea typeface="Calibri"/>
                <a:cs typeface="Calibri"/>
              </a:rPr>
              <a:t>Sees the big picture, anticipate challenges, align with company values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2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Placeholder 5" descr="A wooden blocks on a wooden surface&#10;&#10;AI-generated content may be incorrect.">
            <a:extLst>
              <a:ext uri="{FF2B5EF4-FFF2-40B4-BE49-F238E27FC236}">
                <a16:creationId xmlns:a16="http://schemas.microsoft.com/office/drawing/2014/main" id="{43F63938-49F3-988B-A0F3-49E285AF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18" r="1470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CEA608-F99F-6394-A9DF-E5139B46A616}"/>
              </a:ext>
            </a:extLst>
          </p:cNvPr>
          <p:cNvSpPr txBox="1"/>
          <p:nvPr/>
        </p:nvSpPr>
        <p:spPr>
          <a:xfrm>
            <a:off x="-173526" y="5809306"/>
            <a:ext cx="282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ea typeface="Calibri"/>
                <a:cs typeface="Calibri"/>
              </a:rPr>
              <a:t>Identify your Strengths and Opportunities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FAFA1-319C-EBF0-2685-FD82DF96E171}"/>
              </a:ext>
            </a:extLst>
          </p:cNvPr>
          <p:cNvSpPr txBox="1"/>
          <p:nvPr/>
        </p:nvSpPr>
        <p:spPr>
          <a:xfrm>
            <a:off x="2836752" y="4843603"/>
            <a:ext cx="28065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ea typeface="Calibri"/>
                <a:cs typeface="Calibri"/>
              </a:rPr>
              <a:t>Leverage Mentorships and Networking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C174E-E9C9-5F92-BFA4-B11A0AAF6DD0}"/>
              </a:ext>
            </a:extLst>
          </p:cNvPr>
          <p:cNvSpPr txBox="1"/>
          <p:nvPr/>
        </p:nvSpPr>
        <p:spPr>
          <a:xfrm>
            <a:off x="5945109" y="3832632"/>
            <a:ext cx="27311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ea typeface="Calibri"/>
                <a:cs typeface="Calibri"/>
              </a:rPr>
              <a:t>Drive Results through Effective Leadership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A2B4E-6F09-5AF6-2D19-DC01DA3BE9E6}"/>
              </a:ext>
            </a:extLst>
          </p:cNvPr>
          <p:cNvSpPr txBox="1"/>
          <p:nvPr/>
        </p:nvSpPr>
        <p:spPr>
          <a:xfrm>
            <a:off x="9128912" y="2972553"/>
            <a:ext cx="29725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a typeface="Calibri"/>
                <a:cs typeface="Calibri"/>
              </a:rPr>
              <a:t>Develop and Repeat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F6748CA-6B4F-590A-83C6-F9217641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718" y="317769"/>
            <a:ext cx="7393619" cy="913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The Key to Long Term Success</a:t>
            </a:r>
            <a:br>
              <a:rPr lang="en-US" sz="2800" b="1"/>
            </a:br>
            <a:r>
              <a:rPr lang="en-US" sz="2800" b="1" i="1">
                <a:solidFill>
                  <a:srgbClr val="FFFFFF"/>
                </a:solidFill>
              </a:rPr>
              <a:t>Strategic Leadership</a:t>
            </a:r>
            <a:endParaRPr lang="en-US" sz="2800" i="1">
              <a:solidFill>
                <a:srgbClr val="FFFFFF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71796FD-0725-B9E4-C106-1FFF7ABF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50" y="986492"/>
            <a:ext cx="8140528" cy="1433268"/>
          </a:xfrm>
        </p:spPr>
        <p:txBody>
          <a:bodyPr vert="horz" lIns="0" tIns="45720" rIns="0" bIns="45720" rtlCol="0" anchor="t">
            <a:normAutofit/>
          </a:bodyPr>
          <a:lstStyle/>
          <a:p>
            <a:pPr marL="347345" indent="-347345" algn="ctr">
              <a:lnSpc>
                <a:spcPct val="90000"/>
              </a:lnSpc>
              <a:buFont typeface="Calibri" panose="020F0502020204030204" pitchFamily="34" charset="0"/>
            </a:pP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en-US" sz="1800" i="1">
                <a:solidFill>
                  <a:srgbClr val="FFFFFF"/>
                </a:solidFill>
              </a:rPr>
              <a:t>Leadership is a journey, not a destination. If you continually develop your leadership skills and adapt your approach, you can create a productive and passionate team</a:t>
            </a:r>
            <a:endParaRPr lang="en-US" sz="1800" i="1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buFont typeface="Calibri" panose="020F0502020204030204" pitchFamily="34" charset="0"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5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55818-71B1-A760-D29F-8E73F172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D396795-97C3-893F-073E-2C0A1F1C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D3C2CB-4D73-02A5-1241-79B9E228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8DF7C2-AB02-141E-7094-F623F2E8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7324B4-CE68-2088-10AC-E8735A28A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1EB14-64DD-856E-4796-7CC618F2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3908078"/>
            <a:ext cx="3084844" cy="2031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entury"/>
              </a:rPr>
              <a:t>Resources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3BC0C6C-AE7C-9228-03B7-A9EB4651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217" y="372364"/>
            <a:ext cx="3704050" cy="2692494"/>
          </a:xfr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3300" b="1" i="1">
                <a:solidFill>
                  <a:schemeClr val="accent1"/>
                </a:solidFill>
              </a:rPr>
              <a:t>Tools</a:t>
            </a:r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/>
            <a:endParaRPr lang="en-US" sz="1600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>
              <a:solidFill>
                <a:schemeClr val="accent1"/>
              </a:solidFill>
              <a:ea typeface="Calibri"/>
              <a:cs typeface="Calibri"/>
            </a:endParaRPr>
          </a:p>
          <a:p>
            <a:pPr marL="383540" lvl="1">
              <a:buClr>
                <a:srgbClr val="1CADE4"/>
              </a:buClr>
            </a:pPr>
            <a:endParaRPr lang="en-US" sz="2400">
              <a:latin typeface="Century"/>
              <a:ea typeface="Calibri"/>
              <a:cs typeface="Calibri"/>
            </a:endParaRPr>
          </a:p>
          <a:p>
            <a:pPr marL="347345" indent="-347345">
              <a:buClr>
                <a:srgbClr val="1CADE4"/>
              </a:buClr>
              <a:buSzPct val="100000"/>
            </a:pPr>
            <a:endParaRPr lang="en-US" sz="1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>
              <a:buClr>
                <a:srgbClr val="1CADE4"/>
              </a:buClr>
              <a:buSzPct val="100000"/>
            </a:pPr>
            <a:endParaRPr lang="en-US" sz="1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713105" lvl="1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15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B58D097-1E77-9A7F-F2B8-9A4C6593BAEF}"/>
              </a:ext>
            </a:extLst>
          </p:cNvPr>
          <p:cNvSpPr txBox="1">
            <a:spLocks/>
          </p:cNvSpPr>
          <p:nvPr/>
        </p:nvSpPr>
        <p:spPr>
          <a:xfrm>
            <a:off x="8158353" y="3370079"/>
            <a:ext cx="3710915" cy="2788604"/>
          </a:xfrm>
          <a:prstGeom prst="rect">
            <a:avLst/>
          </a:prstGeo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 fontScale="9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3300" b="1" i="1">
                <a:solidFill>
                  <a:schemeClr val="accent1"/>
                </a:solidFill>
              </a:rPr>
              <a:t>Articles</a:t>
            </a:r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 sz="1600">
                <a:solidFill>
                  <a:srgbClr val="1CADE4"/>
                </a:solidFill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Leadership Strategies to Improve Team Performance and Drive Success</a:t>
            </a:r>
            <a:endParaRPr lang="en-US" sz="1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 sz="1600">
                <a:solidFill>
                  <a:srgbClr val="1CADE4"/>
                </a:solidFill>
                <a:ea typeface="Calibri" panose="020F0502020204030204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Leadership is the Art of Releasing Greatness in Others</a:t>
            </a:r>
            <a:endParaRPr lang="en-US"/>
          </a:p>
          <a:p>
            <a:pPr marL="347345" indent="-347345">
              <a:buClr>
                <a:srgbClr val="1CADE4"/>
              </a:buClr>
            </a:pPr>
            <a:r>
              <a:rPr lang="en-US" sz="1600">
                <a:solidFill>
                  <a:schemeClr val="accent1"/>
                </a:solidFill>
                <a:ea typeface="Calibri" panose="020F0502020204030204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Manager is not Your Mentor Stop Confusing the Two</a:t>
            </a:r>
            <a:endParaRPr lang="en-US" sz="160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>
              <a:buClr>
                <a:srgbClr val="1CADE4"/>
              </a:buClr>
            </a:pPr>
            <a:r>
              <a:rPr lang="en-US" sz="1500">
                <a:solidFill>
                  <a:schemeClr val="accent1"/>
                </a:solidFill>
                <a:ea typeface="Calibri" panose="020F0502020204030204"/>
                <a:cs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 Strategic with Employee Resource Group for Women</a:t>
            </a:r>
            <a:endParaRPr lang="en-US" sz="150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713105" lvl="1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1500">
              <a:solidFill>
                <a:srgbClr val="40404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1FEF9-2BE7-1E83-111E-87162476FF41}"/>
              </a:ext>
            </a:extLst>
          </p:cNvPr>
          <p:cNvSpPr txBox="1"/>
          <p:nvPr/>
        </p:nvSpPr>
        <p:spPr>
          <a:xfrm>
            <a:off x="4216188" y="4105649"/>
            <a:ext cx="3446059" cy="1318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345" indent="-347345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i="1" u="sng">
                <a:solidFill>
                  <a:schemeClr val="accent1"/>
                </a:solidFill>
                <a:ea typeface="Calibri"/>
                <a:cs typeface="Calibri"/>
              </a:rPr>
              <a:t>Radical Candor</a:t>
            </a:r>
            <a:r>
              <a:rPr lang="en-US" i="1">
                <a:solidFill>
                  <a:schemeClr val="accent1"/>
                </a:solidFill>
                <a:ea typeface="Calibri"/>
                <a:cs typeface="Calibri"/>
              </a:rPr>
              <a:t>   </a:t>
            </a:r>
            <a:r>
              <a:rPr lang="en-US" sz="1600" i="1">
                <a:solidFill>
                  <a:schemeClr val="accent1"/>
                </a:solidFill>
                <a:ea typeface="Calibri"/>
                <a:cs typeface="Calibri"/>
              </a:rPr>
              <a:t>                             </a:t>
            </a:r>
            <a:r>
              <a:rPr lang="en-US" sz="1600">
                <a:solidFill>
                  <a:schemeClr val="accent1"/>
                </a:solidFill>
                <a:ea typeface="Calibri"/>
                <a:cs typeface="Calibri"/>
              </a:rPr>
              <a:t> by Kim Scott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  <a:p>
            <a:pPr marL="347345" indent="-347345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i="1" u="sng">
                <a:solidFill>
                  <a:schemeClr val="accent1"/>
                </a:solidFill>
                <a:ea typeface="Calibri"/>
                <a:cs typeface="Calibri"/>
              </a:rPr>
              <a:t>Thanks for the Feedback</a:t>
            </a:r>
            <a:r>
              <a:rPr lang="en-US" i="1">
                <a:solidFill>
                  <a:schemeClr val="accent1"/>
                </a:solidFill>
                <a:ea typeface="Calibri"/>
                <a:cs typeface="Calibri"/>
              </a:rPr>
              <a:t>   </a:t>
            </a:r>
            <a:r>
              <a:rPr lang="en-US" sz="1600" i="1">
                <a:solidFill>
                  <a:schemeClr val="accent1"/>
                </a:solidFill>
                <a:ea typeface="Calibri"/>
                <a:cs typeface="Calibri"/>
              </a:rPr>
              <a:t>             </a:t>
            </a:r>
            <a:r>
              <a:rPr lang="en-US" sz="1600">
                <a:solidFill>
                  <a:schemeClr val="accent1"/>
                </a:solidFill>
                <a:ea typeface="Calibri"/>
                <a:cs typeface="Calibri"/>
              </a:rPr>
              <a:t> by Douglas Stone &amp;Sheila Heen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E326A-0AA6-0F96-5835-3123D11CE676}"/>
              </a:ext>
            </a:extLst>
          </p:cNvPr>
          <p:cNvSpPr txBox="1"/>
          <p:nvPr/>
        </p:nvSpPr>
        <p:spPr>
          <a:xfrm>
            <a:off x="8272161" y="1112108"/>
            <a:ext cx="34873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1CADE4"/>
                </a:solidFill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Planning Workbook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5C6004-2DB1-1718-51C2-A7E6F76A4537}"/>
              </a:ext>
            </a:extLst>
          </p:cNvPr>
          <p:cNvSpPr txBox="1">
            <a:spLocks/>
          </p:cNvSpPr>
          <p:nvPr/>
        </p:nvSpPr>
        <p:spPr>
          <a:xfrm>
            <a:off x="4219293" y="366872"/>
            <a:ext cx="3765834" cy="2692495"/>
          </a:xfrm>
          <a:prstGeom prst="rect">
            <a:avLst/>
          </a:prstGeo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3300" b="1" i="1">
                <a:solidFill>
                  <a:schemeClr val="accent1"/>
                </a:solidFill>
              </a:rPr>
              <a:t>  Assessments  </a:t>
            </a:r>
            <a:endParaRPr lang="en-US" sz="3300" b="1" i="1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 sz="1600">
                <a:solidFill>
                  <a:schemeClr val="accent1"/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Learned Skill Assessments</a:t>
            </a:r>
          </a:p>
          <a:p>
            <a:pPr marL="347345" indent="-347345"/>
            <a:r>
              <a:rPr lang="en-US" sz="1600">
                <a:solidFill>
                  <a:schemeClr val="accent1"/>
                </a:solidFill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Natural Talent Assessments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>
              <a:solidFill>
                <a:schemeClr val="accent1"/>
              </a:solidFill>
              <a:ea typeface="Calibri"/>
              <a:cs typeface="Calibri"/>
            </a:endParaRPr>
          </a:p>
          <a:p>
            <a:pPr marL="383540" lvl="1">
              <a:buClr>
                <a:srgbClr val="1CADE4"/>
              </a:buClr>
            </a:pPr>
            <a:endParaRPr lang="en-US" sz="2400">
              <a:latin typeface="Century"/>
              <a:ea typeface="Calibri"/>
              <a:cs typeface="Calibri"/>
            </a:endParaRPr>
          </a:p>
          <a:p>
            <a:pPr marL="347345" indent="-347345">
              <a:buClr>
                <a:srgbClr val="1CADE4"/>
              </a:buClr>
            </a:pPr>
            <a:endParaRPr lang="en-US" sz="1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347345" indent="-347345">
              <a:buClr>
                <a:srgbClr val="1CADE4"/>
              </a:buClr>
            </a:pPr>
            <a:endParaRPr lang="en-US" sz="1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713105" lvl="1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15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702F7F-258D-DCCA-4885-7E327AF477A8}"/>
              </a:ext>
            </a:extLst>
          </p:cNvPr>
          <p:cNvSpPr txBox="1">
            <a:spLocks/>
          </p:cNvSpPr>
          <p:nvPr/>
        </p:nvSpPr>
        <p:spPr>
          <a:xfrm>
            <a:off x="4217920" y="3383808"/>
            <a:ext cx="3765833" cy="2761144"/>
          </a:xfrm>
          <a:prstGeom prst="rect">
            <a:avLst/>
          </a:prstGeo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Font typeface="Calibri" pitchFamily="34" charset="0"/>
              <a:buChar char="◦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3300" b="1" i="1">
                <a:solidFill>
                  <a:schemeClr val="accent1"/>
                </a:solidFill>
              </a:rPr>
              <a:t>   Books</a:t>
            </a:r>
            <a:endParaRPr lang="en-US" sz="330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Picture 9" descr="A person sitting at a desk reading a book&#10;&#10;AI-generated content may be incorrect.">
            <a:extLst>
              <a:ext uri="{FF2B5EF4-FFF2-40B4-BE49-F238E27FC236}">
                <a16:creationId xmlns:a16="http://schemas.microsoft.com/office/drawing/2014/main" id="{0C8A0C15-5D3F-0426-144C-2994496D2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6175" y="487405"/>
            <a:ext cx="3751650" cy="29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2AFD0-57C3-A8C3-FB42-94A33623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63BB-D69B-E700-E227-DBBF30E3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59" y="-1264"/>
            <a:ext cx="11475154" cy="1433825"/>
          </a:xfrm>
        </p:spPr>
        <p:txBody>
          <a:bodyPr>
            <a:normAutofit/>
          </a:bodyPr>
          <a:lstStyle/>
          <a:p>
            <a:r>
              <a:rPr lang="en-US" sz="3600" b="1">
                <a:latin typeface="Century"/>
              </a:rPr>
              <a:t>Empowering Women Leaders in the C-Store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DFFA-6230-B41D-52EA-BCD3F754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006" y="1942767"/>
            <a:ext cx="10058399" cy="3956692"/>
          </a:xfrm>
        </p:spPr>
        <p:txBody>
          <a:bodyPr vert="horz" lIns="91440" tIns="45720" rIns="0" bIns="45720" rtlCol="0" anchor="t">
            <a:normAutofit/>
          </a:bodyPr>
          <a:lstStyle/>
          <a:p>
            <a:pPr marL="200660" lvl="1" indent="0">
              <a:buNone/>
            </a:pPr>
            <a:r>
              <a:rPr lang="en-US" dirty="0">
                <a:latin typeface="Century"/>
              </a:rPr>
              <a:t> Identify and own your unique leadership style</a:t>
            </a:r>
            <a:endParaRPr lang="en-US" dirty="0"/>
          </a:p>
          <a:p>
            <a:pPr marL="200660" lvl="1" indent="0">
              <a:buNone/>
            </a:pPr>
            <a:endParaRPr lang="en-US" dirty="0">
              <a:latin typeface="Century"/>
            </a:endParaRPr>
          </a:p>
          <a:p>
            <a:pPr marL="200660" lvl="1" indent="0">
              <a:buNone/>
            </a:pPr>
            <a:r>
              <a:rPr lang="en-US" dirty="0">
                <a:latin typeface="Century"/>
              </a:rPr>
              <a:t> Leverage your strengths—both natural and learned</a:t>
            </a:r>
          </a:p>
          <a:p>
            <a:pPr marL="200660" lvl="1" indent="0">
              <a:buNone/>
            </a:pPr>
            <a:endParaRPr lang="en-US" dirty="0">
              <a:latin typeface="Century"/>
            </a:endParaRPr>
          </a:p>
          <a:p>
            <a:pPr marL="200660" lvl="1" indent="0">
              <a:buNone/>
            </a:pPr>
            <a:r>
              <a:rPr lang="en-US" dirty="0">
                <a:latin typeface="Century"/>
              </a:rPr>
              <a:t> Engage meaningfully through mentorship and networking </a:t>
            </a:r>
          </a:p>
          <a:p>
            <a:pPr marL="200660" lvl="1" indent="0">
              <a:buNone/>
            </a:pPr>
            <a:endParaRPr lang="en-US" dirty="0">
              <a:latin typeface="Century"/>
            </a:endParaRPr>
          </a:p>
          <a:p>
            <a:pPr marL="200660" lvl="1" indent="0">
              <a:buNone/>
            </a:pPr>
            <a:r>
              <a:rPr lang="en-US" dirty="0">
                <a:latin typeface="Century"/>
              </a:rPr>
              <a:t> Drive sustainable results with confidence</a:t>
            </a:r>
          </a:p>
          <a:p>
            <a:endParaRPr lang="en-US">
              <a:latin typeface="Century"/>
            </a:endParaRPr>
          </a:p>
        </p:txBody>
      </p:sp>
      <p:pic>
        <p:nvPicPr>
          <p:cNvPr id="4" name="Picture 3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DA4D468D-50B1-C914-AC60-13FFC31AE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19" y="1605941"/>
            <a:ext cx="959833" cy="1088721"/>
          </a:xfrm>
          <a:prstGeom prst="rect">
            <a:avLst/>
          </a:prstGeom>
        </p:spPr>
      </p:pic>
      <p:pic>
        <p:nvPicPr>
          <p:cNvPr id="8" name="Picture 7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1F0E08F5-4640-DE84-53B2-6DA801931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19" y="2691529"/>
            <a:ext cx="959833" cy="1088721"/>
          </a:xfrm>
          <a:prstGeom prst="rect">
            <a:avLst/>
          </a:prstGeom>
        </p:spPr>
      </p:pic>
      <p:pic>
        <p:nvPicPr>
          <p:cNvPr id="9" name="Picture 8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212D8C23-5396-CCA6-5D4A-99F3519B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19" y="3777118"/>
            <a:ext cx="959833" cy="1088721"/>
          </a:xfrm>
          <a:prstGeom prst="rect">
            <a:avLst/>
          </a:prstGeom>
        </p:spPr>
      </p:pic>
      <p:pic>
        <p:nvPicPr>
          <p:cNvPr id="10" name="Picture 9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843C3F7B-C407-EEF5-D320-07CC7163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18" y="4862707"/>
            <a:ext cx="959833" cy="10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59" y="-1264"/>
            <a:ext cx="11475154" cy="1433825"/>
          </a:xfrm>
        </p:spPr>
        <p:txBody>
          <a:bodyPr>
            <a:normAutofit/>
          </a:bodyPr>
          <a:lstStyle/>
          <a:p>
            <a:r>
              <a:rPr lang="en-US" sz="3600" b="1">
                <a:latin typeface="Century"/>
              </a:rPr>
              <a:t>Empowering Women Leaders in the C-Store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006" y="1942767"/>
            <a:ext cx="10058399" cy="3956692"/>
          </a:xfrm>
        </p:spPr>
        <p:txBody>
          <a:bodyPr vert="horz" lIns="91440" tIns="45720" rIns="0" bIns="45720" rtlCol="0" anchor="t">
            <a:normAutofit/>
          </a:bodyPr>
          <a:lstStyle/>
          <a:p>
            <a:endParaRPr lang="en-US">
              <a:latin typeface="Century"/>
            </a:endParaRPr>
          </a:p>
          <a:p>
            <a:pPr marL="383540" lvl="1"/>
            <a:r>
              <a:rPr lang="en-US">
                <a:latin typeface="Century"/>
              </a:rPr>
              <a:t>Identify and own your unique leadership style</a:t>
            </a:r>
          </a:p>
          <a:p>
            <a:pPr marL="383540" lvl="1"/>
            <a:r>
              <a:rPr lang="en-US">
                <a:latin typeface="Century"/>
              </a:rPr>
              <a:t>Leverage your strengths—both natural and learned</a:t>
            </a:r>
          </a:p>
          <a:p>
            <a:pPr marL="383540" lvl="1"/>
            <a:r>
              <a:rPr lang="en-US">
                <a:latin typeface="Century"/>
              </a:rPr>
              <a:t>Engage meaningfully through mentorship and networking</a:t>
            </a:r>
          </a:p>
          <a:p>
            <a:pPr marL="383540" lvl="1"/>
            <a:r>
              <a:rPr lang="en-US">
                <a:latin typeface="Century"/>
              </a:rPr>
              <a:t>Drive sustainable results with confidence</a:t>
            </a:r>
          </a:p>
          <a:p>
            <a:endParaRPr lang="en-US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785" y="705773"/>
            <a:ext cx="3401961" cy="349479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Century"/>
              </a:rPr>
              <a:t>Know Your Strengths, Bridge Your Gaps</a:t>
            </a:r>
          </a:p>
        </p:txBody>
      </p:sp>
      <p:pic>
        <p:nvPicPr>
          <p:cNvPr id="2" name="Picture 1" descr="Personal Outline Background Images, HD Pictures and Wallpaper For Free ...">
            <a:extLst>
              <a:ext uri="{FF2B5EF4-FFF2-40B4-BE49-F238E27FC236}">
                <a16:creationId xmlns:a16="http://schemas.microsoft.com/office/drawing/2014/main" id="{C2D9A0D6-48BE-EF80-12CE-C6F9C54C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868847"/>
            <a:ext cx="6912217" cy="459662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1C6F422-E5BF-20C1-07C7-5E3BD7DD21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C6F422-E5BF-20C1-07C7-5E3BD7DD2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E9AD8A-1DD0-5798-279E-723AFBF2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105628"/>
            <a:ext cx="10058400" cy="1450757"/>
          </a:xfrm>
        </p:spPr>
        <p:txBody>
          <a:bodyPr vert="horz">
            <a:normAutofit/>
          </a:bodyPr>
          <a:lstStyle/>
          <a:p>
            <a:pPr algn="ctr"/>
            <a:r>
              <a:rPr lang="en-US" sz="4000" b="1">
                <a:latin typeface="Century"/>
              </a:rPr>
              <a:t>Strengths are made up of your </a:t>
            </a:r>
            <a:br>
              <a:rPr lang="en-US" sz="4000" b="1">
                <a:latin typeface="Century"/>
              </a:rPr>
            </a:br>
            <a:r>
              <a:rPr lang="en-US" sz="4000" b="1" i="1">
                <a:latin typeface="Century"/>
              </a:rPr>
              <a:t>Natural Abilities</a:t>
            </a:r>
            <a:r>
              <a:rPr lang="en-US" sz="4000" b="1">
                <a:latin typeface="Century"/>
              </a:rPr>
              <a:t> and </a:t>
            </a:r>
            <a:r>
              <a:rPr lang="en-US" sz="4000" b="1" i="1">
                <a:latin typeface="Century"/>
              </a:rPr>
              <a:t>Learned Skills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50FB-473C-3BEA-8431-B03765A8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22" y="2139123"/>
            <a:ext cx="5350901" cy="3981458"/>
          </a:xfr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2800" b="1" i="1">
                <a:solidFill>
                  <a:schemeClr val="accent1"/>
                </a:solidFill>
                <a:latin typeface="Century"/>
              </a:rPr>
              <a:t>Natural 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Century"/>
              </a:rPr>
              <a:t>“Hardwired" way your brain tends to operate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Century"/>
              </a:rPr>
              <a:t>Feels effortless and energizing when you use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Century"/>
              </a:rPr>
              <a:t> Talents or Aptitudes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>
              <a:latin typeface="Centur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>
                <a:latin typeface="Century"/>
              </a:rPr>
              <a:t>Example</a:t>
            </a:r>
            <a:r>
              <a:rPr lang="en-US" sz="1800">
                <a:latin typeface="Century"/>
              </a:rPr>
              <a:t>: An innate ability to connect with people and build rapport (empathy, relationship-building)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FD42C-9F4E-2D2B-754C-DED3325D89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482" y="2150412"/>
            <a:ext cx="5246174" cy="3981458"/>
          </a:xfrm>
          <a:ln w="57150">
            <a:solidFill>
              <a:schemeClr val="tx2"/>
            </a:solidFill>
          </a:ln>
        </p:spPr>
        <p:txBody>
          <a:bodyPr vert="horz" lIns="91440" tIns="45720" rIns="0" bIns="45720" rtlCol="0" anchor="t"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sz="2800" b="1" i="1">
                <a:solidFill>
                  <a:schemeClr val="accent1"/>
                </a:solidFill>
                <a:latin typeface="Century"/>
              </a:rPr>
              <a:t>Learned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Century"/>
              </a:rPr>
              <a:t>Developed through education, training, practice, and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Century"/>
              </a:rPr>
              <a:t>Effort and dedication to learn and master.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Century"/>
              </a:rPr>
              <a:t>Technical skills or acquired competencies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>
              <a:latin typeface="Centur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>
                <a:latin typeface="Century"/>
              </a:rPr>
              <a:t>Example</a:t>
            </a:r>
            <a:r>
              <a:rPr lang="en-US" sz="1800">
                <a:latin typeface="Century"/>
              </a:rPr>
              <a:t>: Proficiency in a specific software program (e.g., Python, Photoshop, Salesforce)</a:t>
            </a:r>
          </a:p>
        </p:txBody>
      </p:sp>
    </p:spTree>
    <p:extLst>
      <p:ext uri="{BB962C8B-B14F-4D97-AF65-F5344CB8AC3E}">
        <p14:creationId xmlns:p14="http://schemas.microsoft.com/office/powerpoint/2010/main" val="27187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E40D-1062-46A0-8448-5E79AE65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92" y="4767"/>
            <a:ext cx="11102235" cy="14403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"/>
                <a:ea typeface="Calibri Light"/>
                <a:cs typeface="Calibri Light"/>
              </a:rPr>
              <a:t>Bridging the Gap: Awareness into Growth</a:t>
            </a:r>
            <a:endParaRPr lang="en-US" sz="4400" dirty="0">
              <a:latin typeface="Centur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B92EC-957A-E4BB-CD7F-AAA72B72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" y="2192547"/>
            <a:ext cx="9864503" cy="3832224"/>
          </a:xfrm>
        </p:spPr>
        <p:txBody>
          <a:bodyPr vert="horz" lIns="91440" tIns="45720" rIns="0" bIns="45720" rtlCol="0" anchor="t">
            <a:normAutofit/>
          </a:bodyPr>
          <a:lstStyle/>
          <a:p>
            <a:r>
              <a:rPr lang="en-US" sz="2000" b="1" dirty="0">
                <a:latin typeface="Century"/>
                <a:ea typeface="Calibri" panose="020F0502020204030204"/>
                <a:cs typeface="Calibri" panose="020F0502020204030204"/>
              </a:rPr>
              <a:t>         Bridging Your Gap Means...</a:t>
            </a:r>
            <a:endParaRPr lang="en-US">
              <a:latin typeface="Century"/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latin typeface="Century"/>
                <a:ea typeface="Calibri" panose="020F0502020204030204"/>
                <a:cs typeface="Calibri" panose="020F0502020204030204"/>
              </a:rPr>
              <a:t>   - Using your strengths to tackle what's uncomfortable</a:t>
            </a:r>
          </a:p>
          <a:p>
            <a:r>
              <a:rPr lang="en-US" sz="2000" dirty="0">
                <a:latin typeface="Century"/>
                <a:ea typeface="Calibri" panose="020F0502020204030204"/>
                <a:cs typeface="Calibri" panose="020F0502020204030204"/>
              </a:rPr>
              <a:t>   - Turning awareness into action</a:t>
            </a:r>
          </a:p>
          <a:p>
            <a:r>
              <a:rPr lang="en-US" sz="2000" dirty="0">
                <a:latin typeface="Century"/>
                <a:ea typeface="Calibri" panose="020F0502020204030204"/>
                <a:cs typeface="Calibri" panose="020F0502020204030204"/>
              </a:rPr>
              <a:t>   - Seeking feedback and applying it with intention</a:t>
            </a:r>
          </a:p>
          <a:p>
            <a:endParaRPr lang="en-US" sz="2000" dirty="0">
              <a:latin typeface="Century"/>
              <a:ea typeface="Calibri" panose="020F0502020204030204"/>
              <a:cs typeface="Calibri" panose="020F0502020204030204"/>
            </a:endParaRPr>
          </a:p>
          <a:p>
            <a:r>
              <a:rPr lang="en-US" sz="2000" b="1" dirty="0">
                <a:latin typeface="Century"/>
                <a:ea typeface="Calibri" panose="020F0502020204030204"/>
                <a:cs typeface="Calibri" panose="020F0502020204030204"/>
              </a:rPr>
              <a:t>           Ask Yourself:</a:t>
            </a:r>
          </a:p>
          <a:p>
            <a:pPr marL="1092200" lvl="3" indent="-342900">
              <a:buFont typeface="Calibri" panose="020B0604020202020204" pitchFamily="34" charset="0"/>
              <a:buChar char="-"/>
            </a:pPr>
            <a:r>
              <a:rPr lang="en-US" sz="2000" dirty="0">
                <a:latin typeface="Century"/>
                <a:ea typeface="Calibri" panose="020F0502020204030204"/>
                <a:cs typeface="Calibri" panose="020F0502020204030204"/>
              </a:rPr>
              <a:t>"Where does my strength create a blind spot?"</a:t>
            </a:r>
          </a:p>
          <a:p>
            <a:pPr marL="1092200" lvl="3" indent="-342900">
              <a:buClr>
                <a:srgbClr val="2683C6"/>
              </a:buClr>
              <a:buFont typeface="Calibri" panose="020B0604020202020204" pitchFamily="34" charset="0"/>
              <a:buChar char="-"/>
            </a:pPr>
            <a:r>
              <a:rPr lang="en-US" sz="2000" dirty="0">
                <a:latin typeface="Century"/>
                <a:ea typeface="Calibri" panose="020F0502020204030204"/>
                <a:cs typeface="Calibri" panose="020F0502020204030204"/>
              </a:rPr>
              <a:t>"What's one skill I need to develop to balance it?"</a:t>
            </a:r>
          </a:p>
        </p:txBody>
      </p:sp>
      <p:pic>
        <p:nvPicPr>
          <p:cNvPr id="5" name="Picture 4" descr="Brooklyn Bridge with lights on it&#10;&#10;AI-generated content may be incorrect.">
            <a:extLst>
              <a:ext uri="{FF2B5EF4-FFF2-40B4-BE49-F238E27FC236}">
                <a16:creationId xmlns:a16="http://schemas.microsoft.com/office/drawing/2014/main" id="{052D5C16-1D65-783A-5E69-944969D1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90" y="2323124"/>
            <a:ext cx="4151408" cy="35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34BEB-DAB1-C417-0C5E-CF85B06A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5383A71-0394-0E48-711A-E1A5830FFD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383A71-0394-0E48-711A-E1A5830FF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2D0889B-0C11-4C10-41B4-BD5C248F8155}"/>
              </a:ext>
            </a:extLst>
          </p:cNvPr>
          <p:cNvSpPr txBox="1"/>
          <p:nvPr/>
        </p:nvSpPr>
        <p:spPr>
          <a:xfrm>
            <a:off x="542009" y="1115675"/>
            <a:ext cx="10711390" cy="2962632"/>
          </a:xfrm>
          <a:prstGeom prst="roundRect">
            <a:avLst>
              <a:gd name="adj" fmla="val 37889"/>
            </a:avLst>
          </a:prstGeom>
          <a:solidFill>
            <a:schemeClr val="tx2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/>
              </a:rPr>
              <a:t>By understanding both your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"/>
              </a:rPr>
              <a:t>natural abilities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/>
              </a:rPr>
              <a:t> and your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"/>
              </a:rPr>
              <a:t>learned skills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/>
              </a:rPr>
              <a:t>, you can strategically focus on developing your inherent talents and aligning them with purposeful learning to maximize your potential and find greater fulfillment in your role.</a:t>
            </a:r>
          </a:p>
        </p:txBody>
      </p:sp>
      <p:pic>
        <p:nvPicPr>
          <p:cNvPr id="7" name="Picture 6" descr="A head with gears coming out of it&#10;&#10;AI-generated content may be incorrect.">
            <a:extLst>
              <a:ext uri="{FF2B5EF4-FFF2-40B4-BE49-F238E27FC236}">
                <a16:creationId xmlns:a16="http://schemas.microsoft.com/office/drawing/2014/main" id="{032D7DF4-712F-1C55-0A83-7AEAE96C9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09582" y="3233925"/>
            <a:ext cx="3726185" cy="31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C7906-0129-F3A1-8980-C1B13523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BC1A-DCCC-1C82-2CEC-E1984BD8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74" y="2275"/>
            <a:ext cx="10900011" cy="1428011"/>
          </a:xfrm>
        </p:spPr>
        <p:txBody>
          <a:bodyPr>
            <a:normAutofit/>
          </a:bodyPr>
          <a:lstStyle/>
          <a:p>
            <a:r>
              <a:rPr lang="en-US" sz="4400" b="1">
                <a:latin typeface="Century"/>
              </a:rPr>
              <a:t>Discover Yourself With the Right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A6E1D-B2A4-47C8-4DC1-5E8E2B86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pPr marL="383540" lvl="1"/>
            <a:r>
              <a:rPr lang="en-US">
                <a:latin typeface="Century"/>
              </a:rPr>
              <a:t>Leverage 360° feedback tools and Self-assessment</a:t>
            </a:r>
            <a:endParaRPr lang="en-US">
              <a:latin typeface="Century"/>
              <a:ea typeface="Calibri"/>
              <a:cs typeface="Calibri"/>
            </a:endParaRPr>
          </a:p>
          <a:p>
            <a:pPr marL="383540" lvl="1"/>
            <a:r>
              <a:rPr lang="en-US">
                <a:latin typeface="Century"/>
              </a:rPr>
              <a:t>Career</a:t>
            </a:r>
            <a:r>
              <a:rPr lang="en-US">
                <a:latin typeface="Century"/>
                <a:ea typeface="Calibri"/>
                <a:cs typeface="Calibri"/>
              </a:rPr>
              <a:t> Planning Workbook</a:t>
            </a:r>
          </a:p>
          <a:p>
            <a:pPr marL="383540" lvl="1"/>
            <a:r>
              <a:rPr lang="en-US">
                <a:latin typeface="Century"/>
                <a:ea typeface="Calibri"/>
                <a:cs typeface="Calibri"/>
              </a:rPr>
              <a:t>Myers-Briggs Type Indicator (MBTI)</a:t>
            </a:r>
          </a:p>
          <a:p>
            <a:pPr marL="383540" lvl="1"/>
            <a:r>
              <a:rPr lang="en-US">
                <a:latin typeface="Century"/>
                <a:ea typeface="Calibri"/>
                <a:cs typeface="Calibri"/>
              </a:rPr>
              <a:t>Predictive Index Assessment</a:t>
            </a:r>
          </a:p>
          <a:p>
            <a:pPr marL="383540" lvl="1"/>
            <a:r>
              <a:rPr lang="en-US">
                <a:latin typeface="Century"/>
                <a:ea typeface="Calibri"/>
                <a:cs typeface="Calibri"/>
              </a:rPr>
              <a:t>DISC Assessment</a:t>
            </a:r>
          </a:p>
        </p:txBody>
      </p: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99DD43A8-4E1A-640E-EE56-6110E2A8F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2080" y="3622040"/>
            <a:ext cx="2133600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EE49-D1D1-AC61-F6C4-AA6B07CA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86" y="4609578"/>
            <a:ext cx="11559652" cy="1330041"/>
          </a:xfrm>
        </p:spPr>
        <p:txBody>
          <a:bodyPr>
            <a:noAutofit/>
          </a:bodyPr>
          <a:lstStyle/>
          <a:p>
            <a:r>
              <a:rPr lang="en-US" b="1">
                <a:latin typeface="Century"/>
              </a:rPr>
              <a:t>Strong Leaders Build Strong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33048-22A9-D939-B26C-9E8EDF3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97" y="6080078"/>
            <a:ext cx="10058400" cy="690465"/>
          </a:xfrm>
        </p:spPr>
        <p:txBody>
          <a:bodyPr vert="horz" lIns="91440" tIns="45720" rIns="0" bIns="45720" rtlCol="0" anchor="t">
            <a:normAutofit/>
          </a:bodyPr>
          <a:lstStyle/>
          <a:p>
            <a:r>
              <a:rPr lang="en-US" i="1">
                <a:latin typeface="Century"/>
                <a:ea typeface="Calibri"/>
                <a:cs typeface="Calibri"/>
              </a:rPr>
              <a:t>Mentorship and Networking</a:t>
            </a:r>
            <a:endParaRPr lang="en-US" i="1">
              <a:latin typeface="Century"/>
            </a:endParaRPr>
          </a:p>
        </p:txBody>
      </p:sp>
      <p:pic>
        <p:nvPicPr>
          <p:cNvPr id="7" name="Picture Placeholder 7" descr="Business man sitting at a desk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8" name="Picture Placeholder 9" descr="Handshake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9" name="Picture Placeholder 11" descr="A group of people meeting in a room and writing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/>
      </p:pic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54829-A5FC-F3EB-F6A9-F8138447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329A6-10C6-2FAE-6BD0-053AC6E91E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8760" y="834971"/>
            <a:ext cx="5860596" cy="11650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>
                <a:latin typeface="Century"/>
              </a:rPr>
              <a:t>The Power of Networking</a:t>
            </a:r>
            <a:endParaRPr lang="en-US">
              <a:latin typeface="Century"/>
            </a:endParaRPr>
          </a:p>
        </p:txBody>
      </p:sp>
      <p:pic>
        <p:nvPicPr>
          <p:cNvPr id="13" name="Picture 12" descr="A group of people connected to each other&#10;&#10;AI-generated content may be incorrect.">
            <a:extLst>
              <a:ext uri="{FF2B5EF4-FFF2-40B4-BE49-F238E27FC236}">
                <a16:creationId xmlns:a16="http://schemas.microsoft.com/office/drawing/2014/main" id="{EF3227DA-C1A9-58DD-1F6F-9B900B1EA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192" y="1158899"/>
            <a:ext cx="5115347" cy="422016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E76E-CAD3-71A8-818C-F3FEB7D4DD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Calibri" panose="020F0502020204030204" pitchFamily="34" charset="0"/>
              <a:buChar char="•"/>
            </a:pPr>
            <a:r>
              <a:rPr lang="en-US">
                <a:latin typeface="Century"/>
              </a:rPr>
              <a:t>Opens doors to mentorship and opportunities.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en-US">
                <a:latin typeface="Century"/>
              </a:rPr>
              <a:t>Join Employee Resource Groups (ERGs) or attend industry events.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en-US">
                <a:latin typeface="Century"/>
              </a:rPr>
              <a:t>Build sponsors and allies, not just contacts.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en-US">
                <a:latin typeface="Century"/>
              </a:rPr>
              <a:t>Women with strong networks are more likely to advance.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endParaRPr lang="en-US"/>
          </a:p>
          <a:p>
            <a:pPr marL="342900" indent="-342900">
              <a:buFont typeface="Calibri" panose="020F0502020204030204" pitchFamily="34" charset="0"/>
              <a:buChar char="•"/>
            </a:pPr>
            <a:endParaRPr lang="en-US"/>
          </a:p>
          <a:p>
            <a:pPr marL="342900" indent="-342900">
              <a:buFont typeface="Calibri" panose="020F0502020204030204" pitchFamily="34" charset="0"/>
              <a:buChar char="•"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26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CF00C096FF64AB95BEEF14E2504B0" ma:contentTypeVersion="4" ma:contentTypeDescription="Create a new document." ma:contentTypeScope="" ma:versionID="2b8d5ae9719748036ac734391e68e5c6">
  <xsd:schema xmlns:xsd="http://www.w3.org/2001/XMLSchema" xmlns:xs="http://www.w3.org/2001/XMLSchema" xmlns:p="http://schemas.microsoft.com/office/2006/metadata/properties" xmlns:ns2="40269124-df42-4d05-acf4-fc3de9e9d10d" targetNamespace="http://schemas.microsoft.com/office/2006/metadata/properties" ma:root="true" ma:fieldsID="5b8eed3bf43c6b32c1244ba69eeebea2" ns2:_="">
    <xsd:import namespace="40269124-df42-4d05-acf4-fc3de9e9d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9124-df42-4d05-acf4-fc3de9e9d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CC7FC-40DD-4213-9FA5-DEFAFA54DB1A}">
  <ds:schemaRefs>
    <ds:schemaRef ds:uri="40269124-df42-4d05-acf4-fc3de9e9d1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E6FD3E-3033-4D44-9759-980DCC3E7F47}">
  <ds:schemaRefs>
    <ds:schemaRef ds:uri="40269124-df42-4d05-acf4-fc3de9e9d1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cde8a40-fa88-4af7-8dd6-b039a75c6d67}" enabled="0" method="" siteId="{ccde8a40-fa88-4af7-8dd6-b039a75c6d6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{531BC89A-E81A-4F00-AE43-66A0A010611A}tf22581678_win32</Template>
  <Application>Microsoft Office PowerPoint</Application>
  <PresentationFormat>Widescreen</PresentationFormat>
  <Slides>19</Slides>
  <Notes>13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RetrospectVTI</vt:lpstr>
      <vt:lpstr>1_RetrospectVTI</vt:lpstr>
      <vt:lpstr>Fuel the Future: Women Owning Their Development</vt:lpstr>
      <vt:lpstr>Empowering Women Leaders in the C-Store Industry</vt:lpstr>
      <vt:lpstr>Know Your Strengths, Bridge Your Gaps</vt:lpstr>
      <vt:lpstr>Strengths are made up of your  Natural Abilities and Learned Skills</vt:lpstr>
      <vt:lpstr>Bridging the Gap: Awareness into Growth</vt:lpstr>
      <vt:lpstr>PowerPoint Presentation</vt:lpstr>
      <vt:lpstr>Discover Yourself With the Right Tools</vt:lpstr>
      <vt:lpstr>Strong Leaders Build Strong Networks</vt:lpstr>
      <vt:lpstr>The Power of Networking</vt:lpstr>
      <vt:lpstr>      Mentorship Guidance</vt:lpstr>
      <vt:lpstr>Boss or Mentor — What’s the Difference?</vt:lpstr>
      <vt:lpstr>No Rule Book </vt:lpstr>
      <vt:lpstr>Fueled by Feedback</vt:lpstr>
      <vt:lpstr>PowerPoint Presentation</vt:lpstr>
      <vt:lpstr>What it Takes to be a Great Leader</vt:lpstr>
      <vt:lpstr>Traits of an Effective Leader</vt:lpstr>
      <vt:lpstr>The Key to Long Term Success Strategic Leadership</vt:lpstr>
      <vt:lpstr>Resources </vt:lpstr>
      <vt:lpstr>Empowering Women Leaders in the C-Store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Molly Freeman</dc:creator>
  <cp:revision>96</cp:revision>
  <dcterms:created xsi:type="dcterms:W3CDTF">2025-06-11T16:13:00Z</dcterms:created>
  <dcterms:modified xsi:type="dcterms:W3CDTF">2025-10-31T14:40:06Z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0x010100B1DCF00C096FF64AB95BEEF14E2504B0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2025-08-15T15:42:04Z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a8d90759-43f3-49d1-a4a5-3bb5d015d982</vt:lpwstr>
  </property>
  <property fmtid="{D5CDD505-2E9C-101B-9397-08002B2CF9AE}" pid="9" name="MSIP_Label_2bbab825-a111-45e4-86a1-18cee0005896_ContentBits">
    <vt:lpwstr>2</vt:lpwstr>
  </property>
  <property fmtid="{D5CDD505-2E9C-101B-9397-08002B2CF9AE}" pid="10" name="MSIP_Label_2bbab825-a111-45e4-86a1-18cee0005896_Tag">
    <vt:lpwstr>10, 3, 0, 2</vt:lpwstr>
  </property>
  <property fmtid="{D5CDD505-2E9C-101B-9397-08002B2CF9AE}" pid="11" name="ClassificationContentMarkingFooterLocations">
    <vt:lpwstr>RetrospectVTI:9\1_RetrospectVTI:11</vt:lpwstr>
  </property>
  <property fmtid="{D5CDD505-2E9C-101B-9397-08002B2CF9AE}" pid="12" name="ClassificationContentMarkingFooterText">
    <vt:lpwstr>Information Classification: General</vt:lpwstr>
  </property>
</Properties>
</file>