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8"/>
  </p:notesMasterIdLst>
  <p:sldIdLst>
    <p:sldId id="256" r:id="rId3"/>
    <p:sldId id="271" r:id="rId4"/>
    <p:sldId id="269" r:id="rId5"/>
    <p:sldId id="284" r:id="rId6"/>
    <p:sldId id="270" r:id="rId7"/>
    <p:sldId id="272" r:id="rId8"/>
    <p:sldId id="288" r:id="rId9"/>
    <p:sldId id="278" r:id="rId10"/>
    <p:sldId id="285" r:id="rId11"/>
    <p:sldId id="279" r:id="rId12"/>
    <p:sldId id="286" r:id="rId13"/>
    <p:sldId id="280" r:id="rId14"/>
    <p:sldId id="287" r:id="rId15"/>
    <p:sldId id="273" r:id="rId16"/>
    <p:sldId id="274" r:id="rId17"/>
  </p:sldIdLst>
  <p:sldSz cx="12192000" cy="6858000"/>
  <p:notesSz cx="7010400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6296" autoAdjust="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Happiness</a:t>
            </a:r>
            <a:r>
              <a:rPr lang="en-US" sz="2400" baseline="0" dirty="0"/>
              <a:t> Score per Age Group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Charts!$C$36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Charts!$B$37:$B$41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Charts!$C$37:$C$41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4-40CE-A7F5-3ECFE5DBA8D5}"/>
            </c:ext>
          </c:extLst>
        </c:ser>
        <c:ser>
          <c:idx val="1"/>
          <c:order val="1"/>
          <c:tx>
            <c:strRef>
              <c:f>Charts!$D$36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Charts!$B$37:$B$41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Charts!$D$37:$D$41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4-40CE-A7F5-3ECFE5DBA8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9147392"/>
        <c:axId val="1239138272"/>
      </c:barChart>
      <c:lineChart>
        <c:grouping val="standard"/>
        <c:varyColors val="0"/>
        <c:ser>
          <c:idx val="2"/>
          <c:order val="2"/>
          <c:tx>
            <c:strRef>
              <c:f>Charts!$E$36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3ADFE669-2323-4822-811E-CD5E40EC9F1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44-40CE-A7F5-3ECFE5DBA8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3A7E8B-73C1-4FBD-9F8D-314F25B2FAE9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44-40CE-A7F5-3ECFE5DBA8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83C8862-3E1B-4E1C-8B3C-31662163BF87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44-40CE-A7F5-3ECFE5DBA8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450F15-B53F-4FD2-9FA1-9F56D7172B23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44-40CE-A7F5-3ECFE5DBA8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4E6D9FA-BC0B-4F6B-94FD-5A4C9595EB5E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44-40CE-A7F5-3ECFE5DBA8D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Charts!$B$37:$B$41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Charts!$E$37:$E$41</c:f>
              <c:numCache>
                <c:formatCode>0.0</c:formatCode>
                <c:ptCount val="5"/>
                <c:pt idx="0">
                  <c:v>5.5</c:v>
                </c:pt>
                <c:pt idx="1">
                  <c:v>6</c:v>
                </c:pt>
                <c:pt idx="2">
                  <c:v>4.5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44-40CE-A7F5-3ECFE5DBA8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9147392"/>
        <c:axId val="1239138272"/>
      </c:lineChart>
      <c:catAx>
        <c:axId val="123914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38272"/>
        <c:crosses val="autoZero"/>
        <c:auto val="1"/>
        <c:lblAlgn val="ctr"/>
        <c:lblOffset val="100"/>
        <c:noMultiLvlLbl val="0"/>
      </c:catAx>
      <c:valAx>
        <c:axId val="12391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Happiness</a:t>
                </a:r>
                <a:r>
                  <a:rPr lang="en-US" baseline="0"/>
                  <a:t> Score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4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Formal </a:t>
            </a:r>
            <a:r>
              <a:rPr lang="en-US" sz="2000" baseline="0" dirty="0"/>
              <a:t>Company Policy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Data!$G$35</c:f>
              <c:strCache>
                <c:ptCount val="1"/>
                <c:pt idx="0">
                  <c:v>Company Policy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2C-47F3-A413-B7FB6E39B612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2C-47F3-A413-B7FB6E39B61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Data!$F$36:$F$37</c:f>
              <c:strCache>
                <c:ptCount val="2"/>
                <c:pt idx="0">
                  <c:v>No/Unsure</c:v>
                </c:pt>
                <c:pt idx="1">
                  <c:v>Yes</c:v>
                </c:pt>
              </c:strCache>
            </c:strRef>
          </c:cat>
          <c:val>
            <c:numRef>
              <c:f>Data!$G$36:$G$37</c:f>
              <c:numCache>
                <c:formatCode>0%</c:formatCode>
                <c:ptCount val="2"/>
                <c:pt idx="0">
                  <c:v>0.68181818181818177</c:v>
                </c:pt>
                <c:pt idx="1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C-47F3-A413-B7FB6E39B6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Company Benchmark</a:t>
            </a:r>
            <a:r>
              <a:rPr lang="en-US" sz="2000" baseline="0" dirty="0"/>
              <a:t> Measuring Effectiveness of the Policies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Data!$G$41</c:f>
              <c:strCache>
                <c:ptCount val="1"/>
                <c:pt idx="0">
                  <c:v>Benchmarking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0-493B-8B46-29D87F706481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0-493B-8B46-29D87F706481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F80-493B-8B46-29D87F706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Data!$F$42:$F$43</c:f>
              <c:strCache>
                <c:ptCount val="2"/>
                <c:pt idx="0">
                  <c:v>No/Unsure</c:v>
                </c:pt>
                <c:pt idx="1">
                  <c:v>Yes</c:v>
                </c:pt>
              </c:strCache>
            </c:strRef>
          </c:cat>
          <c:val>
            <c:numRef>
              <c:f>Data!$G$42:$G$43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0-493B-8B46-29D87F706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Expectation that Employees Put Work &gt; Personal Commitments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0343230683072"/>
          <c:y val="0.21161327400079694"/>
          <c:w val="0.59012202458954854"/>
          <c:h val="0.72113312491738968"/>
        </c:manualLayout>
      </c:layout>
      <c:pieChart>
        <c:varyColors val="1"/>
        <c:ser>
          <c:idx val="0"/>
          <c:order val="0"/>
          <c:tx>
            <c:strRef>
              <c:f>Data!$G$47</c:f>
              <c:strCache>
                <c:ptCount val="1"/>
                <c:pt idx="0">
                  <c:v>Expectations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A-46CF-B1C9-6E73744067E3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A-46CF-B1C9-6E73744067E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Data!$F$48:$F$49</c:f>
              <c:strCache>
                <c:ptCount val="2"/>
                <c:pt idx="0">
                  <c:v>No/Unsure</c:v>
                </c:pt>
                <c:pt idx="1">
                  <c:v>Yes</c:v>
                </c:pt>
              </c:strCache>
            </c:strRef>
          </c:cat>
          <c:val>
            <c:numRef>
              <c:f>Data!$G$48:$G$49</c:f>
              <c:numCache>
                <c:formatCode>0%</c:formatCode>
                <c:ptCount val="2"/>
                <c:pt idx="0">
                  <c:v>0.86363636363636365</c:v>
                </c:pt>
                <c:pt idx="1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A-46CF-B1C9-6E7374406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Empowered to Speak Up to Management to Prioritize Personal Commitments</a:t>
            </a:r>
          </a:p>
        </c:rich>
      </c:tx>
      <c:layout>
        <c:manualLayout>
          <c:xMode val="edge"/>
          <c:yMode val="edge"/>
          <c:x val="0.15157744812743404"/>
          <c:y val="1.8446625516822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01536898090379"/>
          <c:y val="0.27296034969549854"/>
          <c:w val="0.54061271810798317"/>
          <c:h val="0.6630036444286066"/>
        </c:manualLayout>
      </c:layout>
      <c:pieChart>
        <c:varyColors val="1"/>
        <c:ser>
          <c:idx val="0"/>
          <c:order val="0"/>
          <c:tx>
            <c:strRef>
              <c:f>Data!$G$44</c:f>
              <c:strCache>
                <c:ptCount val="1"/>
                <c:pt idx="0">
                  <c:v>Empowerment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0-4CFC-97E8-63A784F7CE8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0-4CFC-97E8-63A784F7CE8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Data!$F$45:$F$46</c:f>
              <c:strCache>
                <c:ptCount val="2"/>
                <c:pt idx="0">
                  <c:v>No/Unsure</c:v>
                </c:pt>
                <c:pt idx="1">
                  <c:v>Yes</c:v>
                </c:pt>
              </c:strCache>
            </c:strRef>
          </c:cat>
          <c:val>
            <c:numRef>
              <c:f>Data!$G$45:$G$46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0-4CFC-97E8-63A784F7CE8D}"/>
            </c:ext>
          </c:extLst>
        </c:ser>
        <c:ser>
          <c:idx val="1"/>
          <c:order val="1"/>
          <c:tx>
            <c:strRef>
              <c:f>Data!$F$45</c:f>
              <c:strCache>
                <c:ptCount val="1"/>
                <c:pt idx="0">
                  <c:v>No/Unsure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370-4CFC-97E8-63A784F7CE8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Data!$F$45:$F$46</c:f>
              <c:strCache>
                <c:ptCount val="2"/>
                <c:pt idx="0">
                  <c:v>No/Unsure</c:v>
                </c:pt>
                <c:pt idx="1">
                  <c:v>Yes</c:v>
                </c:pt>
              </c:strCache>
            </c:strRef>
          </c:cat>
          <c:val>
            <c:numRef>
              <c:f>Data!$F$46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70-4CFC-97E8-63A784F7CE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78FB3-0779-47D8-99F8-6D93B1990F7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16E2B-44B9-4CDD-A584-4FBB45FA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0488-02D3-8D01-8EB8-A2ACA7D5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E26DC-3A58-C4B7-552E-4FD41A8C4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18605-E2D2-9DC3-B1E5-1A643091C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1A28-765B-8073-D227-5DCA19C53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5BED3-A1D3-4B32-940D-D92B6F701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32BBC-E670-AD22-1F7E-762B830FB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848B8-261C-F579-3142-7BB16865F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FF505-ECAD-03B9-B3C1-53004AFB6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161AB-111F-E368-F9F6-16C0ADABB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16E2B-44B9-4CDD-A584-4FBB45FAB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0C839-680E-DC39-FB7A-9734E9C6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D4C62-72EE-7521-1F3D-3291620C3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C1973-1147-DCA1-12CC-52D0FED1D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F618-C775-CA14-98CE-87FB5EDBA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16E2B-44B9-4CDD-A584-4FBB45FAB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3740-D4E9-8162-224C-1D0E523E1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C8F99-29A2-062D-9B32-04758E26A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D8D4-67D7-CE8D-0D6A-7BB57DD8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1D021-5F9C-A894-CF8E-70334F9D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751A7-52D9-C994-3233-9FE2EFBC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00F2-8827-CF73-7E1C-D6BFAD41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A8958-7F16-3C1D-99B3-7B53EB17B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B8BB-9B88-1804-B1C3-D990DE1D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26E1-8DA2-F2C6-EE4E-8452F2B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BB8E-9036-BD8F-83D6-10A9377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2CF2C-735C-7C44-ED04-F976FB1F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1A336-3BF1-1B0A-EE62-CF4BAD54E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66230-FF8C-1438-6A42-617F0A93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6F8D-EED2-B2BC-DCE9-6466DA46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FE63A-EDA2-8845-D873-45BD9E6D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6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F386-D632-11F8-EBDB-2F09B943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B3B0-ED6D-04AE-65FC-15249BDF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2988-9D4A-79F6-8ACF-35DA58B7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774A9-F5BC-4DA7-90CB-708FC98C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A958F-88C3-23E5-A8A4-19582BD0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4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63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3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6DA2-4497-138C-E49B-6C0787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4CA7C-9BCE-14BF-06A7-7774677B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F60D-C7B7-47D0-4461-7968A865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3A58-1C4F-1A1F-7CC4-B04C6D33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001F7-7DC2-7B98-9743-77E7AC84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169E-055C-3158-EA26-1A832BD2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1AE5-4F23-DE6A-0993-B4D83980F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A106-F7BC-7A03-3D38-B02F5EDC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7B0C6-ABF7-2226-1120-096108B0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1206-79C9-B11A-4261-117ABB75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EAF8B-5E42-950F-CE0A-45B0B6C2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42A2-ED3D-E063-019E-FD425A12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9D173-8BAC-081F-6CD3-9B549D525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68FE7-4BBF-E486-A4D7-6D0BD3CE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D0296-1A2E-6663-E3CB-B25F5C513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0D805-929A-C49A-3F5A-D6BEDF260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E98E0-E97A-4E70-8BEF-7F3CA863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DAFE-2799-6D54-06F2-56AF7CF7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B85D9-A7BD-7185-A454-D8513FBB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A42B-3460-4F4C-86E0-6B64198B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923A6-9918-192B-40B3-70F543E4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1D74C-5737-6CEE-0CBE-9448C6AD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45E3E-9A3B-556E-EC79-50F1EB16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7DEB9-4415-D1CA-DE13-6250FC1E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D30CC-E2B6-20FB-A9A1-AB038F1A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F29F2-C39A-2567-AA70-6378DB7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6E4B-A405-4068-C331-C4A5A61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5A46-DB1D-0643-F074-73EFFFD5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AEA4-5EF9-6E81-27EE-32627D8A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EB13-9F1A-4097-67F9-D9C3A7EB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172AD-3F74-392D-A656-38A7602D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98D7-4BFA-2BFF-1267-BB3A0AAB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7A83-E89E-86CF-8004-6A665EDA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B2EB8-7510-1B95-9499-E36ADDB25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D9B24-1E5B-A8F7-73AE-B3BF3612B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11EF-BE46-ECBA-3D32-119D0E7A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7D69-40A7-486E-B4C7-E4B39CEB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E5D50-C2C6-1F3F-691C-95F0449F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476F6-9924-C496-70F2-279E5084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9B784-C94A-1525-997B-B3930253D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D0F7E-AB59-1D63-A3AD-09BDC4B1A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9627-4FF2-2440-37EB-8C2713E7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574D-062C-F720-501A-1EC686313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0D42-D493-44A7-A8A3-D73B6518C4E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F1FEB-C489-4994-A88E-820EFE49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2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2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sv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2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2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1.sv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ight Triangle 107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322F2-269B-8418-A73A-E14A85B8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en-US" sz="7200" dirty="0"/>
              <a:t>Work Life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398A9-F100-B58B-E9C5-27E87A2D3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722" y="4414727"/>
            <a:ext cx="2847143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000" dirty="0"/>
              <a:t>Wisdom for Healthier Work-Life Harmony</a:t>
            </a:r>
          </a:p>
        </p:txBody>
      </p:sp>
      <p:pic>
        <p:nvPicPr>
          <p:cNvPr id="1026" name="Picture 2" descr="C-Store Women">
            <a:extLst>
              <a:ext uri="{FF2B5EF4-FFF2-40B4-BE49-F238E27FC236}">
                <a16:creationId xmlns:a16="http://schemas.microsoft.com/office/drawing/2014/main" id="{6CBE9F57-3329-175D-1123-FFD10C27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446" y="2837628"/>
            <a:ext cx="4811872" cy="13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"/>
    </mc:Choice>
    <mc:Fallback xmlns="">
      <p:transition spd="slow" advTm="31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67A2-B8C2-FAB4-8CEE-A368102E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9AD08F-BDB1-5C07-EC11-B7907B8F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71" y="117389"/>
            <a:ext cx="4418776" cy="6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8B89-F1FB-6BE2-AE56-E78BEEDDA8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6375A-4F96-A204-0958-6D6B09A189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Rate how this statement relates to you. "My work-life balance boundaries positively impact my abilty to effectively prioitize self-care."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1E22B0-E9EE-DBEE-5B21-965150374EE2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A3013-8D14-A583-2CEE-9338107B32B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B5DEA61-5C29-70E9-07EA-754BF1C5C9B5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473435-340C-6309-4982-B6014882162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41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6CBA-1524-8E3D-4F74-220BB652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11C62-6250-47A2-F0D7-5819AF49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47" y="200116"/>
            <a:ext cx="4285242" cy="65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0B0464-A0B8-41DB-8DCA-3E186A6725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17AB9-84C2-5744-47A4-E1FC43E203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Do you have a mentor?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DD0E6-0EC2-5115-57F5-B463B8EE911B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C60A13-A489-41A1-C95C-0B23E8B4247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AEEB576-36FC-6E53-9EBB-29065F37AE4C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35C864-E96D-B077-B40D-60C74C2A024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8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1BC9A-D827-E209-5238-61B5CB7A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EEFBF6-571A-1B02-DA65-93C5693C3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8B6A01-8166-F2D0-3183-24F3445D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10A904-6B32-DD3E-B543-07909A81CCF4}"/>
              </a:ext>
            </a:extLst>
          </p:cNvPr>
          <p:cNvSpPr txBox="1"/>
          <p:nvPr/>
        </p:nvSpPr>
        <p:spPr>
          <a:xfrm>
            <a:off x="762000" y="852479"/>
            <a:ext cx="9535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Tried and True Stories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D21C50-12E3-D1C7-1197-5723E91B9AA5}"/>
              </a:ext>
            </a:extLst>
          </p:cNvPr>
          <p:cNvSpPr txBox="1">
            <a:spLocks/>
          </p:cNvSpPr>
          <p:nvPr/>
        </p:nvSpPr>
        <p:spPr>
          <a:xfrm>
            <a:off x="693174" y="1983858"/>
            <a:ext cx="5097780" cy="482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“No-Meeting” Fridays</a:t>
            </a: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“During covid, our manager implemented “no-meeting” Fridays since we were on Zoom all day. It has stuck and now everyone knows they have Friday to catch up or even step out early if they need to.” – Manager, Sales Operations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i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Create an End-of-Day Ritual</a:t>
            </a: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“Every day at 6PM, I shut my laptop, no matter what’s on my plate. If I can't solve it in business hours, I’m not managing my time- or my team- well.”- VP, Marketing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93E3C9D-AE4A-5986-F761-3C6438967C59}"/>
              </a:ext>
            </a:extLst>
          </p:cNvPr>
          <p:cNvSpPr txBox="1">
            <a:spLocks/>
          </p:cNvSpPr>
          <p:nvPr/>
        </p:nvSpPr>
        <p:spPr>
          <a:xfrm>
            <a:off x="6450330" y="2033848"/>
            <a:ext cx="5257800" cy="482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FFFFFF"/>
                </a:solidFill>
              </a:rPr>
              <a:t>Family first, calendar second</a:t>
            </a: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“Once our VP put her kids’ school events in her calendar. It send a clear message that personal time matters- and we can all respect that time.” – Sales Manager</a:t>
            </a:r>
          </a:p>
          <a:p>
            <a:pPr lvl="1"/>
            <a:endParaRPr lang="en-US" sz="2000" i="1" dirty="0">
              <a:solidFill>
                <a:srgbClr val="FFFFFF"/>
              </a:solidFill>
            </a:endParaRPr>
          </a:p>
          <a:p>
            <a:r>
              <a:rPr lang="en-US" sz="2000" i="1" dirty="0">
                <a:solidFill>
                  <a:srgbClr val="FFFFFF"/>
                </a:solidFill>
              </a:rPr>
              <a:t>Flexible Work Environment</a:t>
            </a:r>
          </a:p>
          <a:p>
            <a:pPr lvl="1"/>
            <a:r>
              <a:rPr lang="en-US" sz="2000" i="1" dirty="0">
                <a:solidFill>
                  <a:srgbClr val="FFFFFF"/>
                </a:solidFill>
              </a:rPr>
              <a:t>“The tasks or projects can get done just as effectively outside of a strict 9-5 schedule. I empower my team to utilize the flexibility to balance their personal needs while still accomplishing business objectives successfully.” – Sr. Director, Marketing/Merchandising</a:t>
            </a:r>
          </a:p>
        </p:txBody>
      </p:sp>
    </p:spTree>
    <p:extLst>
      <p:ext uri="{BB962C8B-B14F-4D97-AF65-F5344CB8AC3E}">
        <p14:creationId xmlns:p14="http://schemas.microsoft.com/office/powerpoint/2010/main" val="146325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EE3F8-7D32-2F56-AC76-ACF003F60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CE1ACDD-6689-64D2-0D14-DE5448DF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FD6CDF-A52C-EB19-AEC6-073FA8DB7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4A8B7F-44CD-2839-3DD4-2C042E4F80A2}"/>
              </a:ext>
            </a:extLst>
          </p:cNvPr>
          <p:cNvSpPr txBox="1"/>
          <p:nvPr/>
        </p:nvSpPr>
        <p:spPr>
          <a:xfrm>
            <a:off x="762000" y="894747"/>
            <a:ext cx="9535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Inspiring Others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8C36F1-4856-883B-DE4A-84E235B68BDB}"/>
              </a:ext>
            </a:extLst>
          </p:cNvPr>
          <p:cNvSpPr txBox="1">
            <a:spLocks/>
          </p:cNvSpPr>
          <p:nvPr/>
        </p:nvSpPr>
        <p:spPr>
          <a:xfrm>
            <a:off x="6877990" y="4940008"/>
            <a:ext cx="5257800" cy="482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FFFF"/>
                </a:solidFill>
              </a:rPr>
              <a:t>Mark Zuckerberg, Co-founder, Chairman and CEO of Meta Platforms</a:t>
            </a:r>
          </a:p>
          <a:p>
            <a:pPr lvl="1"/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36B7DA-CBF3-E113-3595-080D7942F338}"/>
              </a:ext>
            </a:extLst>
          </p:cNvPr>
          <p:cNvSpPr txBox="1">
            <a:spLocks/>
          </p:cNvSpPr>
          <p:nvPr/>
        </p:nvSpPr>
        <p:spPr>
          <a:xfrm>
            <a:off x="1524001" y="5026676"/>
            <a:ext cx="5097780" cy="482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Aptos" panose="02110004020202020204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FFFFFF"/>
                </a:solidFill>
                <a:latin typeface="Aptos" panose="02110004020202020204"/>
              </a:rPr>
              <a:t>Jeff Weiner, former CEO and current Executive Chairman at LinkedIn</a:t>
            </a:r>
            <a:endParaRPr lang="en-US" sz="1800" i="1" dirty="0">
              <a:solidFill>
                <a:srgbClr val="FFFFFF"/>
              </a:solidFill>
              <a:latin typeface="Aptos" panose="021100040202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D724867-CAA3-2930-793B-B76A17500C04}"/>
              </a:ext>
            </a:extLst>
          </p:cNvPr>
          <p:cNvSpPr/>
          <p:nvPr/>
        </p:nvSpPr>
        <p:spPr>
          <a:xfrm>
            <a:off x="1524001" y="1732611"/>
            <a:ext cx="4395015" cy="2967208"/>
          </a:xfrm>
          <a:prstGeom prst="wedgeEllipseCallou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18D60-7DA6-30CE-30AD-7D29CCB50422}"/>
              </a:ext>
            </a:extLst>
          </p:cNvPr>
          <p:cNvSpPr txBox="1"/>
          <p:nvPr/>
        </p:nvSpPr>
        <p:spPr>
          <a:xfrm>
            <a:off x="1704689" y="2558935"/>
            <a:ext cx="39293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FF"/>
                </a:solidFill>
              </a:rPr>
              <a:t>“Managing compassionately isn't merely a strategy for team-building; it's foundational for constructing a thriving company.”</a:t>
            </a:r>
          </a:p>
          <a:p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75EF247-3309-7210-0483-51C28F0F5021}"/>
              </a:ext>
            </a:extLst>
          </p:cNvPr>
          <p:cNvSpPr/>
          <p:nvPr/>
        </p:nvSpPr>
        <p:spPr>
          <a:xfrm>
            <a:off x="6410634" y="383459"/>
            <a:ext cx="5725156" cy="3784206"/>
          </a:xfrm>
          <a:prstGeom prst="wedgeEllipseCallou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F2A52-B6F5-2D3C-F560-98FE3E99CB69}"/>
              </a:ext>
            </a:extLst>
          </p:cNvPr>
          <p:cNvSpPr txBox="1"/>
          <p:nvPr/>
        </p:nvSpPr>
        <p:spPr>
          <a:xfrm>
            <a:off x="6817329" y="1133745"/>
            <a:ext cx="4911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FF"/>
                </a:solidFill>
              </a:rPr>
              <a:t>“</a:t>
            </a:r>
            <a:r>
              <a:rPr lang="en-US" sz="2000" i="1" dirty="0">
                <a:solidFill>
                  <a:srgbClr val="FFFFFF"/>
                </a:solidFill>
              </a:rPr>
              <a:t>The question I ask myself like almost every day is, ‘Am I doing the most important thing I could be doing?’ … Unless I feel like I’m working on the most important problem that I can help with, then I’m not going to feel good about how I’m spending my time. And that’s what this company is.”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43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73E9-174C-A9F5-9DB2-F8085EAC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46CC1704-F190-47B7-9B54-9B77527ABDD1}"/>
              </a:ext>
            </a:extLst>
          </p:cNvPr>
          <p:cNvSpPr txBox="1"/>
          <p:nvPr/>
        </p:nvSpPr>
        <p:spPr>
          <a:xfrm>
            <a:off x="153009" y="2039352"/>
            <a:ext cx="4637458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6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33B5C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TEAM MEMBERS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9918F-78C2-1289-CDAC-C921B3B81CA5}"/>
              </a:ext>
            </a:extLst>
          </p:cNvPr>
          <p:cNvGrpSpPr/>
          <p:nvPr/>
        </p:nvGrpSpPr>
        <p:grpSpPr>
          <a:xfrm>
            <a:off x="8269112" y="3989220"/>
            <a:ext cx="4652918" cy="1298394"/>
            <a:chOff x="160217" y="3467145"/>
            <a:chExt cx="4652918" cy="1298394"/>
          </a:xfrm>
        </p:grpSpPr>
        <p:grpSp>
          <p:nvGrpSpPr>
            <p:cNvPr id="19" name="Group 9">
              <a:extLst>
                <a:ext uri="{FF2B5EF4-FFF2-40B4-BE49-F238E27FC236}">
                  <a16:creationId xmlns:a16="http://schemas.microsoft.com/office/drawing/2014/main" id="{B09F4428-22D0-0A69-2F13-87EC31DF602C}"/>
                </a:ext>
              </a:extLst>
            </p:cNvPr>
            <p:cNvGrpSpPr/>
            <p:nvPr/>
          </p:nvGrpSpPr>
          <p:grpSpPr>
            <a:xfrm>
              <a:off x="1604299" y="3548798"/>
              <a:ext cx="3208836" cy="575040"/>
              <a:chOff x="0" y="-9525"/>
              <a:chExt cx="9607535" cy="1888749"/>
            </a:xfrm>
          </p:grpSpPr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9D0A8AE7-CE8F-32A8-82D9-3943D7F31F59}"/>
                  </a:ext>
                </a:extLst>
              </p:cNvPr>
              <p:cNvSpPr txBox="1"/>
              <p:nvPr/>
            </p:nvSpPr>
            <p:spPr>
              <a:xfrm>
                <a:off x="66744" y="751220"/>
                <a:ext cx="9540791" cy="11280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Manager, Digital Marketing Ops</a:t>
                </a:r>
              </a:p>
            </p:txBody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F011D56A-47A9-CE70-98F6-6F985461EB0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Codi Warren</a:t>
                </a:r>
              </a:p>
            </p:txBody>
          </p:sp>
        </p:grpSp>
        <p:pic>
          <p:nvPicPr>
            <p:cNvPr id="1026" name="Picture 2" descr="Profile photo of Codi Warren">
              <a:extLst>
                <a:ext uri="{FF2B5EF4-FFF2-40B4-BE49-F238E27FC236}">
                  <a16:creationId xmlns:a16="http://schemas.microsoft.com/office/drawing/2014/main" id="{6029C0AA-320C-6E4C-E92B-2F301D3D8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17" y="3467145"/>
              <a:ext cx="1228689" cy="122868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Love's Travel Stops (@LovesTravelStop) / X">
              <a:extLst>
                <a:ext uri="{FF2B5EF4-FFF2-40B4-BE49-F238E27FC236}">
                  <a16:creationId xmlns:a16="http://schemas.microsoft.com/office/drawing/2014/main" id="{E369B01F-D6B7-289C-04A0-1617847E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3996" y="4109054"/>
              <a:ext cx="709713" cy="65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30283-6CA2-9632-0C01-2051BE5FCCBD}"/>
              </a:ext>
            </a:extLst>
          </p:cNvPr>
          <p:cNvGrpSpPr/>
          <p:nvPr/>
        </p:nvGrpSpPr>
        <p:grpSpPr>
          <a:xfrm>
            <a:off x="3954463" y="631253"/>
            <a:ext cx="4521896" cy="1294091"/>
            <a:chOff x="159673" y="4902973"/>
            <a:chExt cx="4521896" cy="1294091"/>
          </a:xfrm>
        </p:grpSpPr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8D466518-8353-023B-7ABD-5354B9A3DFFB}"/>
                </a:ext>
              </a:extLst>
            </p:cNvPr>
            <p:cNvGrpSpPr/>
            <p:nvPr/>
          </p:nvGrpSpPr>
          <p:grpSpPr>
            <a:xfrm>
              <a:off x="1594942" y="4924073"/>
              <a:ext cx="3086627" cy="630771"/>
              <a:chOff x="-53092" y="-396442"/>
              <a:chExt cx="10999088" cy="2071801"/>
            </a:xfrm>
          </p:grpSpPr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AEF5B395-5CEF-D4F3-0A06-1C13A8215AB4}"/>
                  </a:ext>
                </a:extLst>
              </p:cNvPr>
              <p:cNvSpPr txBox="1"/>
              <p:nvPr/>
            </p:nvSpPr>
            <p:spPr>
              <a:xfrm>
                <a:off x="-53092" y="547355"/>
                <a:ext cx="10999088" cy="11280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Sr Director Pricebook &amp; Merch Support</a:t>
                </a:r>
              </a:p>
            </p:txBody>
          </p:sp>
          <p:sp>
            <p:nvSpPr>
              <p:cNvPr id="36" name="TextBox 11">
                <a:extLst>
                  <a:ext uri="{FF2B5EF4-FFF2-40B4-BE49-F238E27FC236}">
                    <a16:creationId xmlns:a16="http://schemas.microsoft.com/office/drawing/2014/main" id="{B7A81F26-0759-C0E1-8BEE-15061A07687F}"/>
                  </a:ext>
                </a:extLst>
              </p:cNvPr>
              <p:cNvSpPr txBox="1"/>
              <p:nvPr/>
            </p:nvSpPr>
            <p:spPr>
              <a:xfrm>
                <a:off x="-53092" y="-396442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Heather Clay</a:t>
                </a:r>
              </a:p>
            </p:txBody>
          </p:sp>
        </p:grpSp>
        <p:pic>
          <p:nvPicPr>
            <p:cNvPr id="61" name="Picture 60" descr="A person smiling at the camera&#10;&#10;AI-generated content may be incorrect.">
              <a:extLst>
                <a:ext uri="{FF2B5EF4-FFF2-40B4-BE49-F238E27FC236}">
                  <a16:creationId xmlns:a16="http://schemas.microsoft.com/office/drawing/2014/main" id="{F7B4CCC1-D790-0C29-57D3-077AD5A1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73" y="4902973"/>
              <a:ext cx="1229233" cy="12940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18" descr="EG America | LinkedIn">
              <a:extLst>
                <a:ext uri="{FF2B5EF4-FFF2-40B4-BE49-F238E27FC236}">
                  <a16:creationId xmlns:a16="http://schemas.microsoft.com/office/drawing/2014/main" id="{A6BC5BDB-DBFB-2750-61E4-10BD9E922A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819" r="-10607" b="9727"/>
            <a:stretch>
              <a:fillRect/>
            </a:stretch>
          </p:blipFill>
          <p:spPr bwMode="auto">
            <a:xfrm>
              <a:off x="1576187" y="5527475"/>
              <a:ext cx="789147" cy="58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B6C663-A414-D4FA-F381-660596AD5A15}"/>
              </a:ext>
            </a:extLst>
          </p:cNvPr>
          <p:cNvGrpSpPr/>
          <p:nvPr/>
        </p:nvGrpSpPr>
        <p:grpSpPr>
          <a:xfrm>
            <a:off x="2354395" y="5412765"/>
            <a:ext cx="4488095" cy="1340803"/>
            <a:chOff x="6234301" y="233620"/>
            <a:chExt cx="4488095" cy="1340803"/>
          </a:xfrm>
        </p:grpSpPr>
        <p:grpSp>
          <p:nvGrpSpPr>
            <p:cNvPr id="102" name="Group 9">
              <a:extLst>
                <a:ext uri="{FF2B5EF4-FFF2-40B4-BE49-F238E27FC236}">
                  <a16:creationId xmlns:a16="http://schemas.microsoft.com/office/drawing/2014/main" id="{551668D3-34F5-65BC-537C-3B3A87081DBA}"/>
                </a:ext>
              </a:extLst>
            </p:cNvPr>
            <p:cNvGrpSpPr/>
            <p:nvPr/>
          </p:nvGrpSpPr>
          <p:grpSpPr>
            <a:xfrm>
              <a:off x="7663483" y="459916"/>
              <a:ext cx="3058913" cy="552295"/>
              <a:chOff x="-43380" y="517679"/>
              <a:chExt cx="9294971" cy="1814042"/>
            </a:xfrm>
          </p:grpSpPr>
          <p:sp>
            <p:nvSpPr>
              <p:cNvPr id="103" name="TextBox 10">
                <a:extLst>
                  <a:ext uri="{FF2B5EF4-FFF2-40B4-BE49-F238E27FC236}">
                    <a16:creationId xmlns:a16="http://schemas.microsoft.com/office/drawing/2014/main" id="{802C9C1A-F022-6685-78AD-0212DFBC3CD4}"/>
                  </a:ext>
                </a:extLst>
              </p:cNvPr>
              <p:cNvSpPr txBox="1"/>
              <p:nvPr/>
            </p:nvSpPr>
            <p:spPr>
              <a:xfrm>
                <a:off x="-43380" y="1203717"/>
                <a:ext cx="9274916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Director, 7-Eleven &amp; Speedway</a:t>
                </a:r>
              </a:p>
            </p:txBody>
          </p:sp>
          <p:sp>
            <p:nvSpPr>
              <p:cNvPr id="104" name="TextBox 11">
                <a:extLst>
                  <a:ext uri="{FF2B5EF4-FFF2-40B4-BE49-F238E27FC236}">
                    <a16:creationId xmlns:a16="http://schemas.microsoft.com/office/drawing/2014/main" id="{5E409BD3-F2DF-4434-E205-F33BD693CB58}"/>
                  </a:ext>
                </a:extLst>
              </p:cNvPr>
              <p:cNvSpPr txBox="1"/>
              <p:nvPr/>
            </p:nvSpPr>
            <p:spPr>
              <a:xfrm>
                <a:off x="-23325" y="517679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Rebekah Lamphere</a:t>
                </a:r>
              </a:p>
            </p:txBody>
          </p:sp>
        </p:grpSp>
        <p:pic>
          <p:nvPicPr>
            <p:cNvPr id="71" name="Picture 70" descr="A person smiling at the camera&#10;&#10;AI-generated content may be incorrect.">
              <a:extLst>
                <a:ext uri="{FF2B5EF4-FFF2-40B4-BE49-F238E27FC236}">
                  <a16:creationId xmlns:a16="http://schemas.microsoft.com/office/drawing/2014/main" id="{16A180C1-5568-2E81-65F7-85489815C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301" y="233620"/>
              <a:ext cx="1252948" cy="12529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6" descr="Danone Canada Initiates Recall of Silk ...">
              <a:extLst>
                <a:ext uri="{FF2B5EF4-FFF2-40B4-BE49-F238E27FC236}">
                  <a16:creationId xmlns:a16="http://schemas.microsoft.com/office/drawing/2014/main" id="{89426BFE-3F1C-4E93-032D-4BCD25510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6"/>
            <a:stretch>
              <a:fillRect/>
            </a:stretch>
          </p:blipFill>
          <p:spPr bwMode="auto">
            <a:xfrm>
              <a:off x="7616362" y="1047602"/>
              <a:ext cx="1124827" cy="52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05770F-0F7F-39C9-2B3D-CB15EBF4FCD3}"/>
              </a:ext>
            </a:extLst>
          </p:cNvPr>
          <p:cNvGrpSpPr/>
          <p:nvPr/>
        </p:nvGrpSpPr>
        <p:grpSpPr>
          <a:xfrm>
            <a:off x="8510339" y="662815"/>
            <a:ext cx="4180321" cy="1230969"/>
            <a:chOff x="4758328" y="1898624"/>
            <a:chExt cx="4180321" cy="1230969"/>
          </a:xfrm>
        </p:grpSpPr>
        <p:grpSp>
          <p:nvGrpSpPr>
            <p:cNvPr id="97" name="Group 9">
              <a:extLst>
                <a:ext uri="{FF2B5EF4-FFF2-40B4-BE49-F238E27FC236}">
                  <a16:creationId xmlns:a16="http://schemas.microsoft.com/office/drawing/2014/main" id="{63ED339A-DF22-8781-4539-C7919209510F}"/>
                </a:ext>
              </a:extLst>
            </p:cNvPr>
            <p:cNvGrpSpPr/>
            <p:nvPr/>
          </p:nvGrpSpPr>
          <p:grpSpPr>
            <a:xfrm>
              <a:off x="6219290" y="1931441"/>
              <a:ext cx="2719359" cy="745332"/>
              <a:chOff x="-51482" y="-9525"/>
              <a:chExt cx="9326398" cy="2448082"/>
            </a:xfrm>
          </p:grpSpPr>
          <p:sp>
            <p:nvSpPr>
              <p:cNvPr id="98" name="TextBox 10">
                <a:extLst>
                  <a:ext uri="{FF2B5EF4-FFF2-40B4-BE49-F238E27FC236}">
                    <a16:creationId xmlns:a16="http://schemas.microsoft.com/office/drawing/2014/main" id="{36F6DD56-38D3-0CDE-2B31-148E1FBB9B05}"/>
                  </a:ext>
                </a:extLst>
              </p:cNvPr>
              <p:cNvSpPr txBox="1"/>
              <p:nvPr/>
            </p:nvSpPr>
            <p:spPr>
              <a:xfrm>
                <a:off x="-51482" y="815824"/>
                <a:ext cx="9274916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Director of Operations</a:t>
                </a:r>
              </a:p>
            </p:txBody>
          </p:sp>
          <p:sp>
            <p:nvSpPr>
              <p:cNvPr id="99" name="TextBox 11">
                <a:extLst>
                  <a:ext uri="{FF2B5EF4-FFF2-40B4-BE49-F238E27FC236}">
                    <a16:creationId xmlns:a16="http://schemas.microsoft.com/office/drawing/2014/main" id="{D62834CA-079D-A34F-ACEE-646D02C1DB1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9274916" cy="24480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Aleah Stealey</a:t>
                </a:r>
              </a:p>
              <a:p>
                <a:pPr>
                  <a:lnSpc>
                    <a:spcPts val="2959"/>
                  </a:lnSpc>
                </a:pPr>
                <a:endParaRPr lang="en-US" sz="2466" b="1" dirty="0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endParaRPr>
              </a:p>
            </p:txBody>
          </p:sp>
        </p:grpSp>
        <p:pic>
          <p:nvPicPr>
            <p:cNvPr id="63" name="Picture 62" descr="A person with long curly hair smiling&#10;&#10;AI-generated content may be incorrect.">
              <a:extLst>
                <a:ext uri="{FF2B5EF4-FFF2-40B4-BE49-F238E27FC236}">
                  <a16:creationId xmlns:a16="http://schemas.microsoft.com/office/drawing/2014/main" id="{5B50BF4E-DC81-5063-4CAE-15AAF2F2E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328" y="1898624"/>
              <a:ext cx="1285581" cy="12309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16" descr="iSEE Store Innovations">
              <a:extLst>
                <a:ext uri="{FF2B5EF4-FFF2-40B4-BE49-F238E27FC236}">
                  <a16:creationId xmlns:a16="http://schemas.microsoft.com/office/drawing/2014/main" id="{73A76EBE-2BD7-98A4-67B7-C3F8246C6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1" b="25330"/>
            <a:stretch>
              <a:fillRect/>
            </a:stretch>
          </p:blipFill>
          <p:spPr bwMode="auto">
            <a:xfrm>
              <a:off x="6246528" y="2526745"/>
              <a:ext cx="954801" cy="52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A5E62E-183A-DFD1-7A83-F69DC0D89477}"/>
              </a:ext>
            </a:extLst>
          </p:cNvPr>
          <p:cNvGrpSpPr/>
          <p:nvPr/>
        </p:nvGrpSpPr>
        <p:grpSpPr>
          <a:xfrm>
            <a:off x="4213464" y="3915886"/>
            <a:ext cx="4180372" cy="1353939"/>
            <a:chOff x="8288520" y="2746117"/>
            <a:chExt cx="4180372" cy="1353939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AB320558-5F46-3DF9-3295-7A2A7FFEF59B}"/>
                </a:ext>
              </a:extLst>
            </p:cNvPr>
            <p:cNvGrpSpPr/>
            <p:nvPr/>
          </p:nvGrpSpPr>
          <p:grpSpPr>
            <a:xfrm>
              <a:off x="9738630" y="2901104"/>
              <a:ext cx="2730262" cy="576395"/>
              <a:chOff x="-177195" y="354180"/>
              <a:chExt cx="9363790" cy="1893200"/>
            </a:xfrm>
          </p:grpSpPr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ED9141DB-895A-D3A5-08B8-C834A4036492}"/>
                  </a:ext>
                </a:extLst>
              </p:cNvPr>
              <p:cNvSpPr txBox="1"/>
              <p:nvPr/>
            </p:nvSpPr>
            <p:spPr>
              <a:xfrm>
                <a:off x="-88320" y="1119376"/>
                <a:ext cx="9274915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Director of Sales</a:t>
                </a:r>
              </a:p>
            </p:txBody>
          </p:sp>
          <p:sp>
            <p:nvSpPr>
              <p:cNvPr id="31" name="TextBox 11">
                <a:extLst>
                  <a:ext uri="{FF2B5EF4-FFF2-40B4-BE49-F238E27FC236}">
                    <a16:creationId xmlns:a16="http://schemas.microsoft.com/office/drawing/2014/main" id="{4295433A-B4F0-27F0-91AF-E332C67137A5}"/>
                  </a:ext>
                </a:extLst>
              </p:cNvPr>
              <p:cNvSpPr txBox="1"/>
              <p:nvPr/>
            </p:nvSpPr>
            <p:spPr>
              <a:xfrm>
                <a:off x="-177195" y="354180"/>
                <a:ext cx="9274915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Greg Hetfield</a:t>
                </a:r>
                <a:endParaRPr lang="en-US" sz="2466" b="1" dirty="0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endParaRPr>
              </a:p>
            </p:txBody>
          </p:sp>
        </p:grpSp>
        <p:pic>
          <p:nvPicPr>
            <p:cNvPr id="67" name="Picture 66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9661CDF5-4A93-A904-3B00-CCA44C851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2" t="3657" r="12935" b="34194"/>
            <a:stretch>
              <a:fillRect/>
            </a:stretch>
          </p:blipFill>
          <p:spPr>
            <a:xfrm>
              <a:off x="8288520" y="2746117"/>
              <a:ext cx="1285580" cy="13108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4" descr="Hormel Foods">
              <a:extLst>
                <a:ext uri="{FF2B5EF4-FFF2-40B4-BE49-F238E27FC236}">
                  <a16:creationId xmlns:a16="http://schemas.microsoft.com/office/drawing/2014/main" id="{5F871F85-A151-CEAB-564A-D7DD9889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1"/>
            <a:stretch>
              <a:fillRect/>
            </a:stretch>
          </p:blipFill>
          <p:spPr bwMode="auto">
            <a:xfrm>
              <a:off x="9718213" y="3542989"/>
              <a:ext cx="1237706" cy="55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C839D5-742C-E9EC-5C2B-BE5FA63DBE8C}"/>
              </a:ext>
            </a:extLst>
          </p:cNvPr>
          <p:cNvGrpSpPr/>
          <p:nvPr/>
        </p:nvGrpSpPr>
        <p:grpSpPr>
          <a:xfrm>
            <a:off x="2306187" y="2556750"/>
            <a:ext cx="4190283" cy="1328336"/>
            <a:chOff x="4758328" y="5039217"/>
            <a:chExt cx="4190283" cy="1328336"/>
          </a:xfrm>
        </p:grpSpPr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9FD4846E-9E40-2EDF-77D9-E373A5B2DDAA}"/>
                </a:ext>
              </a:extLst>
            </p:cNvPr>
            <p:cNvGrpSpPr/>
            <p:nvPr/>
          </p:nvGrpSpPr>
          <p:grpSpPr>
            <a:xfrm>
              <a:off x="6221851" y="5042005"/>
              <a:ext cx="2726760" cy="597320"/>
              <a:chOff x="-131194" y="-680043"/>
              <a:chExt cx="9351782" cy="1961929"/>
            </a:xfrm>
          </p:grpSpPr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E08DB8BB-17D6-5E33-A71B-669B238BA76F}"/>
                  </a:ext>
                </a:extLst>
              </p:cNvPr>
              <p:cNvSpPr txBox="1"/>
              <p:nvPr/>
            </p:nvSpPr>
            <p:spPr>
              <a:xfrm>
                <a:off x="-54329" y="153882"/>
                <a:ext cx="9274917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VP, Marketing &amp; Payments</a:t>
                </a:r>
              </a:p>
            </p:txBody>
          </p:sp>
          <p:sp>
            <p:nvSpPr>
              <p:cNvPr id="41" name="TextBox 11">
                <a:extLst>
                  <a:ext uri="{FF2B5EF4-FFF2-40B4-BE49-F238E27FC236}">
                    <a16:creationId xmlns:a16="http://schemas.microsoft.com/office/drawing/2014/main" id="{05A11D21-E96C-FD4B-CC75-C8C9B91FBAF8}"/>
                  </a:ext>
                </a:extLst>
              </p:cNvPr>
              <p:cNvSpPr txBox="1"/>
              <p:nvPr/>
            </p:nvSpPr>
            <p:spPr>
              <a:xfrm>
                <a:off x="-131194" y="-680043"/>
                <a:ext cx="9274916" cy="11395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Nikki Fales</a:t>
                </a:r>
              </a:p>
            </p:txBody>
          </p:sp>
        </p:grpSp>
        <p:pic>
          <p:nvPicPr>
            <p:cNvPr id="69" name="Picture 68" descr="A person wearing glasses and a blue shirt&#10;&#10;AI-generated content may be incorrect.">
              <a:extLst>
                <a:ext uri="{FF2B5EF4-FFF2-40B4-BE49-F238E27FC236}">
                  <a16:creationId xmlns:a16="http://schemas.microsoft.com/office/drawing/2014/main" id="{5DF2B1B0-CF5F-0A2C-F9E8-8BA4852F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" t="9882" r="-5117" b="18719"/>
            <a:stretch>
              <a:fillRect/>
            </a:stretch>
          </p:blipFill>
          <p:spPr>
            <a:xfrm>
              <a:off x="4758328" y="5039217"/>
              <a:ext cx="1271918" cy="13283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 descr="A logo of a gas company&#10;&#10;AI-generated content may be incorrect.">
              <a:extLst>
                <a:ext uri="{FF2B5EF4-FFF2-40B4-BE49-F238E27FC236}">
                  <a16:creationId xmlns:a16="http://schemas.microsoft.com/office/drawing/2014/main" id="{90FF45C1-D608-D2FF-F465-4F88BF183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318" y="5667436"/>
              <a:ext cx="661255" cy="63149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7CE91-61F1-7F0C-7A99-A471A02ACF9D}"/>
              </a:ext>
            </a:extLst>
          </p:cNvPr>
          <p:cNvGrpSpPr/>
          <p:nvPr/>
        </p:nvGrpSpPr>
        <p:grpSpPr>
          <a:xfrm>
            <a:off x="6877137" y="2513480"/>
            <a:ext cx="4247467" cy="1262323"/>
            <a:chOff x="8393980" y="1902713"/>
            <a:chExt cx="4247467" cy="1262323"/>
          </a:xfrm>
        </p:grpSpPr>
        <p:grpSp>
          <p:nvGrpSpPr>
            <p:cNvPr id="44" name="Group 9">
              <a:extLst>
                <a:ext uri="{FF2B5EF4-FFF2-40B4-BE49-F238E27FC236}">
                  <a16:creationId xmlns:a16="http://schemas.microsoft.com/office/drawing/2014/main" id="{16E1C511-8402-D82C-5FF5-979BCC34F33E}"/>
                </a:ext>
              </a:extLst>
            </p:cNvPr>
            <p:cNvGrpSpPr/>
            <p:nvPr/>
          </p:nvGrpSpPr>
          <p:grpSpPr>
            <a:xfrm>
              <a:off x="9813605" y="1902713"/>
              <a:ext cx="2827842" cy="612557"/>
              <a:chOff x="0" y="-9525"/>
              <a:chExt cx="9323637" cy="2011976"/>
            </a:xfrm>
          </p:grpSpPr>
          <p:sp>
            <p:nvSpPr>
              <p:cNvPr id="45" name="TextBox 10">
                <a:extLst>
                  <a:ext uri="{FF2B5EF4-FFF2-40B4-BE49-F238E27FC236}">
                    <a16:creationId xmlns:a16="http://schemas.microsoft.com/office/drawing/2014/main" id="{A2018A3B-D6E5-5FA2-1CDC-712B85763C32}"/>
                  </a:ext>
                </a:extLst>
              </p:cNvPr>
              <p:cNvSpPr txBox="1"/>
              <p:nvPr/>
            </p:nvSpPr>
            <p:spPr>
              <a:xfrm>
                <a:off x="48721" y="874447"/>
                <a:ext cx="9274916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Bakery Category Analyst</a:t>
                </a:r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7AC6B84F-E7D7-1F7E-B3B1-7F3A8A47106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Krista Rehm</a:t>
                </a:r>
              </a:p>
            </p:txBody>
          </p:sp>
        </p:grpSp>
        <p:pic>
          <p:nvPicPr>
            <p:cNvPr id="25" name="Picture 24" descr="A person in a black jacket&#10;&#10;AI-generated content may be incorrect.">
              <a:extLst>
                <a:ext uri="{FF2B5EF4-FFF2-40B4-BE49-F238E27FC236}">
                  <a16:creationId xmlns:a16="http://schemas.microsoft.com/office/drawing/2014/main" id="{5BA67006-FD47-A4D4-E6C6-582A3426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6" t="17667" r="30230" b="56570"/>
            <a:stretch>
              <a:fillRect/>
            </a:stretch>
          </p:blipFill>
          <p:spPr>
            <a:xfrm>
              <a:off x="8393980" y="1912088"/>
              <a:ext cx="1308821" cy="12529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033C3829-CCB2-90CE-3B35-C66A0F75C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42658" y="2657516"/>
              <a:ext cx="1450503" cy="37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4A5B0C-3C61-A51C-7F82-58465D84BF70}"/>
              </a:ext>
            </a:extLst>
          </p:cNvPr>
          <p:cNvGrpSpPr/>
          <p:nvPr/>
        </p:nvGrpSpPr>
        <p:grpSpPr>
          <a:xfrm>
            <a:off x="140974" y="4032648"/>
            <a:ext cx="4246096" cy="1328336"/>
            <a:chOff x="8391952" y="3449513"/>
            <a:chExt cx="4246096" cy="1328336"/>
          </a:xfrm>
        </p:grpSpPr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3639D66F-2F2B-F590-CF63-D606E5A9975A}"/>
                </a:ext>
              </a:extLst>
            </p:cNvPr>
            <p:cNvGrpSpPr/>
            <p:nvPr/>
          </p:nvGrpSpPr>
          <p:grpSpPr>
            <a:xfrm>
              <a:off x="9829601" y="3493510"/>
              <a:ext cx="2808447" cy="557864"/>
              <a:chOff x="39020" y="-138165"/>
              <a:chExt cx="9631938" cy="1832333"/>
            </a:xfrm>
          </p:grpSpPr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D6C065AD-BC5A-64B2-BB0B-B805FBC317B2}"/>
                  </a:ext>
                </a:extLst>
              </p:cNvPr>
              <p:cNvSpPr txBox="1"/>
              <p:nvPr/>
            </p:nvSpPr>
            <p:spPr>
              <a:xfrm>
                <a:off x="39020" y="566164"/>
                <a:ext cx="9631938" cy="11280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VP Marketing Communications</a:t>
                </a:r>
              </a:p>
            </p:txBody>
          </p:sp>
          <p:sp>
            <p:nvSpPr>
              <p:cNvPr id="51" name="TextBox 11">
                <a:extLst>
                  <a:ext uri="{FF2B5EF4-FFF2-40B4-BE49-F238E27FC236}">
                    <a16:creationId xmlns:a16="http://schemas.microsoft.com/office/drawing/2014/main" id="{5D32409F-C00B-410F-3B80-5F2C65D9927F}"/>
                  </a:ext>
                </a:extLst>
              </p:cNvPr>
              <p:cNvSpPr txBox="1"/>
              <p:nvPr/>
            </p:nvSpPr>
            <p:spPr>
              <a:xfrm>
                <a:off x="39021" y="-138165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Brandi Goodin</a:t>
                </a:r>
              </a:p>
            </p:txBody>
          </p:sp>
        </p:grpSp>
        <p:pic>
          <p:nvPicPr>
            <p:cNvPr id="1028" name="Picture 4" descr="Profile photo of Brandi Goodin">
              <a:extLst>
                <a:ext uri="{FF2B5EF4-FFF2-40B4-BE49-F238E27FC236}">
                  <a16:creationId xmlns:a16="http://schemas.microsoft.com/office/drawing/2014/main" id="{0E83DB70-0213-F700-CFC6-A102CDA06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952" y="3449513"/>
              <a:ext cx="1328336" cy="13283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Bunn Coffee Makers &amp; Brewers | Sales ...">
              <a:extLst>
                <a:ext uri="{FF2B5EF4-FFF2-40B4-BE49-F238E27FC236}">
                  <a16:creationId xmlns:a16="http://schemas.microsoft.com/office/drawing/2014/main" id="{5A221EDB-87B8-B005-5552-4BDD5322A6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1"/>
            <a:stretch>
              <a:fillRect/>
            </a:stretch>
          </p:blipFill>
          <p:spPr bwMode="auto">
            <a:xfrm>
              <a:off x="9825315" y="4163250"/>
              <a:ext cx="1406532" cy="43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DADC18-189A-942B-A7A1-63E96D289A57}"/>
              </a:ext>
            </a:extLst>
          </p:cNvPr>
          <p:cNvGrpSpPr/>
          <p:nvPr/>
        </p:nvGrpSpPr>
        <p:grpSpPr>
          <a:xfrm>
            <a:off x="6835890" y="5463963"/>
            <a:ext cx="4138752" cy="1235444"/>
            <a:chOff x="8393979" y="5072607"/>
            <a:chExt cx="4138752" cy="1235444"/>
          </a:xfrm>
        </p:grpSpPr>
        <p:grpSp>
          <p:nvGrpSpPr>
            <p:cNvPr id="54" name="Group 9">
              <a:extLst>
                <a:ext uri="{FF2B5EF4-FFF2-40B4-BE49-F238E27FC236}">
                  <a16:creationId xmlns:a16="http://schemas.microsoft.com/office/drawing/2014/main" id="{AD5363DC-4405-827C-B12B-3C5143C3C64F}"/>
                </a:ext>
              </a:extLst>
            </p:cNvPr>
            <p:cNvGrpSpPr/>
            <p:nvPr/>
          </p:nvGrpSpPr>
          <p:grpSpPr>
            <a:xfrm>
              <a:off x="9828383" y="5253387"/>
              <a:ext cx="2704348" cy="549649"/>
              <a:chOff x="0" y="-9525"/>
              <a:chExt cx="9274916" cy="1805351"/>
            </a:xfrm>
          </p:grpSpPr>
          <p:sp>
            <p:nvSpPr>
              <p:cNvPr id="55" name="TextBox 10">
                <a:extLst>
                  <a:ext uri="{FF2B5EF4-FFF2-40B4-BE49-F238E27FC236}">
                    <a16:creationId xmlns:a16="http://schemas.microsoft.com/office/drawing/2014/main" id="{66425D3A-4797-F125-1BE2-DE57445EF69E}"/>
                  </a:ext>
                </a:extLst>
              </p:cNvPr>
              <p:cNvSpPr txBox="1"/>
              <p:nvPr/>
            </p:nvSpPr>
            <p:spPr>
              <a:xfrm>
                <a:off x="0" y="667822"/>
                <a:ext cx="9274916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National Account Manager </a:t>
                </a:r>
              </a:p>
            </p:txBody>
          </p:sp>
          <p:sp>
            <p:nvSpPr>
              <p:cNvPr id="56" name="TextBox 11">
                <a:extLst>
                  <a:ext uri="{FF2B5EF4-FFF2-40B4-BE49-F238E27FC236}">
                    <a16:creationId xmlns:a16="http://schemas.microsoft.com/office/drawing/2014/main" id="{A8D07F85-9AD6-6124-D20D-61A9731E927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Emily Dendy</a:t>
                </a:r>
              </a:p>
            </p:txBody>
          </p:sp>
        </p:grpSp>
        <p:pic>
          <p:nvPicPr>
            <p:cNvPr id="73" name="Picture 72" descr="A person with long hair smiling&#10;&#10;AI-generated content may be incorrect.">
              <a:extLst>
                <a:ext uri="{FF2B5EF4-FFF2-40B4-BE49-F238E27FC236}">
                  <a16:creationId xmlns:a16="http://schemas.microsoft.com/office/drawing/2014/main" id="{B55692AE-85ED-B657-02D9-7498C57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979" y="5072607"/>
              <a:ext cx="1248681" cy="12354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38E10E-2826-5235-D808-EB5008A5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797406" y="5803036"/>
              <a:ext cx="1294347" cy="3008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C27140-BF9E-41C7-1CC8-BC4A46FAE8E2}"/>
              </a:ext>
            </a:extLst>
          </p:cNvPr>
          <p:cNvGrpSpPr/>
          <p:nvPr/>
        </p:nvGrpSpPr>
        <p:grpSpPr>
          <a:xfrm>
            <a:off x="246797" y="660425"/>
            <a:ext cx="4193603" cy="1294091"/>
            <a:chOff x="159673" y="1909145"/>
            <a:chExt cx="4193603" cy="129409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6C014F7-FD7B-2B06-8A4F-86C93A8B41AD}"/>
                </a:ext>
              </a:extLst>
            </p:cNvPr>
            <p:cNvGrpSpPr/>
            <p:nvPr/>
          </p:nvGrpSpPr>
          <p:grpSpPr>
            <a:xfrm>
              <a:off x="1599681" y="1909145"/>
              <a:ext cx="2753595" cy="604263"/>
              <a:chOff x="0" y="-9525"/>
              <a:chExt cx="9443815" cy="1984733"/>
            </a:xfrm>
          </p:grpSpPr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25B86D9-0DE2-5767-0C62-043F92E35A92}"/>
                  </a:ext>
                </a:extLst>
              </p:cNvPr>
              <p:cNvSpPr txBox="1"/>
              <p:nvPr/>
            </p:nvSpPr>
            <p:spPr>
              <a:xfrm>
                <a:off x="168899" y="847204"/>
                <a:ext cx="9274916" cy="1128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99"/>
                  </a:lnSpc>
                </a:pPr>
                <a:r>
                  <a:rPr lang="en-US" sz="1333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Regional Account Manager</a:t>
                </a: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CC68A7AE-E523-D369-2830-022DE6D7EB8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9274916" cy="11395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59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Fira Sans Bold"/>
                    <a:ea typeface="Fira Sans Bold"/>
                    <a:cs typeface="Fira Sans Bold"/>
                    <a:sym typeface="Fira Sans Bold"/>
                  </a:rPr>
                  <a:t>Tina Edmonson</a:t>
                </a:r>
              </a:p>
            </p:txBody>
          </p:sp>
        </p:grpSp>
        <p:pic>
          <p:nvPicPr>
            <p:cNvPr id="59" name="Picture 58" descr="A close-up of a person smiling&#10;&#10;AI-generated content may be incorrect.">
              <a:extLst>
                <a:ext uri="{FF2B5EF4-FFF2-40B4-BE49-F238E27FC236}">
                  <a16:creationId xmlns:a16="http://schemas.microsoft.com/office/drawing/2014/main" id="{AE1F3A15-28E4-A110-93DF-BC09A1B8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" t="10403" r="-1782" b="26603"/>
            <a:stretch>
              <a:fillRect/>
            </a:stretch>
          </p:blipFill>
          <p:spPr>
            <a:xfrm>
              <a:off x="159673" y="1909145"/>
              <a:ext cx="1229233" cy="12940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50" name="Picture 10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B46D6A59-85A7-1B75-1B57-1E44A1522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211" y="2551704"/>
              <a:ext cx="15113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8">
            <a:extLst>
              <a:ext uri="{FF2B5EF4-FFF2-40B4-BE49-F238E27FC236}">
                <a16:creationId xmlns:a16="http://schemas.microsoft.com/office/drawing/2014/main" id="{9BFE5D81-ED11-64E5-F871-84F22435A079}"/>
              </a:ext>
            </a:extLst>
          </p:cNvPr>
          <p:cNvSpPr txBox="1"/>
          <p:nvPr/>
        </p:nvSpPr>
        <p:spPr>
          <a:xfrm>
            <a:off x="202815" y="76313"/>
            <a:ext cx="463745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6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233B5C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37941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4C9DE-370C-D384-1084-78611A283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4C7DB2-AB45-2EE5-428C-76D95AE9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75" y="1115686"/>
            <a:ext cx="2726214" cy="4626627"/>
          </a:xfrm>
        </p:spPr>
        <p:txBody>
          <a:bodyPr>
            <a:normAutofit/>
          </a:bodyPr>
          <a:lstStyle/>
          <a:p>
            <a:r>
              <a:rPr lang="en-US" sz="6600" dirty="0"/>
              <a:t>Survey Says: 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BF5C7225-3BDF-C120-05B6-76B39D01275E}"/>
              </a:ext>
            </a:extLst>
          </p:cNvPr>
          <p:cNvSpPr/>
          <p:nvPr/>
        </p:nvSpPr>
        <p:spPr>
          <a:xfrm>
            <a:off x="7202905" y="2574758"/>
            <a:ext cx="689811" cy="59355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C2A1240-1BBA-C2C9-AAEC-E3BC95C594D6}"/>
              </a:ext>
            </a:extLst>
          </p:cNvPr>
          <p:cNvGraphicFramePr>
            <a:graphicFrameLocks/>
          </p:cNvGraphicFramePr>
          <p:nvPr/>
        </p:nvGraphicFramePr>
        <p:xfrm>
          <a:off x="3097530" y="1115686"/>
          <a:ext cx="8436744" cy="505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69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771722-F5FC-D2C8-3815-D72EA9BF85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89545-AB34-762D-7DF0-02B9195378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would you rate your current work-life balance?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1371A9-6639-9E62-C7DA-E5F979B87E62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AB6B40-E3D8-032E-F8C7-98074C2708F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A4FA328B-BBFE-046E-E818-E37B1F3BEB1E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7D9F69-F818-98D5-5A5D-18B62D14B82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2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1A6FF-0F3E-6BCD-83A7-91EBB2F53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FEA33C-6D2D-AE11-20F1-2D194EB8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94" y="177223"/>
            <a:ext cx="11108212" cy="945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Takeaway #1: NO Benchmarking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2A43C2-A162-EC79-1B98-C46FD7096375}"/>
              </a:ext>
            </a:extLst>
          </p:cNvPr>
          <p:cNvGraphicFramePr>
            <a:graphicFrameLocks/>
          </p:cNvGraphicFramePr>
          <p:nvPr/>
        </p:nvGraphicFramePr>
        <p:xfrm>
          <a:off x="541894" y="1892430"/>
          <a:ext cx="5486401" cy="438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4687D5-D0D1-C8A0-CA69-14374911B5F1}"/>
              </a:ext>
            </a:extLst>
          </p:cNvPr>
          <p:cNvGraphicFramePr>
            <a:graphicFrameLocks/>
          </p:cNvGraphicFramePr>
          <p:nvPr/>
        </p:nvGraphicFramePr>
        <p:xfrm>
          <a:off x="6326826" y="1892430"/>
          <a:ext cx="4605869" cy="421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A8C7FAE-6E63-D165-4798-6006160E1A51}"/>
              </a:ext>
            </a:extLst>
          </p:cNvPr>
          <p:cNvSpPr/>
          <p:nvPr/>
        </p:nvSpPr>
        <p:spPr>
          <a:xfrm>
            <a:off x="8068733" y="4605867"/>
            <a:ext cx="1117600" cy="719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6C40-D643-C168-67FE-707AFA1C1809}"/>
              </a:ext>
            </a:extLst>
          </p:cNvPr>
          <p:cNvSpPr txBox="1">
            <a:spLocks/>
          </p:cNvSpPr>
          <p:nvPr/>
        </p:nvSpPr>
        <p:spPr>
          <a:xfrm>
            <a:off x="541894" y="177223"/>
            <a:ext cx="11108212" cy="9457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Takeaway #2: Strong Voices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8AA913-F602-1B9C-FFEA-D04EE4382FA1}"/>
              </a:ext>
            </a:extLst>
          </p:cNvPr>
          <p:cNvGraphicFramePr>
            <a:graphicFrameLocks/>
          </p:cNvGraphicFramePr>
          <p:nvPr/>
        </p:nvGraphicFramePr>
        <p:xfrm>
          <a:off x="697833" y="1820779"/>
          <a:ext cx="5047917" cy="42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EEC814-7962-C1BC-4FDE-4A9DDC00F081}"/>
              </a:ext>
            </a:extLst>
          </p:cNvPr>
          <p:cNvGraphicFramePr>
            <a:graphicFrameLocks/>
          </p:cNvGraphicFramePr>
          <p:nvPr/>
        </p:nvGraphicFramePr>
        <p:xfrm>
          <a:off x="6083030" y="1663562"/>
          <a:ext cx="5320587" cy="440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74F591-3F07-5D9C-9B81-07F5A5312F02}"/>
              </a:ext>
            </a:extLst>
          </p:cNvPr>
          <p:cNvCxnSpPr>
            <a:cxnSpLocks/>
          </p:cNvCxnSpPr>
          <p:nvPr/>
        </p:nvCxnSpPr>
        <p:spPr>
          <a:xfrm>
            <a:off x="3166533" y="3352800"/>
            <a:ext cx="5860735" cy="11024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5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 descr="A row of white marble pillars">
            <a:extLst>
              <a:ext uri="{FF2B5EF4-FFF2-40B4-BE49-F238E27FC236}">
                <a16:creationId xmlns:a16="http://schemas.microsoft.com/office/drawing/2014/main" id="{43DB188C-B18E-2BF9-5222-695F43F9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41" r="13362" b="-1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F41C3-8AB3-5EBC-42D7-89EC699B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695" y="2286528"/>
            <a:ext cx="4168796" cy="227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How to </a:t>
            </a:r>
            <a:br>
              <a:rPr lang="en-US" sz="4800" dirty="0"/>
            </a:br>
            <a:r>
              <a:rPr lang="en-US" sz="4800" b="1" i="1" u="sng" dirty="0"/>
              <a:t>Take Action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at Each Pillar</a:t>
            </a:r>
          </a:p>
        </p:txBody>
      </p:sp>
    </p:spTree>
    <p:extLst>
      <p:ext uri="{BB962C8B-B14F-4D97-AF65-F5344CB8AC3E}">
        <p14:creationId xmlns:p14="http://schemas.microsoft.com/office/powerpoint/2010/main" val="96428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6F191-9F9A-4F89-8590-A5E78F12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19" y="127707"/>
            <a:ext cx="4369827" cy="66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92E1D6-00DE-FA94-AACE-3B5671C526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37AA8-C7B4-303A-BCD0-A8E74683B0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b="1">
                <a:solidFill>
                  <a:srgbClr val="000000"/>
                </a:solidFill>
              </a:rPr>
              <a:t>Choose the option below that best fits your company's current work-life balance policy status.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7EEEE-0F94-37C2-28FF-D45EDCDB6D2D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B2C4C9-FFD4-7FEC-B0BE-3BCF9C116F0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0F06CE89-46CC-610E-33BD-D23876D6DDB2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5EF8462-9CB3-7546-4F79-F8D14D2A090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533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1a934f97-288e-44d4-acce-f6bbde91e432"/>
  <p:tag name="SLIDO_EVENT_UUID" val="f4ee49ff-1ce8-4822-a781-074bdedfe58f"/>
  <p:tag name="SLIDO_EVENT_SECTION_UUID" val="35862a1c-db99-4752-bd64-ba2e820bf30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1OTIwMzV9"/>
  <p:tag name="SLIDO_TYPE" val="SlidoPoll"/>
  <p:tag name="SLIDO_POLL_UUID" val="458ab916-f455-49a8-8198-6502e8517f44"/>
  <p:tag name="SLIDO_TIMELINE" val="W3sicG9sbFF1ZXN0aW9uVXVpZCI6ImIzNmNkNWUzLTZlODItNDI5YS05MmJmLTYwOWE0ODU1MTE5ZS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1OTE5ODR9"/>
  <p:tag name="SLIDO_TYPE" val="SlidoPoll"/>
  <p:tag name="SLIDO_POLL_UUID" val="bdad8ce1-581d-4181-a3e1-9fac422b694d"/>
  <p:tag name="SLIDO_TIMELINE" val="W3sicG9sbFF1ZXN0aW9uVXVpZCI6Ijc4OWZlODk5LTI3ZWUtNDc0NC05ODYxLTRlNDE3YmMzYmFkY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1OTIwMTd9"/>
  <p:tag name="SLIDO_TYPE" val="SlidoPoll"/>
  <p:tag name="SLIDO_POLL_UUID" val="e512facc-f608-4e42-8916-ddf4ee730e17"/>
  <p:tag name="SLIDO_TIMELINE" val="W3sicG9sbFF1ZXN0aW9uVXVpZCI6IjczMTVhZTE4LWYyZjEtNDljZi1hMWRlLWZlMGE2NmNjNWQ3Ni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1OTIwMjd9"/>
  <p:tag name="SLIDO_TYPE" val="SlidoPoll"/>
  <p:tag name="SLIDO_POLL_UUID" val="9fc77b61-51f0-4aca-a5e4-9267c0a2d4ca"/>
  <p:tag name="SLIDO_TIMELINE" val="W3sicG9sbFF1ZXN0aW9uVXVpZCI6IjBhZTE3ZjI2LWRlNTItNGIxMC04OTYyLWVmOGE5NzU3MWQwMS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020b37f-db72-473e-ae54-fb16df408069}" enabled="1" method="Standard" siteId="{705d07a3-2eea-4f3b-ab59-65ca29abeb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1823</TotalTime>
  <Words>571</Words>
  <Application>Microsoft Office PowerPoint</Application>
  <PresentationFormat>Widescreen</PresentationFormat>
  <Paragraphs>73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Fira Sans</vt:lpstr>
      <vt:lpstr>Fira Sans Bold</vt:lpstr>
      <vt:lpstr>Fira Sans Semi-Bold</vt:lpstr>
      <vt:lpstr>Trebuchet MS</vt:lpstr>
      <vt:lpstr>Wingdings 3</vt:lpstr>
      <vt:lpstr>Office Theme</vt:lpstr>
      <vt:lpstr>Facet</vt:lpstr>
      <vt:lpstr>Work Life Balance</vt:lpstr>
      <vt:lpstr>PowerPoint Presentation</vt:lpstr>
      <vt:lpstr>Survey Says: </vt:lpstr>
      <vt:lpstr>PowerPoint Presentation</vt:lpstr>
      <vt:lpstr>Takeaway #1: NO Benchmarking</vt:lpstr>
      <vt:lpstr>PowerPoint Presentation</vt:lpstr>
      <vt:lpstr>How to  Take Action  at Each Pillar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Nikki Fales</dc:creator>
  <cp:lastModifiedBy>Aleah Stealey</cp:lastModifiedBy>
  <cp:revision>16</cp:revision>
  <cp:lastPrinted>2025-06-04T19:40:39Z</cp:lastPrinted>
  <dcterms:created xsi:type="dcterms:W3CDTF">2025-06-03T19:58:40Z</dcterms:created>
  <dcterms:modified xsi:type="dcterms:W3CDTF">2025-10-27T20:12:18Z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2049b-5b95-446b-a697-380fd25d58d6_Enabled">
    <vt:lpwstr>true</vt:lpwstr>
  </property>
  <property fmtid="{D5CDD505-2E9C-101B-9397-08002B2CF9AE}" pid="3" name="MSIP_Label_7de2049b-5b95-446b-a697-380fd25d58d6_SetDate">
    <vt:lpwstr>2025-06-03T21:36:51Z</vt:lpwstr>
  </property>
  <property fmtid="{D5CDD505-2E9C-101B-9397-08002B2CF9AE}" pid="4" name="MSIP_Label_7de2049b-5b95-446b-a697-380fd25d58d6_Method">
    <vt:lpwstr>Standard</vt:lpwstr>
  </property>
  <property fmtid="{D5CDD505-2E9C-101B-9397-08002B2CF9AE}" pid="5" name="MSIP_Label_7de2049b-5b95-446b-a697-380fd25d58d6_Name">
    <vt:lpwstr>Business Confidential</vt:lpwstr>
  </property>
  <property fmtid="{D5CDD505-2E9C-101B-9397-08002B2CF9AE}" pid="6" name="MSIP_Label_7de2049b-5b95-446b-a697-380fd25d58d6_SiteId">
    <vt:lpwstr>80132c19-eaaa-4b91-acf7-a3ed9a50c97b</vt:lpwstr>
  </property>
  <property fmtid="{D5CDD505-2E9C-101B-9397-08002B2CF9AE}" pid="7" name="MSIP_Label_7de2049b-5b95-446b-a697-380fd25d58d6_ActionId">
    <vt:lpwstr>78b6037d-f657-44df-a8ea-392eb52e0d08</vt:lpwstr>
  </property>
  <property fmtid="{D5CDD505-2E9C-101B-9397-08002B2CF9AE}" pid="8" name="MSIP_Label_7de2049b-5b95-446b-a697-380fd25d58d6_ContentBits">
    <vt:lpwstr>0</vt:lpwstr>
  </property>
  <property fmtid="{D5CDD505-2E9C-101B-9397-08002B2CF9AE}" pid="9" name="MSIP_Label_7de2049b-5b95-446b-a697-380fd25d58d6_Tag">
    <vt:lpwstr>50, 3, 0, 1</vt:lpwstr>
  </property>
</Properties>
</file>