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77" r:id="rId7"/>
    <p:sldId id="259" r:id="rId8"/>
    <p:sldId id="260" r:id="rId9"/>
    <p:sldId id="261" r:id="rId10"/>
    <p:sldId id="266" r:id="rId11"/>
    <p:sldId id="268" r:id="rId12"/>
    <p:sldId id="269" r:id="rId13"/>
    <p:sldId id="265" r:id="rId14"/>
    <p:sldId id="270" r:id="rId15"/>
    <p:sldId id="271" r:id="rId16"/>
    <p:sldId id="276" r:id="rId17"/>
    <p:sldId id="274" r:id="rId18"/>
    <p:sldId id="278" r:id="rId19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4898BF-4F17-4FE3-9622-7188DCE125FD}" v="3" dt="2026-08-25T20:30:53.42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9"/>
    <p:restoredTop sz="94675"/>
  </p:normalViewPr>
  <p:slideViewPr>
    <p:cSldViewPr>
      <p:cViewPr varScale="1">
        <p:scale>
          <a:sx n="72" d="100"/>
          <a:sy n="72" d="100"/>
        </p:scale>
        <p:origin x="304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384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shore, Kiki" userId="b631f644-a2c7-4a30-b000-184ab5bbb7b2" providerId="ADAL" clId="{59814283-4F08-4FDA-9B07-15899EAA7EDF}"/>
    <pc:docChg chg="modSld">
      <pc:chgData name="Kishore, Kiki" userId="b631f644-a2c7-4a30-b000-184ab5bbb7b2" providerId="ADAL" clId="{59814283-4F08-4FDA-9B07-15899EAA7EDF}" dt="2026-08-25T20:31:47.405" v="45" actId="20577"/>
      <pc:docMkLst>
        <pc:docMk/>
      </pc:docMkLst>
      <pc:sldChg chg="addSp modSp mod">
        <pc:chgData name="Kishore, Kiki" userId="b631f644-a2c7-4a30-b000-184ab5bbb7b2" providerId="ADAL" clId="{59814283-4F08-4FDA-9B07-15899EAA7EDF}" dt="2026-08-25T20:31:23.199" v="38" actId="1076"/>
        <pc:sldMkLst>
          <pc:docMk/>
          <pc:sldMk cId="0" sldId="256"/>
        </pc:sldMkLst>
        <pc:spChg chg="add mod">
          <ac:chgData name="Kishore, Kiki" userId="b631f644-a2c7-4a30-b000-184ab5bbb7b2" providerId="ADAL" clId="{59814283-4F08-4FDA-9B07-15899EAA7EDF}" dt="2026-08-25T20:31:11.472" v="36" actId="255"/>
          <ac:spMkLst>
            <pc:docMk/>
            <pc:sldMk cId="0" sldId="256"/>
            <ac:spMk id="2" creationId="{A68CCCE0-4D3C-457D-BDE9-B804355CB7B5}"/>
          </ac:spMkLst>
        </pc:spChg>
        <pc:spChg chg="mod">
          <ac:chgData name="Kishore, Kiki" userId="b631f644-a2c7-4a30-b000-184ab5bbb7b2" providerId="ADAL" clId="{59814283-4F08-4FDA-9B07-15899EAA7EDF}" dt="2026-08-25T20:31:23.199" v="38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Kishore, Kiki" userId="b631f644-a2c7-4a30-b000-184ab5bbb7b2" providerId="ADAL" clId="{59814283-4F08-4FDA-9B07-15899EAA7EDF}" dt="2026-08-25T20:31:18.127" v="37" actId="1076"/>
          <ac:spMkLst>
            <pc:docMk/>
            <pc:sldMk cId="0" sldId="256"/>
            <ac:spMk id="5" creationId="{3C740194-975D-596A-80DB-7E6FB937299B}"/>
          </ac:spMkLst>
        </pc:spChg>
      </pc:sldChg>
      <pc:sldChg chg="modSp mod">
        <pc:chgData name="Kishore, Kiki" userId="b631f644-a2c7-4a30-b000-184ab5bbb7b2" providerId="ADAL" clId="{59814283-4F08-4FDA-9B07-15899EAA7EDF}" dt="2026-08-25T20:31:47.405" v="45" actId="20577"/>
        <pc:sldMkLst>
          <pc:docMk/>
          <pc:sldMk cId="0" sldId="261"/>
        </pc:sldMkLst>
        <pc:spChg chg="mod">
          <ac:chgData name="Kishore, Kiki" userId="b631f644-a2c7-4a30-b000-184ab5bbb7b2" providerId="ADAL" clId="{59814283-4F08-4FDA-9B07-15899EAA7EDF}" dt="2026-08-25T20:31:47.405" v="45" actId="20577"/>
          <ac:spMkLst>
            <pc:docMk/>
            <pc:sldMk cId="0" sldId="261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7458C-8DDD-4BB2-A508-F32A179B960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96FB6-3650-43ED-9510-D92CE26A88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430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frank.scalisi@informa.com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2755" y="3529584"/>
            <a:ext cx="6549644" cy="652881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7772400" y="0"/>
                </a:moveTo>
                <a:lnTo>
                  <a:pt x="0" y="0"/>
                </a:lnTo>
                <a:lnTo>
                  <a:pt x="0" y="10058400"/>
                </a:lnTo>
                <a:lnTo>
                  <a:pt x="1449235" y="10058400"/>
                </a:lnTo>
                <a:lnTo>
                  <a:pt x="7772400" y="3735247"/>
                </a:lnTo>
                <a:lnTo>
                  <a:pt x="7772400" y="0"/>
                </a:lnTo>
                <a:close/>
              </a:path>
            </a:pathLst>
          </a:custGeom>
          <a:solidFill>
            <a:srgbClr val="0022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5313" y="8833357"/>
            <a:ext cx="2951480" cy="1225550"/>
          </a:xfrm>
          <a:custGeom>
            <a:avLst/>
            <a:gdLst/>
            <a:ahLst/>
            <a:cxnLst/>
            <a:rect l="l" t="t" r="r" b="b"/>
            <a:pathLst>
              <a:path w="2951480" h="1225550">
                <a:moveTo>
                  <a:pt x="91249" y="1183703"/>
                </a:moveTo>
                <a:lnTo>
                  <a:pt x="0" y="1092428"/>
                </a:lnTo>
                <a:lnTo>
                  <a:pt x="0" y="1225042"/>
                </a:lnTo>
                <a:lnTo>
                  <a:pt x="49898" y="1225042"/>
                </a:lnTo>
                <a:lnTo>
                  <a:pt x="91249" y="1183703"/>
                </a:lnTo>
                <a:close/>
              </a:path>
              <a:path w="2951480" h="1225550">
                <a:moveTo>
                  <a:pt x="91249" y="819975"/>
                </a:moveTo>
                <a:lnTo>
                  <a:pt x="0" y="728713"/>
                </a:lnTo>
                <a:lnTo>
                  <a:pt x="0" y="909929"/>
                </a:lnTo>
                <a:lnTo>
                  <a:pt x="91249" y="819975"/>
                </a:lnTo>
                <a:close/>
              </a:path>
              <a:path w="2951480" h="1225550">
                <a:moveTo>
                  <a:pt x="91249" y="454964"/>
                </a:moveTo>
                <a:lnTo>
                  <a:pt x="0" y="363715"/>
                </a:lnTo>
                <a:lnTo>
                  <a:pt x="0" y="546227"/>
                </a:lnTo>
                <a:lnTo>
                  <a:pt x="91249" y="454964"/>
                </a:lnTo>
                <a:close/>
              </a:path>
              <a:path w="2951480" h="1225550">
                <a:moveTo>
                  <a:pt x="91249" y="91249"/>
                </a:moveTo>
                <a:lnTo>
                  <a:pt x="12" y="0"/>
                </a:lnTo>
                <a:lnTo>
                  <a:pt x="0" y="182499"/>
                </a:lnTo>
                <a:lnTo>
                  <a:pt x="91249" y="91249"/>
                </a:lnTo>
                <a:close/>
              </a:path>
              <a:path w="2951480" h="1225550">
                <a:moveTo>
                  <a:pt x="352158" y="1183703"/>
                </a:moveTo>
                <a:lnTo>
                  <a:pt x="260908" y="1092428"/>
                </a:lnTo>
                <a:lnTo>
                  <a:pt x="260908" y="1225042"/>
                </a:lnTo>
                <a:lnTo>
                  <a:pt x="310807" y="1225042"/>
                </a:lnTo>
                <a:lnTo>
                  <a:pt x="352158" y="1183703"/>
                </a:lnTo>
                <a:close/>
              </a:path>
              <a:path w="2951480" h="1225550">
                <a:moveTo>
                  <a:pt x="352158" y="819975"/>
                </a:moveTo>
                <a:lnTo>
                  <a:pt x="260908" y="728713"/>
                </a:lnTo>
                <a:lnTo>
                  <a:pt x="260908" y="909929"/>
                </a:lnTo>
                <a:lnTo>
                  <a:pt x="352158" y="819975"/>
                </a:lnTo>
                <a:close/>
              </a:path>
              <a:path w="2951480" h="1225550">
                <a:moveTo>
                  <a:pt x="352158" y="454964"/>
                </a:moveTo>
                <a:lnTo>
                  <a:pt x="260908" y="363715"/>
                </a:lnTo>
                <a:lnTo>
                  <a:pt x="260908" y="546227"/>
                </a:lnTo>
                <a:lnTo>
                  <a:pt x="352158" y="454964"/>
                </a:lnTo>
                <a:close/>
              </a:path>
              <a:path w="2951480" h="1225550">
                <a:moveTo>
                  <a:pt x="352158" y="91249"/>
                </a:moveTo>
                <a:lnTo>
                  <a:pt x="260921" y="0"/>
                </a:lnTo>
                <a:lnTo>
                  <a:pt x="260908" y="182499"/>
                </a:lnTo>
                <a:lnTo>
                  <a:pt x="352158" y="91249"/>
                </a:lnTo>
                <a:close/>
              </a:path>
              <a:path w="2951480" h="1225550">
                <a:moveTo>
                  <a:pt x="611771" y="1183703"/>
                </a:moveTo>
                <a:lnTo>
                  <a:pt x="520509" y="1092428"/>
                </a:lnTo>
                <a:lnTo>
                  <a:pt x="520509" y="1225042"/>
                </a:lnTo>
                <a:lnTo>
                  <a:pt x="570420" y="1225042"/>
                </a:lnTo>
                <a:lnTo>
                  <a:pt x="611771" y="1183703"/>
                </a:lnTo>
                <a:close/>
              </a:path>
              <a:path w="2951480" h="1225550">
                <a:moveTo>
                  <a:pt x="611771" y="819975"/>
                </a:moveTo>
                <a:lnTo>
                  <a:pt x="520509" y="728713"/>
                </a:lnTo>
                <a:lnTo>
                  <a:pt x="520509" y="909929"/>
                </a:lnTo>
                <a:lnTo>
                  <a:pt x="611771" y="819975"/>
                </a:lnTo>
                <a:close/>
              </a:path>
              <a:path w="2951480" h="1225550">
                <a:moveTo>
                  <a:pt x="611771" y="454964"/>
                </a:moveTo>
                <a:lnTo>
                  <a:pt x="520509" y="363715"/>
                </a:lnTo>
                <a:lnTo>
                  <a:pt x="520509" y="546227"/>
                </a:lnTo>
                <a:lnTo>
                  <a:pt x="611771" y="454964"/>
                </a:lnTo>
                <a:close/>
              </a:path>
              <a:path w="2951480" h="1225550">
                <a:moveTo>
                  <a:pt x="611771" y="91249"/>
                </a:moveTo>
                <a:lnTo>
                  <a:pt x="520522" y="0"/>
                </a:lnTo>
                <a:lnTo>
                  <a:pt x="520509" y="182499"/>
                </a:lnTo>
                <a:lnTo>
                  <a:pt x="611771" y="91249"/>
                </a:lnTo>
                <a:close/>
              </a:path>
              <a:path w="2951480" h="1225550">
                <a:moveTo>
                  <a:pt x="872680" y="1183703"/>
                </a:moveTo>
                <a:lnTo>
                  <a:pt x="781418" y="1092428"/>
                </a:lnTo>
                <a:lnTo>
                  <a:pt x="781418" y="1225042"/>
                </a:lnTo>
                <a:lnTo>
                  <a:pt x="831329" y="1225042"/>
                </a:lnTo>
                <a:lnTo>
                  <a:pt x="872680" y="1183703"/>
                </a:lnTo>
                <a:close/>
              </a:path>
              <a:path w="2951480" h="1225550">
                <a:moveTo>
                  <a:pt x="872680" y="819975"/>
                </a:moveTo>
                <a:lnTo>
                  <a:pt x="781418" y="728713"/>
                </a:lnTo>
                <a:lnTo>
                  <a:pt x="781418" y="909929"/>
                </a:lnTo>
                <a:lnTo>
                  <a:pt x="872680" y="819975"/>
                </a:lnTo>
                <a:close/>
              </a:path>
              <a:path w="2951480" h="1225550">
                <a:moveTo>
                  <a:pt x="872680" y="454964"/>
                </a:moveTo>
                <a:lnTo>
                  <a:pt x="781418" y="363715"/>
                </a:lnTo>
                <a:lnTo>
                  <a:pt x="781418" y="546227"/>
                </a:lnTo>
                <a:lnTo>
                  <a:pt x="872680" y="454964"/>
                </a:lnTo>
                <a:close/>
              </a:path>
              <a:path w="2951480" h="1225550">
                <a:moveTo>
                  <a:pt x="872680" y="91249"/>
                </a:moveTo>
                <a:lnTo>
                  <a:pt x="781431" y="0"/>
                </a:lnTo>
                <a:lnTo>
                  <a:pt x="781418" y="182499"/>
                </a:lnTo>
                <a:lnTo>
                  <a:pt x="872680" y="91249"/>
                </a:lnTo>
                <a:close/>
              </a:path>
              <a:path w="2951480" h="1225550">
                <a:moveTo>
                  <a:pt x="1132293" y="1183703"/>
                </a:moveTo>
                <a:lnTo>
                  <a:pt x="1041031" y="1092428"/>
                </a:lnTo>
                <a:lnTo>
                  <a:pt x="1041031" y="1225042"/>
                </a:lnTo>
                <a:lnTo>
                  <a:pt x="1090942" y="1225042"/>
                </a:lnTo>
                <a:lnTo>
                  <a:pt x="1132293" y="1183703"/>
                </a:lnTo>
                <a:close/>
              </a:path>
              <a:path w="2951480" h="1225550">
                <a:moveTo>
                  <a:pt x="1132293" y="819975"/>
                </a:moveTo>
                <a:lnTo>
                  <a:pt x="1041031" y="728713"/>
                </a:lnTo>
                <a:lnTo>
                  <a:pt x="1041031" y="909929"/>
                </a:lnTo>
                <a:lnTo>
                  <a:pt x="1132293" y="819975"/>
                </a:lnTo>
                <a:close/>
              </a:path>
              <a:path w="2951480" h="1225550">
                <a:moveTo>
                  <a:pt x="1132293" y="454964"/>
                </a:moveTo>
                <a:lnTo>
                  <a:pt x="1041031" y="363715"/>
                </a:lnTo>
                <a:lnTo>
                  <a:pt x="1041031" y="546227"/>
                </a:lnTo>
                <a:lnTo>
                  <a:pt x="1132293" y="454964"/>
                </a:lnTo>
                <a:close/>
              </a:path>
              <a:path w="2951480" h="1225550">
                <a:moveTo>
                  <a:pt x="1132293" y="91249"/>
                </a:moveTo>
                <a:lnTo>
                  <a:pt x="1041044" y="0"/>
                </a:lnTo>
                <a:lnTo>
                  <a:pt x="1041031" y="182499"/>
                </a:lnTo>
                <a:lnTo>
                  <a:pt x="1132293" y="91249"/>
                </a:lnTo>
                <a:close/>
              </a:path>
              <a:path w="2951480" h="1225550">
                <a:moveTo>
                  <a:pt x="1393202" y="1183703"/>
                </a:moveTo>
                <a:lnTo>
                  <a:pt x="1301940" y="1092428"/>
                </a:lnTo>
                <a:lnTo>
                  <a:pt x="1301940" y="1225042"/>
                </a:lnTo>
                <a:lnTo>
                  <a:pt x="1351851" y="1225042"/>
                </a:lnTo>
                <a:lnTo>
                  <a:pt x="1393202" y="1183703"/>
                </a:lnTo>
                <a:close/>
              </a:path>
              <a:path w="2951480" h="1225550">
                <a:moveTo>
                  <a:pt x="1393202" y="819975"/>
                </a:moveTo>
                <a:lnTo>
                  <a:pt x="1301940" y="728713"/>
                </a:lnTo>
                <a:lnTo>
                  <a:pt x="1301940" y="909929"/>
                </a:lnTo>
                <a:lnTo>
                  <a:pt x="1393202" y="819975"/>
                </a:lnTo>
                <a:close/>
              </a:path>
              <a:path w="2951480" h="1225550">
                <a:moveTo>
                  <a:pt x="1393202" y="454964"/>
                </a:moveTo>
                <a:lnTo>
                  <a:pt x="1301940" y="363715"/>
                </a:lnTo>
                <a:lnTo>
                  <a:pt x="1301940" y="546227"/>
                </a:lnTo>
                <a:lnTo>
                  <a:pt x="1393202" y="454964"/>
                </a:lnTo>
                <a:close/>
              </a:path>
              <a:path w="2951480" h="1225550">
                <a:moveTo>
                  <a:pt x="1393202" y="91249"/>
                </a:moveTo>
                <a:lnTo>
                  <a:pt x="1301953" y="0"/>
                </a:lnTo>
                <a:lnTo>
                  <a:pt x="1301940" y="182499"/>
                </a:lnTo>
                <a:lnTo>
                  <a:pt x="1393202" y="91249"/>
                </a:lnTo>
                <a:close/>
              </a:path>
              <a:path w="2951480" h="1225550">
                <a:moveTo>
                  <a:pt x="1654098" y="1183703"/>
                </a:moveTo>
                <a:lnTo>
                  <a:pt x="1562836" y="1092428"/>
                </a:lnTo>
                <a:lnTo>
                  <a:pt x="1562836" y="1225042"/>
                </a:lnTo>
                <a:lnTo>
                  <a:pt x="1612747" y="1225042"/>
                </a:lnTo>
                <a:lnTo>
                  <a:pt x="1654098" y="1183703"/>
                </a:lnTo>
                <a:close/>
              </a:path>
              <a:path w="2951480" h="1225550">
                <a:moveTo>
                  <a:pt x="1654098" y="819975"/>
                </a:moveTo>
                <a:lnTo>
                  <a:pt x="1562836" y="728713"/>
                </a:lnTo>
                <a:lnTo>
                  <a:pt x="1562836" y="909929"/>
                </a:lnTo>
                <a:lnTo>
                  <a:pt x="1654098" y="819975"/>
                </a:lnTo>
                <a:close/>
              </a:path>
              <a:path w="2951480" h="1225550">
                <a:moveTo>
                  <a:pt x="1654098" y="454964"/>
                </a:moveTo>
                <a:lnTo>
                  <a:pt x="1562836" y="363715"/>
                </a:lnTo>
                <a:lnTo>
                  <a:pt x="1562836" y="546227"/>
                </a:lnTo>
                <a:lnTo>
                  <a:pt x="1654098" y="454964"/>
                </a:lnTo>
                <a:close/>
              </a:path>
              <a:path w="2951480" h="1225550">
                <a:moveTo>
                  <a:pt x="1654098" y="91249"/>
                </a:moveTo>
                <a:lnTo>
                  <a:pt x="1562849" y="0"/>
                </a:lnTo>
                <a:lnTo>
                  <a:pt x="1562836" y="182499"/>
                </a:lnTo>
                <a:lnTo>
                  <a:pt x="1654098" y="91249"/>
                </a:lnTo>
                <a:close/>
              </a:path>
              <a:path w="2951480" h="1225550">
                <a:moveTo>
                  <a:pt x="1913724" y="1183703"/>
                </a:moveTo>
                <a:lnTo>
                  <a:pt x="1822462" y="1092428"/>
                </a:lnTo>
                <a:lnTo>
                  <a:pt x="1822462" y="1225042"/>
                </a:lnTo>
                <a:lnTo>
                  <a:pt x="1872373" y="1225042"/>
                </a:lnTo>
                <a:lnTo>
                  <a:pt x="1913724" y="1183703"/>
                </a:lnTo>
                <a:close/>
              </a:path>
              <a:path w="2951480" h="1225550">
                <a:moveTo>
                  <a:pt x="1913724" y="819975"/>
                </a:moveTo>
                <a:lnTo>
                  <a:pt x="1822462" y="728713"/>
                </a:lnTo>
                <a:lnTo>
                  <a:pt x="1822462" y="909929"/>
                </a:lnTo>
                <a:lnTo>
                  <a:pt x="1913724" y="819975"/>
                </a:lnTo>
                <a:close/>
              </a:path>
              <a:path w="2951480" h="1225550">
                <a:moveTo>
                  <a:pt x="1913724" y="454964"/>
                </a:moveTo>
                <a:lnTo>
                  <a:pt x="1822462" y="363715"/>
                </a:lnTo>
                <a:lnTo>
                  <a:pt x="1822462" y="546227"/>
                </a:lnTo>
                <a:lnTo>
                  <a:pt x="1913724" y="454964"/>
                </a:lnTo>
                <a:close/>
              </a:path>
              <a:path w="2951480" h="1225550">
                <a:moveTo>
                  <a:pt x="1913724" y="91249"/>
                </a:moveTo>
                <a:lnTo>
                  <a:pt x="1822475" y="0"/>
                </a:lnTo>
                <a:lnTo>
                  <a:pt x="1822462" y="182499"/>
                </a:lnTo>
                <a:lnTo>
                  <a:pt x="1913724" y="91249"/>
                </a:lnTo>
                <a:close/>
              </a:path>
              <a:path w="2951480" h="1225550">
                <a:moveTo>
                  <a:pt x="2174608" y="819975"/>
                </a:moveTo>
                <a:lnTo>
                  <a:pt x="2083358" y="728713"/>
                </a:lnTo>
                <a:lnTo>
                  <a:pt x="2083358" y="909929"/>
                </a:lnTo>
                <a:lnTo>
                  <a:pt x="2174608" y="819975"/>
                </a:lnTo>
                <a:close/>
              </a:path>
              <a:path w="2951480" h="1225550">
                <a:moveTo>
                  <a:pt x="2174608" y="454964"/>
                </a:moveTo>
                <a:lnTo>
                  <a:pt x="2083358" y="363715"/>
                </a:lnTo>
                <a:lnTo>
                  <a:pt x="2083358" y="546227"/>
                </a:lnTo>
                <a:lnTo>
                  <a:pt x="2174608" y="454964"/>
                </a:lnTo>
                <a:close/>
              </a:path>
              <a:path w="2951480" h="1225550">
                <a:moveTo>
                  <a:pt x="2174608" y="91249"/>
                </a:moveTo>
                <a:lnTo>
                  <a:pt x="2083371" y="0"/>
                </a:lnTo>
                <a:lnTo>
                  <a:pt x="2083358" y="182499"/>
                </a:lnTo>
                <a:lnTo>
                  <a:pt x="2174608" y="91249"/>
                </a:lnTo>
                <a:close/>
              </a:path>
              <a:path w="2951480" h="1225550">
                <a:moveTo>
                  <a:pt x="2348522" y="734250"/>
                </a:moveTo>
                <a:lnTo>
                  <a:pt x="2342985" y="728713"/>
                </a:lnTo>
                <a:lnTo>
                  <a:pt x="2342985" y="740194"/>
                </a:lnTo>
                <a:lnTo>
                  <a:pt x="2348522" y="734250"/>
                </a:lnTo>
                <a:close/>
              </a:path>
              <a:path w="2951480" h="1225550">
                <a:moveTo>
                  <a:pt x="2434234" y="454964"/>
                </a:moveTo>
                <a:lnTo>
                  <a:pt x="2342985" y="363715"/>
                </a:lnTo>
                <a:lnTo>
                  <a:pt x="2342985" y="546227"/>
                </a:lnTo>
                <a:lnTo>
                  <a:pt x="2434234" y="454964"/>
                </a:lnTo>
                <a:close/>
              </a:path>
              <a:path w="2951480" h="1225550">
                <a:moveTo>
                  <a:pt x="2434234" y="91249"/>
                </a:moveTo>
                <a:lnTo>
                  <a:pt x="2342997" y="0"/>
                </a:lnTo>
                <a:lnTo>
                  <a:pt x="2342985" y="182499"/>
                </a:lnTo>
                <a:lnTo>
                  <a:pt x="2434234" y="91249"/>
                </a:lnTo>
                <a:close/>
              </a:path>
              <a:path w="2951480" h="1225550">
                <a:moveTo>
                  <a:pt x="2650350" y="410184"/>
                </a:moveTo>
                <a:lnTo>
                  <a:pt x="2603868" y="363715"/>
                </a:lnTo>
                <a:lnTo>
                  <a:pt x="2603868" y="460095"/>
                </a:lnTo>
                <a:lnTo>
                  <a:pt x="2650350" y="410184"/>
                </a:lnTo>
                <a:close/>
              </a:path>
              <a:path w="2951480" h="1225550">
                <a:moveTo>
                  <a:pt x="2695143" y="91249"/>
                </a:moveTo>
                <a:lnTo>
                  <a:pt x="2603881" y="0"/>
                </a:lnTo>
                <a:lnTo>
                  <a:pt x="2603868" y="182499"/>
                </a:lnTo>
                <a:lnTo>
                  <a:pt x="2695143" y="91249"/>
                </a:lnTo>
                <a:close/>
              </a:path>
              <a:path w="2951480" h="1225550">
                <a:moveTo>
                  <a:pt x="2950959" y="87452"/>
                </a:moveTo>
                <a:lnTo>
                  <a:pt x="2863507" y="0"/>
                </a:lnTo>
                <a:lnTo>
                  <a:pt x="2863494" y="181356"/>
                </a:lnTo>
                <a:lnTo>
                  <a:pt x="2950959" y="874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2610" y="2489952"/>
            <a:ext cx="5789295" cy="927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Aleo"/>
                <a:cs typeface="Al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Aleo"/>
                <a:cs typeface="Ale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Aleo"/>
                <a:cs typeface="Al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4500" y="1775535"/>
            <a:ext cx="3378835" cy="6702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414042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Aleo"/>
                <a:cs typeface="Aleo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B242334F-CFF0-149D-3E8E-8FD34CA9FF2F}"/>
              </a:ext>
            </a:extLst>
          </p:cNvPr>
          <p:cNvSpPr txBox="1"/>
          <p:nvPr userDrawn="1"/>
        </p:nvSpPr>
        <p:spPr>
          <a:xfrm>
            <a:off x="1409421" y="8965558"/>
            <a:ext cx="4955540" cy="6750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reserve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your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corporate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sponsorship,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contact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Frank</a:t>
            </a:r>
            <a:r>
              <a:rPr sz="900" b="1" spc="5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333C40"/>
                </a:solidFill>
                <a:latin typeface="Open Sans"/>
                <a:cs typeface="Open Sans"/>
              </a:rPr>
              <a:t>Scalisi</a:t>
            </a:r>
            <a:endParaRPr sz="9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333C40"/>
                </a:solidFill>
                <a:latin typeface="Open Sans"/>
                <a:cs typeface="Open Sans"/>
              </a:rPr>
              <a:t>Tel:</a:t>
            </a:r>
            <a:r>
              <a:rPr sz="900" b="1" spc="-5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416.512.3815</a:t>
            </a:r>
            <a:r>
              <a:rPr sz="900" spc="49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•</a:t>
            </a:r>
            <a:r>
              <a:rPr sz="900" spc="484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Email:</a:t>
            </a:r>
            <a:r>
              <a:rPr sz="900" b="1" spc="5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u="sng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Open Sans"/>
                <a:cs typeface="Open Sans"/>
                <a:hlinkClick r:id="rId2"/>
              </a:rPr>
              <a:t>frank.scalisi@informa.com</a:t>
            </a:r>
            <a:r>
              <a:rPr sz="900" spc="490" dirty="0">
                <a:solidFill>
                  <a:srgbClr val="205E9E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•</a:t>
            </a:r>
            <a:r>
              <a:rPr sz="900" spc="48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Website: </a:t>
            </a:r>
            <a:r>
              <a:rPr sz="900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Open Sans"/>
                <a:cs typeface="Open Sans"/>
              </a:rPr>
              <a:t>realestateforums.com</a:t>
            </a:r>
            <a:endParaRPr sz="9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Note: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Images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shown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are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for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illustration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purposes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only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and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may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change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for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similar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item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without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notice.</a:t>
            </a:r>
            <a:endParaRPr sz="7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</a:pP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Four-colour logo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printing may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be subjected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to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 slight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increase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 in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sponsorship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cost.</a:t>
            </a:r>
            <a:endParaRPr sz="700">
              <a:latin typeface="Open Sans"/>
              <a:cs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706D9-B4DA-37B2-3650-C629080F82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74" y="176758"/>
            <a:ext cx="3642447" cy="6393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mailto:frank.scalisi@informa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1578610"/>
          </a:xfrm>
          <a:custGeom>
            <a:avLst/>
            <a:gdLst/>
            <a:ahLst/>
            <a:cxnLst/>
            <a:rect l="l" t="t" r="r" b="b"/>
            <a:pathLst>
              <a:path w="7772400" h="1578610">
                <a:moveTo>
                  <a:pt x="0" y="1578228"/>
                </a:moveTo>
                <a:lnTo>
                  <a:pt x="7772400" y="1578228"/>
                </a:lnTo>
                <a:lnTo>
                  <a:pt x="7772400" y="0"/>
                </a:lnTo>
                <a:lnTo>
                  <a:pt x="0" y="0"/>
                </a:lnTo>
                <a:lnTo>
                  <a:pt x="0" y="1578228"/>
                </a:lnTo>
                <a:close/>
              </a:path>
            </a:pathLst>
          </a:custGeom>
          <a:solidFill>
            <a:srgbClr val="0022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59256"/>
            <a:ext cx="2640965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Aleo"/>
                <a:cs typeface="Ale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17C58B18-324D-C4D3-4173-025C9930D73F}"/>
              </a:ext>
            </a:extLst>
          </p:cNvPr>
          <p:cNvSpPr txBox="1"/>
          <p:nvPr userDrawn="1"/>
        </p:nvSpPr>
        <p:spPr>
          <a:xfrm>
            <a:off x="5200053" y="971804"/>
            <a:ext cx="23298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Tuesday,</a:t>
            </a:r>
            <a:r>
              <a:rPr sz="800" spc="1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December</a:t>
            </a:r>
            <a:r>
              <a:rPr sz="800" spc="1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lang="en-US" sz="800" spc="10" dirty="0">
                <a:solidFill>
                  <a:srgbClr val="FFFFFF"/>
                </a:solidFill>
                <a:latin typeface="Open Sans Light"/>
                <a:cs typeface="Open Sans Light"/>
              </a:rPr>
              <a:t>1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sz="800" spc="1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Open Sans Light"/>
                <a:cs typeface="Open Sans Light"/>
              </a:rPr>
              <a:t>202</a:t>
            </a:r>
            <a:r>
              <a:rPr lang="en-US" sz="800" spc="-20" dirty="0">
                <a:solidFill>
                  <a:srgbClr val="FFFFFF"/>
                </a:solidFill>
                <a:latin typeface="Open Sans Light"/>
                <a:cs typeface="Open Sans Light"/>
              </a:rPr>
              <a:t>6</a:t>
            </a:r>
            <a:endParaRPr sz="8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Metro</a:t>
            </a:r>
            <a:r>
              <a:rPr sz="8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Toronto</a:t>
            </a:r>
            <a:r>
              <a:rPr sz="8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Convention</a:t>
            </a:r>
            <a:r>
              <a:rPr sz="8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Centre,</a:t>
            </a:r>
            <a:r>
              <a:rPr sz="8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dirty="0">
                <a:solidFill>
                  <a:srgbClr val="FFFFFF"/>
                </a:solidFill>
                <a:latin typeface="Open Sans Light"/>
                <a:cs typeface="Open Sans Light"/>
              </a:rPr>
              <a:t>South</a:t>
            </a:r>
            <a:r>
              <a:rPr sz="8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Open Sans Light"/>
                <a:cs typeface="Open Sans Light"/>
              </a:rPr>
              <a:t>Building</a:t>
            </a:r>
            <a:endParaRPr sz="800" dirty="0">
              <a:latin typeface="Open Sans Light"/>
              <a:cs typeface="Open Sans Light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DB80AF55-69AD-DA8E-98D3-5F05C52C3666}"/>
              </a:ext>
            </a:extLst>
          </p:cNvPr>
          <p:cNvSpPr txBox="1"/>
          <p:nvPr userDrawn="1"/>
        </p:nvSpPr>
        <p:spPr>
          <a:xfrm>
            <a:off x="1409421" y="8965558"/>
            <a:ext cx="4955540" cy="6750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"/>
              </a:spcBef>
            </a:pP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reserve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your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corporate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sponsorship,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2474B"/>
                </a:solidFill>
                <a:latin typeface="Open Sans"/>
                <a:cs typeface="Open Sans"/>
              </a:rPr>
              <a:t>contact</a:t>
            </a:r>
            <a:r>
              <a:rPr sz="900" spc="50" dirty="0">
                <a:solidFill>
                  <a:srgbClr val="42474B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Frank</a:t>
            </a:r>
            <a:r>
              <a:rPr sz="900" b="1" spc="5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333C40"/>
                </a:solidFill>
                <a:latin typeface="Open Sans"/>
                <a:cs typeface="Open Sans"/>
              </a:rPr>
              <a:t>Scalisi</a:t>
            </a:r>
            <a:endParaRPr sz="9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333C40"/>
                </a:solidFill>
                <a:latin typeface="Open Sans"/>
                <a:cs typeface="Open Sans"/>
              </a:rPr>
              <a:t>Tel:</a:t>
            </a:r>
            <a:r>
              <a:rPr sz="900" b="1" spc="-5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416.512.3815</a:t>
            </a:r>
            <a:r>
              <a:rPr sz="900" spc="49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•</a:t>
            </a:r>
            <a:r>
              <a:rPr sz="900" spc="484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Email:</a:t>
            </a:r>
            <a:r>
              <a:rPr sz="900" b="1" spc="5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u="sng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Open Sans"/>
                <a:cs typeface="Open Sans"/>
                <a:hlinkClick r:id="rId7"/>
              </a:rPr>
              <a:t>frank.scalisi@informa.com</a:t>
            </a:r>
            <a:r>
              <a:rPr sz="900" spc="490" dirty="0">
                <a:solidFill>
                  <a:srgbClr val="205E9E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333C40"/>
                </a:solidFill>
                <a:latin typeface="Open Sans"/>
                <a:cs typeface="Open Sans"/>
              </a:rPr>
              <a:t>•</a:t>
            </a:r>
            <a:r>
              <a:rPr sz="900" spc="480" dirty="0">
                <a:solidFill>
                  <a:srgbClr val="333C40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333C40"/>
                </a:solidFill>
                <a:latin typeface="Open Sans"/>
                <a:cs typeface="Open Sans"/>
              </a:rPr>
              <a:t>Website: </a:t>
            </a:r>
            <a:r>
              <a:rPr sz="900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Open Sans"/>
                <a:cs typeface="Open Sans"/>
              </a:rPr>
              <a:t>realestateforums.com</a:t>
            </a:r>
            <a:endParaRPr sz="9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Note: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Images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shown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are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for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illustration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purposes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only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and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may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change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for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similar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item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without</a:t>
            </a:r>
            <a:r>
              <a:rPr sz="700" i="1" spc="-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notice.</a:t>
            </a:r>
            <a:endParaRPr sz="700">
              <a:latin typeface="Open Sans"/>
              <a:cs typeface="Open Sans"/>
            </a:endParaRPr>
          </a:p>
          <a:p>
            <a:pPr algn="ctr">
              <a:lnSpc>
                <a:spcPct val="100000"/>
              </a:lnSpc>
            </a:pP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Four-colour logo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printing may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be subjected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to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a slight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increase</a:t>
            </a:r>
            <a:r>
              <a:rPr sz="700" i="1" dirty="0">
                <a:solidFill>
                  <a:srgbClr val="494E51"/>
                </a:solidFill>
                <a:latin typeface="Open Sans"/>
                <a:cs typeface="Open Sans"/>
              </a:rPr>
              <a:t> in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sponsorship</a:t>
            </a:r>
            <a:r>
              <a:rPr sz="700" i="1" spc="5" dirty="0">
                <a:solidFill>
                  <a:srgbClr val="494E51"/>
                </a:solidFill>
                <a:latin typeface="Open Sans"/>
                <a:cs typeface="Open Sans"/>
              </a:rPr>
              <a:t> </a:t>
            </a:r>
            <a:r>
              <a:rPr sz="700" i="1" spc="-10" dirty="0">
                <a:solidFill>
                  <a:srgbClr val="494E51"/>
                </a:solidFill>
                <a:latin typeface="Open Sans"/>
                <a:cs typeface="Open Sans"/>
              </a:rPr>
              <a:t>cost.</a:t>
            </a:r>
            <a:endParaRPr sz="700">
              <a:latin typeface="Open Sans"/>
              <a:cs typeface="Open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55250-B425-2F82-F49A-7628821EBE9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38" y="347875"/>
            <a:ext cx="3018030" cy="5315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frank.scalisi@informa.com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76200" y="3299392"/>
            <a:ext cx="7620000" cy="696344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90"/>
              </a:spcBef>
            </a:pPr>
            <a:r>
              <a:rPr sz="3200" spc="-50" dirty="0"/>
              <a:t>Corporate</a:t>
            </a:r>
            <a:r>
              <a:rPr sz="3200" spc="-75" dirty="0"/>
              <a:t> </a:t>
            </a:r>
            <a:r>
              <a:rPr sz="3200" spc="-50" dirty="0"/>
              <a:t>Sponsorship</a:t>
            </a:r>
            <a:r>
              <a:rPr sz="3200" spc="-70" dirty="0"/>
              <a:t> </a:t>
            </a:r>
            <a:r>
              <a:rPr sz="3200" spc="-10" dirty="0"/>
              <a:t>Program</a:t>
            </a:r>
            <a:endParaRPr sz="3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23950-85C2-CDE7-E1EE-0D26E8C54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90" y="658509"/>
            <a:ext cx="6175353" cy="1396209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A68CCCE0-4D3C-457D-BDE9-B804355CB7B5}"/>
              </a:ext>
            </a:extLst>
          </p:cNvPr>
          <p:cNvSpPr txBox="1">
            <a:spLocks/>
          </p:cNvSpPr>
          <p:nvPr/>
        </p:nvSpPr>
        <p:spPr>
          <a:xfrm>
            <a:off x="2286000" y="2054718"/>
            <a:ext cx="7620000" cy="511679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Aleo"/>
                <a:ea typeface="+mj-ea"/>
                <a:cs typeface="Aleo"/>
              </a:defRPr>
            </a:lvl1pPr>
          </a:lstStyle>
          <a:p>
            <a:pPr marL="12700" algn="l">
              <a:spcBef>
                <a:spcPts val="1590"/>
              </a:spcBef>
            </a:pPr>
            <a:r>
              <a:rPr lang="en-CA" sz="2000" b="1" spc="-50" dirty="0"/>
              <a:t>December 1, 2026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C740194-975D-596A-80DB-7E6FB937299B}"/>
              </a:ext>
            </a:extLst>
          </p:cNvPr>
          <p:cNvSpPr txBox="1">
            <a:spLocks/>
          </p:cNvSpPr>
          <p:nvPr/>
        </p:nvSpPr>
        <p:spPr>
          <a:xfrm>
            <a:off x="2286000" y="2369277"/>
            <a:ext cx="7620000" cy="450123"/>
          </a:xfrm>
          <a:prstGeom prst="rect">
            <a:avLst/>
          </a:prstGeom>
        </p:spPr>
        <p:txBody>
          <a:bodyPr vert="horz" wrap="square" lIns="0" tIns="201930" rIns="0" bIns="0" rtlCol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Aleo"/>
                <a:ea typeface="+mj-ea"/>
                <a:cs typeface="Aleo"/>
              </a:defRPr>
            </a:lvl1pPr>
          </a:lstStyle>
          <a:p>
            <a:pPr marL="12700" algn="l">
              <a:spcBef>
                <a:spcPts val="1590"/>
              </a:spcBef>
            </a:pPr>
            <a:r>
              <a:rPr lang="en-CA" sz="1600" dirty="0"/>
              <a:t>Metro Toronto Convention Centre, South Building</a:t>
            </a:r>
            <a:endParaRPr lang="en-CA" sz="1600" b="1"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1112287"/>
            <a:ext cx="3315335" cy="347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chemeClr val="tx1"/>
                </a:solidFill>
                <a:latin typeface="Open Sans"/>
                <a:cs typeface="Open Sans"/>
              </a:rPr>
              <a:t>Are</a:t>
            </a:r>
            <a:r>
              <a:rPr sz="1200" b="1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1200" b="1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200" b="1" dirty="0">
                <a:solidFill>
                  <a:schemeClr val="tx1"/>
                </a:solidFill>
                <a:latin typeface="Open Sans"/>
                <a:cs typeface="Open Sans"/>
              </a:rPr>
              <a:t>ready</a:t>
            </a:r>
            <a:r>
              <a:rPr sz="1200" b="1" spc="-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Open Sans"/>
                <a:cs typeface="Open Sans"/>
              </a:rPr>
              <a:t>for the apartment boom</a:t>
            </a:r>
            <a:r>
              <a:rPr sz="1200" b="1" spc="-10" dirty="0">
                <a:solidFill>
                  <a:schemeClr val="tx1"/>
                </a:solidFill>
                <a:latin typeface="Open Sans"/>
                <a:cs typeface="Open Sans"/>
              </a:rPr>
              <a:t>?</a:t>
            </a:r>
            <a:endParaRPr sz="12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1750">
              <a:lnSpc>
                <a:spcPct val="100000"/>
              </a:lnSpc>
              <a:spcBef>
                <a:spcPts val="640"/>
              </a:spcBef>
            </a:pP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After years of challenging development climate, the demand for apartments is surging. Fueled by the government's upcoming budget and focus on new rental housing.</a:t>
            </a:r>
          </a:p>
          <a:p>
            <a:pPr marL="12700" marR="31750">
              <a:lnSpc>
                <a:spcPct val="100000"/>
              </a:lnSpc>
              <a:spcBef>
                <a:spcPts val="640"/>
              </a:spcBef>
            </a:pP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250+ decision-makers are set to gather in Toronto for actionable insights, high-impact networking, and strategies to seize emerging business opportunities.</a:t>
            </a:r>
          </a:p>
          <a:p>
            <a:pPr marL="12700" marR="31750">
              <a:lnSpc>
                <a:spcPct val="100000"/>
              </a:lnSpc>
              <a:spcBef>
                <a:spcPts val="640"/>
              </a:spcBef>
            </a:pP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With expert keynotes, real-world case studies, and timely market updates, this year's program will accelerate learning &amp; decision-making. </a:t>
            </a:r>
          </a:p>
          <a:p>
            <a:pPr marL="12700" marR="31750">
              <a:lnSpc>
                <a:spcPct val="100000"/>
              </a:lnSpc>
              <a:spcBef>
                <a:spcPts val="640"/>
              </a:spcBef>
            </a:pP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Join us for an event like no other, at this year’s Apartment Development &amp; Affordable Housing Conference — designed to deliver real solutions, address development challenges, and unveil systems that streamline projects. This is the event that shatters the status quo and propels the industry forward toward a brighter, problem- solving future.</a:t>
            </a:r>
            <a:b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</a:b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30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AMONG</a:t>
            </a:r>
            <a:r>
              <a:rPr sz="900" b="1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FIRST</a:t>
            </a:r>
            <a:r>
              <a:rPr sz="900" b="1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b="1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REGISTER</a:t>
            </a:r>
            <a:r>
              <a:rPr sz="9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claim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gift,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first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75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registrants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receive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copy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#1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Amazon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Best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Seller,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i="1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Self-Funding</a:t>
            </a:r>
            <a:r>
              <a:rPr sz="900" i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House™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choose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second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book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series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i="1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Blueprint</a:t>
            </a:r>
            <a:r>
              <a:rPr sz="900" i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i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i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Self</a:t>
            </a:r>
            <a:r>
              <a:rPr sz="900" i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dirty="0">
                <a:solidFill>
                  <a:schemeClr val="tx1"/>
                </a:solidFill>
                <a:latin typeface="Open Sans"/>
                <a:cs typeface="Open Sans"/>
              </a:rPr>
              <a:t>Funding</a:t>
            </a:r>
            <a:r>
              <a:rPr sz="900" i="1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i="1" spc="-10" dirty="0">
                <a:solidFill>
                  <a:schemeClr val="tx1"/>
                </a:solidFill>
                <a:latin typeface="Open Sans"/>
                <a:cs typeface="Open Sans"/>
              </a:rPr>
              <a:t>House™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,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which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received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person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652" y="4635030"/>
            <a:ext cx="3378200" cy="126365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800" spc="-30" dirty="0">
                <a:solidFill>
                  <a:schemeClr val="tx1"/>
                </a:solidFill>
                <a:latin typeface="Aleo"/>
                <a:cs typeface="Aleo"/>
              </a:rPr>
              <a:t>Front</a:t>
            </a:r>
            <a:r>
              <a:rPr sz="1800" spc="-40" dirty="0">
                <a:solidFill>
                  <a:schemeClr val="tx1"/>
                </a:solidFill>
                <a:latin typeface="Aleo"/>
                <a:cs typeface="Aleo"/>
              </a:rPr>
              <a:t> </a:t>
            </a:r>
            <a:r>
              <a:rPr sz="1800" dirty="0">
                <a:solidFill>
                  <a:schemeClr val="tx1"/>
                </a:solidFill>
                <a:latin typeface="Aleo"/>
                <a:cs typeface="Aleo"/>
              </a:rPr>
              <a:t>&amp;</a:t>
            </a:r>
            <a:r>
              <a:rPr sz="1800" spc="-40" dirty="0">
                <a:solidFill>
                  <a:schemeClr val="tx1"/>
                </a:solidFill>
                <a:latin typeface="Aleo"/>
                <a:cs typeface="Aleo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leo"/>
                <a:cs typeface="Aleo"/>
              </a:rPr>
              <a:t>Centre</a:t>
            </a:r>
            <a:endParaRPr sz="1800" dirty="0">
              <a:solidFill>
                <a:schemeClr val="tx1"/>
              </a:solidFill>
              <a:latin typeface="Aleo"/>
              <a:cs typeface="Aleo"/>
            </a:endParaRPr>
          </a:p>
          <a:p>
            <a:pPr marL="12700" marR="5080">
              <a:lnSpc>
                <a:spcPct val="100000"/>
              </a:lnSpc>
              <a:spcBef>
                <a:spcPts val="37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 Conference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opportunities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have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been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designed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to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ensure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receive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maximum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corporate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before,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post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Each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offer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different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package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value-</a:t>
            </a:r>
            <a:r>
              <a:rPr sz="9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participating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organisations.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9700" y="996489"/>
            <a:ext cx="3342004" cy="2280111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800" spc="-40" dirty="0">
                <a:solidFill>
                  <a:schemeClr val="tx1"/>
                </a:solidFill>
                <a:latin typeface="Aleo"/>
                <a:cs typeface="Aleo"/>
              </a:rPr>
              <a:t>Benefits</a:t>
            </a:r>
            <a:r>
              <a:rPr sz="1800" spc="-55" dirty="0">
                <a:solidFill>
                  <a:schemeClr val="tx1"/>
                </a:solidFill>
                <a:latin typeface="Aleo"/>
                <a:cs typeface="Aleo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leo"/>
                <a:cs typeface="Aleo"/>
              </a:rPr>
              <a:t>for</a:t>
            </a:r>
            <a:r>
              <a:rPr sz="1800" spc="-55" dirty="0">
                <a:solidFill>
                  <a:schemeClr val="tx1"/>
                </a:solidFill>
                <a:latin typeface="Aleo"/>
                <a:cs typeface="Aleo"/>
              </a:rPr>
              <a:t> </a:t>
            </a:r>
            <a:r>
              <a:rPr sz="1800" dirty="0">
                <a:solidFill>
                  <a:schemeClr val="tx1"/>
                </a:solidFill>
                <a:latin typeface="Aleo"/>
                <a:cs typeface="Aleo"/>
              </a:rPr>
              <a:t>all</a:t>
            </a:r>
            <a:r>
              <a:rPr sz="1800" spc="-50" dirty="0">
                <a:solidFill>
                  <a:schemeClr val="tx1"/>
                </a:solidFill>
                <a:latin typeface="Aleo"/>
                <a:cs typeface="Aleo"/>
              </a:rPr>
              <a:t> </a:t>
            </a:r>
            <a:r>
              <a:rPr sz="1800" spc="-10" dirty="0">
                <a:solidFill>
                  <a:schemeClr val="tx1"/>
                </a:solidFill>
                <a:latin typeface="Aleo"/>
                <a:cs typeface="Aleo"/>
              </a:rPr>
              <a:t>sponsors</a:t>
            </a:r>
            <a:endParaRPr sz="1800" dirty="0">
              <a:solidFill>
                <a:schemeClr val="tx1"/>
              </a:solidFill>
              <a:latin typeface="Aleo"/>
              <a:cs typeface="Aleo"/>
            </a:endParaRPr>
          </a:p>
          <a:p>
            <a:pPr marL="127000" indent="-114300">
              <a:lnSpc>
                <a:spcPct val="100000"/>
              </a:lnSpc>
              <a:spcBef>
                <a:spcPts val="37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Complimentary</a:t>
            </a:r>
            <a:r>
              <a:rPr sz="900" spc="1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10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5080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nine-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month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period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73025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(no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emails)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be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weeks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82550" indent="-114300">
              <a:spcBef>
                <a:spcPts val="450"/>
              </a:spcBef>
              <a:buFont typeface="Open Sans"/>
              <a:buChar char="•"/>
              <a:tabLst>
                <a:tab pos="127000" algn="l"/>
              </a:tabLst>
            </a:pP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Complimentary</a:t>
            </a:r>
            <a:r>
              <a:rPr lang="en-US" sz="900" spc="1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tickets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Chairs’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10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Royal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over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CA" sz="900" spc="25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,</a:t>
            </a:r>
            <a:r>
              <a:rPr lang="en-CA" sz="900" dirty="0">
                <a:solidFill>
                  <a:schemeClr val="tx1"/>
                </a:solidFill>
                <a:latin typeface="Open Sans"/>
                <a:cs typeface="Open Sans"/>
              </a:rPr>
              <a:t>8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00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lang="en-CA" sz="900" spc="-10" dirty="0">
                <a:solidFill>
                  <a:schemeClr val="tx1"/>
                </a:solidFill>
                <a:latin typeface="Open Sans"/>
                <a:cs typeface="Open Sans"/>
              </a:rPr>
              <a:t>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8034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additional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based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spc="9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level.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49700" y="3262501"/>
            <a:ext cx="3260725" cy="574516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800" dirty="0">
                <a:solidFill>
                  <a:srgbClr val="333C40"/>
                </a:solidFill>
                <a:latin typeface="Aleo"/>
                <a:cs typeface="Aleo"/>
              </a:rPr>
              <a:t>Who</a:t>
            </a:r>
            <a:r>
              <a:rPr sz="1800" spc="-60" dirty="0">
                <a:solidFill>
                  <a:srgbClr val="333C40"/>
                </a:solidFill>
                <a:latin typeface="Aleo"/>
                <a:cs typeface="Aleo"/>
              </a:rPr>
              <a:t> </a:t>
            </a:r>
            <a:r>
              <a:rPr sz="1800" dirty="0">
                <a:solidFill>
                  <a:srgbClr val="333C40"/>
                </a:solidFill>
                <a:latin typeface="Aleo"/>
                <a:cs typeface="Aleo"/>
              </a:rPr>
              <a:t>will</a:t>
            </a:r>
            <a:r>
              <a:rPr sz="1800" spc="-55" dirty="0">
                <a:solidFill>
                  <a:srgbClr val="333C40"/>
                </a:solidFill>
                <a:latin typeface="Aleo"/>
                <a:cs typeface="Aleo"/>
              </a:rPr>
              <a:t> </a:t>
            </a:r>
            <a:r>
              <a:rPr sz="1800" spc="-10" dirty="0">
                <a:solidFill>
                  <a:srgbClr val="333C40"/>
                </a:solidFill>
                <a:latin typeface="Aleo"/>
                <a:cs typeface="Aleo"/>
              </a:rPr>
              <a:t>attend</a:t>
            </a:r>
            <a:endParaRPr sz="1800" dirty="0">
              <a:latin typeface="Aleo"/>
              <a:cs typeface="Aleo"/>
            </a:endParaRPr>
          </a:p>
          <a:p>
            <a:pPr marL="12700" marR="5080">
              <a:lnSpc>
                <a:spcPct val="100000"/>
              </a:lnSpc>
              <a:spcBef>
                <a:spcPts val="370"/>
              </a:spcBef>
            </a:pPr>
            <a:r>
              <a:rPr lang="en-US" sz="900" spc="50" dirty="0">
                <a:solidFill>
                  <a:srgbClr val="414042"/>
                </a:solidFill>
                <a:latin typeface="Open Sans"/>
                <a:cs typeface="Open Sans"/>
              </a:rPr>
              <a:t>2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50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+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attendees include:</a:t>
            </a:r>
            <a:endParaRPr sz="900" dirty="0">
              <a:latin typeface="Open Sans"/>
              <a:cs typeface="Open San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7818119"/>
            <a:ext cx="6857999" cy="1783080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457199" y="6236446"/>
            <a:ext cx="6857999" cy="14978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4">
              <a:spcBef>
                <a:spcPts val="100"/>
              </a:spcBef>
            </a:pPr>
            <a:br>
              <a:rPr lang="en-US" sz="1400" b="1" spc="-10" dirty="0">
                <a:solidFill>
                  <a:srgbClr val="414042"/>
                </a:solidFill>
                <a:latin typeface="Open Sans"/>
                <a:cs typeface="Open Sans"/>
              </a:rPr>
            </a:br>
            <a:r>
              <a:rPr lang="en-US" sz="1400" b="1" spc="-1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lang="en-US" sz="1400" b="1" spc="-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secure</a:t>
            </a:r>
            <a:r>
              <a:rPr lang="en-US" sz="1400" b="1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lang="en-US" sz="1400" b="1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sponsorship</a:t>
            </a:r>
            <a:r>
              <a:rPr lang="en-US" sz="1400" b="1" spc="-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lang="en-US" sz="1400" b="1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lang="en-US" sz="1400" b="1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spc="-20" dirty="0">
                <a:solidFill>
                  <a:srgbClr val="414042"/>
                </a:solidFill>
                <a:latin typeface="Open Sans"/>
                <a:cs typeface="Open Sans"/>
              </a:rPr>
              <a:t>more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information,</a:t>
            </a:r>
            <a:r>
              <a:rPr lang="en-US" sz="1400" b="1" spc="-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dirty="0">
                <a:solidFill>
                  <a:srgbClr val="414042"/>
                </a:solidFill>
                <a:latin typeface="Open Sans"/>
                <a:cs typeface="Open Sans"/>
              </a:rPr>
              <a:t>connect</a:t>
            </a:r>
            <a:r>
              <a:rPr lang="en-US" sz="1400" b="1" spc="-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400" b="1" spc="-20" dirty="0">
                <a:solidFill>
                  <a:srgbClr val="414042"/>
                </a:solidFill>
                <a:latin typeface="Open Sans"/>
                <a:cs typeface="Open Sans"/>
              </a:rPr>
              <a:t>with:</a:t>
            </a:r>
            <a:endParaRPr lang="en-US" sz="1400" dirty="0">
              <a:latin typeface="Open Sans"/>
              <a:cs typeface="Open Sans"/>
            </a:endParaRPr>
          </a:p>
          <a:p>
            <a:pPr marL="12700" marR="1390650" lvl="4">
              <a:spcBef>
                <a:spcPts val="490"/>
              </a:spcBef>
            </a:pPr>
            <a:r>
              <a:rPr lang="en-US" sz="1300" b="1" dirty="0">
                <a:solidFill>
                  <a:srgbClr val="414042"/>
                </a:solidFill>
                <a:latin typeface="Open Sans"/>
                <a:cs typeface="Open Sans"/>
              </a:rPr>
              <a:t>Frank</a:t>
            </a:r>
            <a:r>
              <a:rPr lang="en-US" sz="1300" b="1" spc="-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300" b="1" spc="-10" dirty="0">
                <a:solidFill>
                  <a:srgbClr val="414042"/>
                </a:solidFill>
                <a:latin typeface="Open Sans"/>
                <a:cs typeface="Open Sans"/>
              </a:rPr>
              <a:t>Scalisi </a:t>
            </a:r>
            <a:br>
              <a:rPr lang="en-US" sz="1300" b="1" spc="-10" dirty="0">
                <a:solidFill>
                  <a:srgbClr val="414042"/>
                </a:solidFill>
                <a:latin typeface="Open Sans"/>
                <a:cs typeface="Open Sans"/>
              </a:rPr>
            </a:br>
            <a:r>
              <a:rPr lang="en-US" sz="1200" dirty="0">
                <a:solidFill>
                  <a:srgbClr val="414042"/>
                </a:solidFill>
                <a:latin typeface="Open Sans"/>
                <a:cs typeface="Open Sans"/>
              </a:rPr>
              <a:t>Director</a:t>
            </a:r>
            <a:r>
              <a:rPr lang="en-US" sz="1200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12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lang="en-US" sz="1200" spc="-20" dirty="0">
                <a:solidFill>
                  <a:srgbClr val="414042"/>
                </a:solidFill>
                <a:latin typeface="Open Sans"/>
                <a:cs typeface="Open Sans"/>
              </a:rPr>
              <a:t> Sales</a:t>
            </a:r>
            <a:endParaRPr lang="en-US" sz="1300" dirty="0">
              <a:latin typeface="Open Sans"/>
              <a:cs typeface="Open Sans"/>
            </a:endParaRPr>
          </a:p>
          <a:p>
            <a:pPr marL="12700" lvl="4">
              <a:spcBef>
                <a:spcPts val="37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Tel:</a:t>
            </a:r>
            <a:r>
              <a:rPr sz="900" b="1" spc="-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416.512.3815</a:t>
            </a:r>
            <a:endParaRPr sz="900" dirty="0">
              <a:latin typeface="Open Sans"/>
              <a:cs typeface="Open Sans"/>
            </a:endParaRPr>
          </a:p>
          <a:p>
            <a:pPr marL="12700" lvl="4"/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Email:</a:t>
            </a:r>
            <a:r>
              <a:rPr sz="900" b="1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u="sng" spc="-10" dirty="0">
                <a:solidFill>
                  <a:srgbClr val="3A68A5"/>
                </a:solidFill>
                <a:uFill>
                  <a:solidFill>
                    <a:srgbClr val="3A68A5"/>
                  </a:solidFill>
                </a:uFill>
                <a:latin typeface="Open Sans"/>
                <a:cs typeface="Open Sans"/>
                <a:hlinkClick r:id="rId3"/>
              </a:rPr>
              <a:t>frank.scalisi@informa.com</a:t>
            </a:r>
            <a:endParaRPr sz="900" dirty="0">
              <a:latin typeface="Open Sans"/>
              <a:cs typeface="Open Sans"/>
            </a:endParaRPr>
          </a:p>
          <a:p>
            <a:pPr marL="12700" lvl="4"/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Website: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u="sng" spc="-10" dirty="0">
                <a:solidFill>
                  <a:srgbClr val="3A68A5"/>
                </a:solidFill>
                <a:uFill>
                  <a:solidFill>
                    <a:srgbClr val="3A68A5"/>
                  </a:solidFill>
                </a:uFill>
                <a:latin typeface="Open Sans"/>
                <a:cs typeface="Open Sans"/>
              </a:rPr>
              <a:t>realestateforums.com</a:t>
            </a:r>
            <a:endParaRPr lang="en-US" sz="900" u="sng" spc="-10" dirty="0">
              <a:solidFill>
                <a:srgbClr val="3A68A5"/>
              </a:solidFill>
              <a:uFill>
                <a:solidFill>
                  <a:srgbClr val="3A68A5"/>
                </a:solidFill>
              </a:u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</a:pPr>
            <a:endParaRPr sz="900" dirty="0">
              <a:latin typeface="Open Sans"/>
              <a:cs typeface="Open San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E926797-A8D2-8425-FB8B-1C637429AF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74" y="176758"/>
            <a:ext cx="3642447" cy="63935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CE74D03-5EAF-CE3E-461F-1BCEC2350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1" t="8432" r="7444" b="5707"/>
          <a:stretch>
            <a:fillRect/>
          </a:stretch>
        </p:blipFill>
        <p:spPr>
          <a:xfrm>
            <a:off x="4012567" y="3837017"/>
            <a:ext cx="3019425" cy="22604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3425ADC-18B4-5F98-9225-5B11C5B180A8}"/>
              </a:ext>
            </a:extLst>
          </p:cNvPr>
          <p:cNvSpPr txBox="1"/>
          <p:nvPr/>
        </p:nvSpPr>
        <p:spPr>
          <a:xfrm>
            <a:off x="2185351" y="1447800"/>
            <a:ext cx="340169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chemeClr val="tx1"/>
                </a:solidFill>
                <a:latin typeface="Aleo"/>
                <a:cs typeface="Aleo"/>
              </a:rPr>
              <a:t>Sponsorship</a:t>
            </a:r>
            <a:r>
              <a:rPr lang="en-CA" sz="1800" b="1" spc="-25" dirty="0">
                <a:solidFill>
                  <a:schemeClr val="tx1"/>
                </a:solidFill>
                <a:latin typeface="Aleo"/>
                <a:cs typeface="Aleo"/>
              </a:rPr>
              <a:t> opportunities</a:t>
            </a:r>
            <a:endParaRPr sz="1800" b="1" dirty="0">
              <a:solidFill>
                <a:schemeClr val="tx1"/>
              </a:solidFill>
              <a:latin typeface="Aleo"/>
              <a:cs typeface="Aleo"/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3165147F-E716-C34D-DBC1-2306F3600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116902"/>
              </p:ext>
            </p:extLst>
          </p:nvPr>
        </p:nvGraphicFramePr>
        <p:xfrm>
          <a:off x="943592" y="2095331"/>
          <a:ext cx="5722052" cy="15554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985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Level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7620" marB="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#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of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7620" marB="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b="1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Commitment</a:t>
                      </a:r>
                      <a:endParaRPr sz="90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7620" marB="0"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07"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Title</a:t>
                      </a:r>
                      <a:endParaRPr sz="90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One</a:t>
                      </a:r>
                      <a:r>
                        <a:rPr sz="900" spc="2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opportunity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18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 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TAKEN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0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Platinum</a:t>
                      </a:r>
                      <a:endParaRPr sz="90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Four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20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,000.00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0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2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Gold</a:t>
                      </a:r>
                      <a:endParaRPr sz="90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Six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$1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00.00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107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Plenary</a:t>
                      </a:r>
                      <a:r>
                        <a:rPr sz="900" spc="9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Session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3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Five</a:t>
                      </a:r>
                      <a:r>
                        <a:rPr sz="900" spc="3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6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00.00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9C11457C-B647-653E-0EE3-875502044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262408"/>
              </p:ext>
            </p:extLst>
          </p:nvPr>
        </p:nvGraphicFramePr>
        <p:xfrm>
          <a:off x="943593" y="4191000"/>
          <a:ext cx="5722053" cy="2414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Luncheon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+ &amp; Refreshments</a:t>
                      </a:r>
                    </a:p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Two</a:t>
                      </a:r>
                      <a:r>
                        <a:rPr sz="900" spc="-4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lang="en-US" sz="900" spc="-1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8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,500.00</a:t>
                      </a:r>
                      <a:endParaRPr lang="en-US" sz="900" spc="-1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481761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Breakfast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+ Tea &amp; Coffee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Two</a:t>
                      </a:r>
                      <a:r>
                        <a:rPr sz="900" spc="-4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$6,</a:t>
                      </a: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00.00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169645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Walk-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in</a:t>
                      </a:r>
                      <a:r>
                        <a:rPr sz="900" spc="3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Video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(20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second)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Three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opportunities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$6,000.00</a:t>
                      </a:r>
                      <a:endParaRPr sz="90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614792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-1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WIFI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One</a:t>
                      </a:r>
                      <a:r>
                        <a:rPr sz="900" spc="-45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opportunity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Taken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Morning &amp; Afternoon Refreshments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Two opportunities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$6,500.00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848185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25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Pen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2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One</a:t>
                      </a:r>
                      <a:r>
                        <a:rPr sz="900" spc="2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</a:t>
                      </a: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y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</a:t>
                      </a: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,000.00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933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Journal</a:t>
                      </a:r>
                      <a:endParaRPr sz="900" baseline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en-US" sz="900" spc="-45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Two</a:t>
                      </a:r>
                      <a:r>
                        <a:rPr sz="900" spc="-45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 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opportunit</a:t>
                      </a: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ies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$</a:t>
                      </a: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5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,</a:t>
                      </a:r>
                      <a:r>
                        <a:rPr lang="en-US"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</a:t>
                      </a:r>
                      <a:r>
                        <a:rPr sz="900" spc="-10" baseline="0" dirty="0">
                          <a:solidFill>
                            <a:schemeClr val="tx1"/>
                          </a:solidFill>
                          <a:latin typeface="Open Sans"/>
                          <a:cs typeface="Open Sans"/>
                        </a:rPr>
                        <a:t>00.00</a:t>
                      </a:r>
                      <a:endParaRPr sz="900" baseline="0" dirty="0">
                        <a:solidFill>
                          <a:schemeClr val="tx1"/>
                        </a:solidFill>
                        <a:latin typeface="Open Sans"/>
                        <a:cs typeface="Open Sans"/>
                      </a:endParaRPr>
                    </a:p>
                  </a:txBody>
                  <a:tcPr marL="0" marR="0" marT="29845" marB="0">
                    <a:lnT w="3175">
                      <a:solidFill>
                        <a:srgbClr val="231F20"/>
                      </a:solidFill>
                      <a:prstDash val="solid"/>
                    </a:lnT>
                    <a:lnB w="3175">
                      <a:solidFill>
                        <a:srgbClr val="231F2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91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44500" y="1765332"/>
            <a:ext cx="3373754" cy="5288627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7780">
              <a:lnSpc>
                <a:spcPct val="100000"/>
              </a:lnSpc>
              <a:spcBef>
                <a:spcPts val="37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Highest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visibility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promotion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campaign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3876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lanyard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prominent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position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name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badge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(if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clip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badge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used)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Verbal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86995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Extensive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exposure,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add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webpage,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portal,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eblasts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being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promoted,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above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Platinum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Gold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73355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20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second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promotional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(with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low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audio)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played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intermittently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32384" indent="-114935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  <a:tab pos="128270" algn="l"/>
              </a:tabLst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	During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breakfast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arrive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until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opened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six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times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34290" indent="-114935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  <a:tab pos="128270" algn="l"/>
              </a:tabLst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	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plenary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refreshments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(for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those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remain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room)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time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150495" indent="-114935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  <a:tab pos="128270" algn="l"/>
              </a:tabLst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	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plenary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luncheon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(for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those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remain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room)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six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times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29235" algn="just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responsible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costs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associated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production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organizers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must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receive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show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ready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file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10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working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days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before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Videos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are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over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20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seconds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rejected</a:t>
            </a:r>
            <a:r>
              <a:rPr sz="700" spc="9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(without</a:t>
            </a:r>
            <a:r>
              <a:rPr sz="700" spc="1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refund)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0541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provide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single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(includes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text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graphics)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article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inclusion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digital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700" spc="-2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edition.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Subject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theme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relate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content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avoid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corporate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promotion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20014">
              <a:lnSpc>
                <a:spcPct val="100000"/>
              </a:lnSpc>
              <a:spcBef>
                <a:spcPts val="450"/>
              </a:spcBef>
            </a:pP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organizer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advertisement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5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Fall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7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algn="just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sponsoring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Chair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6990">
              <a:lnSpc>
                <a:spcPct val="100000"/>
              </a:lnSpc>
              <a:spcBef>
                <a:spcPts val="37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Five</a:t>
            </a:r>
            <a:r>
              <a:rPr sz="7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700" spc="9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7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spc="9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7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700" spc="9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$</a:t>
            </a:r>
            <a:r>
              <a:rPr lang="en-US" sz="700" spc="-10" dirty="0">
                <a:solidFill>
                  <a:schemeClr val="tx1"/>
                </a:solidFill>
                <a:latin typeface="Open Sans"/>
                <a:cs typeface="Open Sans"/>
              </a:rPr>
              <a:t>7,24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5)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7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7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40335" algn="just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5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7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49737" y="1796530"/>
            <a:ext cx="3377565" cy="495135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(Linked-In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spc="-25" dirty="0">
                <a:solidFill>
                  <a:schemeClr val="tx1"/>
                </a:solidFill>
                <a:latin typeface="Open Sans"/>
                <a:cs typeface="Open Sans"/>
              </a:rPr>
              <a:t>X)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4163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posts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across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LinkedIn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(18,000+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followers)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addition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X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being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promoted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b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b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700" b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Portal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14300">
              <a:lnSpc>
                <a:spcPct val="100000"/>
              </a:lnSpc>
              <a:spcBef>
                <a:spcPts val="450"/>
              </a:spcBef>
            </a:pP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portal</a:t>
            </a:r>
            <a:r>
              <a:rPr sz="7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“Hero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Banner”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run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up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being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promoted.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RealNews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08279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Mention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newsletter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(RealNews)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promoted.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8735">
              <a:lnSpc>
                <a:spcPct val="100000"/>
              </a:lnSpc>
              <a:spcBef>
                <a:spcPts val="450"/>
              </a:spcBef>
            </a:pP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High</a:t>
            </a:r>
            <a:r>
              <a:rPr sz="700" spc="-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profile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700" spc="-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-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1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Platinum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sponsors.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stage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behind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speakers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duration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picture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picture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along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bottom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together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Platinum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8133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walk-in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i.e.,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breakfast,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refreshments,</a:t>
            </a:r>
            <a:r>
              <a:rPr sz="700" spc="1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lunch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6002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Prominent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directional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convention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centre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8133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walk-in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i.e.,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breakfast,</a:t>
            </a:r>
            <a:r>
              <a:rPr sz="7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refreshments,</a:t>
            </a:r>
            <a:r>
              <a:rPr sz="700" spc="1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lunch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b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700" b="1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1,500</a:t>
            </a:r>
            <a:r>
              <a:rPr sz="700" b="1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8067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5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700" spc="55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,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700" spc="-2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7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b="1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b="1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94310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email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7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7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only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5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along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7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7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73685">
              <a:lnSpc>
                <a:spcPct val="100000"/>
              </a:lnSpc>
              <a:spcBef>
                <a:spcPts val="450"/>
              </a:spcBef>
            </a:pP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7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7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2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7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7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7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700" spc="-10" dirty="0">
                <a:solidFill>
                  <a:schemeClr val="tx1"/>
                </a:solidFill>
                <a:latin typeface="Open Sans"/>
                <a:cs typeface="Open Sans"/>
              </a:rPr>
              <a:t>request.</a:t>
            </a:r>
            <a:endParaRPr sz="7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7924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Title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4500" y="729741"/>
            <a:ext cx="1546225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$25,000</a:t>
            </a:r>
            <a:endParaRPr sz="160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000" dirty="0">
                <a:solidFill>
                  <a:srgbClr val="FFFFFF"/>
                </a:solidFill>
                <a:latin typeface="Open Sans Light"/>
                <a:cs typeface="Open Sans Light"/>
              </a:rPr>
              <a:t>One</a:t>
            </a:r>
            <a:r>
              <a:rPr sz="1000" spc="15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dirty="0">
                <a:solidFill>
                  <a:srgbClr val="FFFFFF"/>
                </a:solidFill>
                <a:latin typeface="Open Sans Light"/>
                <a:cs typeface="Open Sans Light"/>
              </a:rPr>
              <a:t>Exclusive</a:t>
            </a:r>
            <a:r>
              <a:rPr sz="1000" spc="15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opportunity</a:t>
            </a:r>
            <a:endParaRPr sz="1000">
              <a:latin typeface="Open Sans Light"/>
              <a:cs typeface="Open Sans Ligh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55800" y="7361935"/>
            <a:ext cx="3389629" cy="1325245"/>
            <a:chOff x="1955800" y="7361935"/>
            <a:chExt cx="3389629" cy="132524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7340" y="7446145"/>
              <a:ext cx="2917708" cy="12406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5800" y="7361935"/>
              <a:ext cx="1548690" cy="5074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444500" y="1775535"/>
            <a:ext cx="3373120" cy="6915611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23189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High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visibility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promotion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campaign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350645">
              <a:lnSpc>
                <a:spcPct val="141700"/>
              </a:lnSpc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name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badge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Verbal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2573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Extensive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add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webpage,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portal,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eblasts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promoted,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with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Gold.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270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half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Real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$3,500)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5654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advertisement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Fall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8763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IMPORTANT</a:t>
            </a:r>
            <a:r>
              <a:rPr sz="9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NOTE: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includes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sponsor’s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leaders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client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considered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inclusion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program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speaker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—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must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good</a:t>
            </a:r>
            <a:r>
              <a:rPr sz="9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fit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from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knowledge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perspective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organizers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have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final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decision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acceptance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Three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$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4,35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0)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PLUS</a:t>
            </a:r>
            <a:r>
              <a:rPr sz="900" b="1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speaker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receive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complimentary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making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four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(additional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$1,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44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9)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9812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 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841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9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(Linked-In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25" dirty="0">
                <a:solidFill>
                  <a:schemeClr val="tx1"/>
                </a:solidFill>
                <a:latin typeface="Open Sans"/>
                <a:cs typeface="Open Sans"/>
              </a:rPr>
              <a:t>X)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974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social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media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posts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across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LinkedIn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(18,000+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followers)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addition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X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being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promoted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Portal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429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level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Real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portal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“Hero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Banner”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run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when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being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promoted.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RealNews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4673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Mention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newsletter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(RealNews)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promoted.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49737" y="1789291"/>
            <a:ext cx="3366770" cy="4920578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High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profile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 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6286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stage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behind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speakers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duration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picture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picture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along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bottom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together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with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Platinum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premium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905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walk-in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i.e.,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breakfast,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900" spc="9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refreshments,</a:t>
            </a:r>
            <a:r>
              <a:rPr sz="900" spc="9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lunch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3843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Prominent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directional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convention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centre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905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walk-in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i.e.,</a:t>
            </a:r>
            <a:r>
              <a:rPr sz="900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breakfast,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900" spc="9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refreshments,</a:t>
            </a:r>
            <a:r>
              <a:rPr sz="900" spc="9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lunch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442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25730">
              <a:lnSpc>
                <a:spcPct val="100000"/>
              </a:lnSpc>
              <a:spcBef>
                <a:spcPts val="450"/>
              </a:spcBef>
            </a:pP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3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b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</a:b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8509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524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962400" y="6910323"/>
            <a:ext cx="3651250" cy="1776730"/>
            <a:chOff x="3962400" y="6910323"/>
            <a:chExt cx="3651250" cy="17767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0" y="7261143"/>
              <a:ext cx="3352799" cy="14256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0969" y="6910323"/>
              <a:ext cx="1392439" cy="678841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15716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Platinum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4500" y="729741"/>
            <a:ext cx="1232535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20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,000</a:t>
            </a:r>
            <a:r>
              <a:rPr sz="1600" spc="-8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Open Sans Light"/>
                <a:cs typeface="Open Sans Light"/>
              </a:rPr>
              <a:t>each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dirty="0">
                <a:solidFill>
                  <a:srgbClr val="FFFFFF"/>
                </a:solidFill>
                <a:latin typeface="Open Sans Light"/>
                <a:cs typeface="Open Sans Light"/>
              </a:rPr>
              <a:t>Four</a:t>
            </a:r>
            <a:r>
              <a:rPr sz="100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opportunities</a:t>
            </a:r>
            <a:endParaRPr sz="1000" dirty="0">
              <a:latin typeface="Open Sans Light"/>
              <a:cs typeface="Open Sans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824477" y="6809016"/>
            <a:ext cx="4830445" cy="1878330"/>
            <a:chOff x="824477" y="6809016"/>
            <a:chExt cx="4830445" cy="18783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17979" y="6809016"/>
              <a:ext cx="3536441" cy="187778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77" y="7304646"/>
              <a:ext cx="1901963" cy="50749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44500" y="1775535"/>
            <a:ext cx="3359150" cy="4997137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BENEFITS</a:t>
            </a:r>
            <a:endParaRPr sz="1100" dirty="0">
              <a:latin typeface="Open Sans"/>
              <a:cs typeface="Open Sans"/>
            </a:endParaRPr>
          </a:p>
          <a:p>
            <a:pPr marL="12700" marR="1085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High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level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visibility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during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promotion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campaign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during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endParaRPr sz="900" dirty="0">
              <a:latin typeface="Open Sans"/>
              <a:cs typeface="Open Sans"/>
            </a:endParaRPr>
          </a:p>
          <a:p>
            <a:pPr marL="12700" marR="1337310">
              <a:lnSpc>
                <a:spcPct val="141700"/>
              </a:lnSpc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name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badge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Verbal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thank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screen</a:t>
            </a:r>
            <a:endParaRPr sz="900" dirty="0">
              <a:latin typeface="Open Sans"/>
              <a:cs typeface="Open Sans"/>
            </a:endParaRPr>
          </a:p>
          <a:p>
            <a:pPr marL="12700" marR="11176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Extensive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exposure,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Toronto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add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webpage,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portal,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eblasts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when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being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promoted,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social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media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with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premium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Title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Platinum.</a:t>
            </a:r>
            <a:endParaRPr sz="900" dirty="0">
              <a:latin typeface="Open Sans"/>
              <a:cs typeface="Open Sans"/>
            </a:endParaRPr>
          </a:p>
          <a:p>
            <a:pPr marL="12700" marR="24257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organizer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advertisement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Magazine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-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Fall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5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edition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REGISTRATION</a:t>
            </a:r>
            <a:endParaRPr sz="1100" dirty="0">
              <a:latin typeface="Open Sans"/>
              <a:cs typeface="Open Sans"/>
            </a:endParaRPr>
          </a:p>
          <a:p>
            <a:pPr marL="12700" marR="448309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Three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Apartment</a:t>
            </a:r>
            <a:r>
              <a:rPr sz="900" spc="6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Development</a:t>
            </a:r>
            <a:r>
              <a:rPr sz="900" spc="6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spc="6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Affordable</a:t>
            </a:r>
            <a:r>
              <a:rPr sz="900" spc="6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$</a:t>
            </a:r>
            <a:r>
              <a:rPr lang="en-US" sz="900" spc="-10" dirty="0">
                <a:solidFill>
                  <a:srgbClr val="414042"/>
                </a:solidFill>
                <a:latin typeface="Open Sans"/>
                <a:cs typeface="Open Sans"/>
              </a:rPr>
              <a:t>4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,</a:t>
            </a:r>
            <a:r>
              <a:rPr lang="en-US" sz="900" spc="-10" dirty="0">
                <a:solidFill>
                  <a:srgbClr val="414042"/>
                </a:solidFill>
                <a:latin typeface="Open Sans"/>
                <a:cs typeface="Open Sans"/>
              </a:rPr>
              <a:t>35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0)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BENEFITS</a:t>
            </a:r>
            <a:endParaRPr sz="1100" dirty="0">
              <a:latin typeface="Open Sans"/>
              <a:cs typeface="Open Sans"/>
            </a:endParaRPr>
          </a:p>
          <a:p>
            <a:pPr marL="12700" marR="18415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exposure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Toronto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r>
              <a:rPr sz="900" spc="1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5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 add-on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events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page</a:t>
            </a:r>
            <a:endParaRPr sz="900" dirty="0"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5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edition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Social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Media</a:t>
            </a:r>
            <a:r>
              <a:rPr sz="9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(Linked-In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25" dirty="0">
                <a:solidFill>
                  <a:srgbClr val="414042"/>
                </a:solidFill>
                <a:latin typeface="Open Sans"/>
                <a:cs typeface="Open Sans"/>
              </a:rPr>
              <a:t>X)</a:t>
            </a:r>
            <a:endParaRPr sz="900" dirty="0">
              <a:latin typeface="Open Sans"/>
              <a:cs typeface="Open Sans"/>
            </a:endParaRPr>
          </a:p>
          <a:p>
            <a:pPr marL="12700" marR="44577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social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media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posts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made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across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LinkedIn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(18,000+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followers)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addition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X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when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being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promoted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b="1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Forums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Portal</a:t>
            </a:r>
            <a:endParaRPr sz="900" dirty="0">
              <a:latin typeface="Open Sans"/>
              <a:cs typeface="Open Sans"/>
            </a:endParaRPr>
          </a:p>
          <a:p>
            <a:pPr marL="12700" marR="2032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level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acknowledgement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Real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Forums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portal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“Hero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Banner”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run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up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when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being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promoted</a:t>
            </a:r>
            <a:endParaRPr sz="900" dirty="0">
              <a:latin typeface="Open Sans"/>
              <a:cs typeface="Open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9737" y="1789291"/>
            <a:ext cx="3366770" cy="457945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endParaRPr sz="900" dirty="0"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High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profile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placement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acknowledgement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 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Toronto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add-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on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page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Platinum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premium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Onsite</a:t>
            </a:r>
            <a:endParaRPr sz="900" dirty="0">
              <a:latin typeface="Open Sans"/>
              <a:cs typeface="Open Sans"/>
            </a:endParaRPr>
          </a:p>
          <a:p>
            <a:pPr marL="12700" marR="6286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stage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banner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behind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speakers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duration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picture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picture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banner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along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bottom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screen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together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with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premium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endParaRPr sz="900" dirty="0">
              <a:latin typeface="Open Sans"/>
              <a:cs typeface="Open Sans"/>
            </a:endParaRPr>
          </a:p>
          <a:p>
            <a:pPr marL="12700" marR="1905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walk-in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walk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out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loop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screen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i.e.,</a:t>
            </a:r>
            <a:r>
              <a:rPr sz="900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breakfast,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morning</a:t>
            </a:r>
            <a:r>
              <a:rPr sz="900" spc="9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refreshments,</a:t>
            </a:r>
            <a:r>
              <a:rPr sz="900" spc="9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lunch</a:t>
            </a:r>
            <a:endParaRPr sz="900" dirty="0">
              <a:latin typeface="Open Sans"/>
              <a:cs typeface="Open Sans"/>
            </a:endParaRPr>
          </a:p>
          <a:p>
            <a:pPr marL="12700" marR="13843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Prominent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placement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directional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signage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at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convention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centre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signage</a:t>
            </a:r>
            <a:endParaRPr sz="900" dirty="0">
              <a:latin typeface="Open Sans"/>
              <a:cs typeface="Open Sans"/>
            </a:endParaRPr>
          </a:p>
          <a:p>
            <a:pPr marL="12700" marR="7442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attendees</a:t>
            </a:r>
            <a:endParaRPr sz="900" dirty="0">
              <a:latin typeface="Open Sans"/>
              <a:cs typeface="Open Sans"/>
            </a:endParaRPr>
          </a:p>
          <a:p>
            <a:pPr marL="12700" marR="125730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rgbClr val="414042"/>
                </a:solidFill>
                <a:latin typeface="Open Sans"/>
                <a:cs typeface="Open Sans"/>
              </a:rPr>
              <a:t>3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invitations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colleagues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rgbClr val="414042"/>
                </a:solidFill>
                <a:latin typeface="Open Sans"/>
                <a:cs typeface="Open Sans"/>
              </a:rPr>
              <a:t>2</a:t>
            </a:r>
            <a:br>
              <a:rPr lang="en-US" sz="900" spc="-25" dirty="0">
                <a:solidFill>
                  <a:srgbClr val="414042"/>
                </a:solidFill>
                <a:latin typeface="Open Sans"/>
                <a:cs typeface="Open Sans"/>
              </a:rPr>
            </a:b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Delegates</a:t>
            </a:r>
            <a:endParaRPr sz="900" dirty="0">
              <a:latin typeface="Open Sans"/>
              <a:cs typeface="Open Sans"/>
            </a:endParaRPr>
          </a:p>
          <a:p>
            <a:pPr marL="12700" marR="8509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list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company’s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Reporting</a:t>
            </a:r>
            <a:endParaRPr sz="900" dirty="0">
              <a:latin typeface="Open Sans"/>
              <a:cs typeface="Open Sans"/>
            </a:endParaRPr>
          </a:p>
          <a:p>
            <a:pPr marL="12700" marR="1524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request</a:t>
            </a:r>
            <a:endParaRPr sz="900" dirty="0">
              <a:latin typeface="Open Sans"/>
              <a:cs typeface="Open San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11557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Gold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4500" y="729741"/>
            <a:ext cx="1231900" cy="51873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CA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8,5</a:t>
            </a:r>
            <a:r>
              <a:rPr sz="1600" spc="-1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r>
              <a:rPr sz="1600" spc="-85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600" spc="-20">
                <a:solidFill>
                  <a:srgbClr val="FFFFFF"/>
                </a:solidFill>
                <a:latin typeface="Open Sans Light"/>
                <a:cs typeface="Open Sans Light"/>
              </a:rPr>
              <a:t>each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spc="20" dirty="0">
                <a:solidFill>
                  <a:srgbClr val="FFFFFF"/>
                </a:solidFill>
                <a:latin typeface="Open Sans Light"/>
                <a:cs typeface="Open Sans Light"/>
              </a:rPr>
              <a:t>Six</a:t>
            </a:r>
            <a:r>
              <a:rPr sz="1000" spc="2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opportunities</a:t>
            </a:r>
            <a:endParaRPr sz="1000" dirty="0">
              <a:latin typeface="Open Sans Light"/>
              <a:cs typeface="Open Sa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36344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Plenary</a:t>
            </a:r>
            <a:r>
              <a:rPr spc="-105" dirty="0"/>
              <a:t> </a:t>
            </a:r>
            <a:r>
              <a:rPr spc="-10" dirty="0"/>
              <a:t>Session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4500" y="729741"/>
            <a:ext cx="2237740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CA" sz="1600" dirty="0">
                <a:solidFill>
                  <a:srgbClr val="FFFFFF"/>
                </a:solidFill>
                <a:latin typeface="Open Sans Light"/>
                <a:cs typeface="Open Sans Light"/>
              </a:rPr>
              <a:t>6</a:t>
            </a:r>
            <a:r>
              <a:rPr sz="160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lang="en-US" sz="1600" dirty="0">
                <a:solidFill>
                  <a:srgbClr val="FFFFFF"/>
                </a:solidFill>
                <a:latin typeface="Open Sans Light"/>
                <a:cs typeface="Open Sans Light"/>
              </a:rPr>
              <a:t>0</a:t>
            </a:r>
            <a:r>
              <a:rPr sz="160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r>
              <a:rPr sz="1600" spc="-5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600" dirty="0">
                <a:solidFill>
                  <a:srgbClr val="FFFFFF"/>
                </a:solidFill>
                <a:latin typeface="Open Sans Light"/>
                <a:cs typeface="Open Sans Light"/>
              </a:rPr>
              <a:t>per</a:t>
            </a:r>
            <a:r>
              <a:rPr sz="1600" spc="-5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session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CA" sz="1000" dirty="0">
                <a:solidFill>
                  <a:srgbClr val="FFFFFF"/>
                </a:solidFill>
                <a:latin typeface="Open Sans Light"/>
                <a:cs typeface="Open Sans Light"/>
              </a:rPr>
              <a:t>Five opportunities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sz="half" idx="2"/>
          </p:nvPr>
        </p:nvSpPr>
        <p:spPr>
          <a:xfrm>
            <a:off x="444500" y="1775535"/>
            <a:ext cx="3378835" cy="588366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>
                <a:solidFill>
                  <a:schemeClr val="tx1"/>
                </a:solidFill>
              </a:rPr>
              <a:t>DESCRIPTION</a:t>
            </a:r>
            <a:r>
              <a:rPr spc="25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AND</a:t>
            </a:r>
            <a:r>
              <a:rPr spc="3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SPONSOR</a:t>
            </a:r>
            <a:r>
              <a:rPr spc="3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BENEFITS</a:t>
            </a:r>
          </a:p>
          <a:p>
            <a:pPr marL="12700" marR="358775">
              <a:lnSpc>
                <a:spcPct val="100000"/>
              </a:lnSpc>
              <a:spcBef>
                <a:spcPts val="409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Exclusive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conference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chosen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first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come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basis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from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following: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#1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Special segment for upcoming Federal Budget</a:t>
            </a: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#2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Private equity and joint </a:t>
            </a:r>
            <a:r>
              <a:rPr lang="en-US" sz="900" b="0" dirty="0">
                <a:solidFill>
                  <a:schemeClr val="tx1"/>
                </a:solidFill>
              </a:rPr>
              <a:t>v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entures</a:t>
            </a:r>
          </a:p>
          <a:p>
            <a:pPr marL="12700" marR="247015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#3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Apartment Proforma &amp; Financing </a:t>
            </a:r>
          </a:p>
          <a:p>
            <a:pPr marL="12700" marR="247015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#4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Essentials of Feasibility, Design &amp; Lease-up</a:t>
            </a:r>
          </a:p>
          <a:p>
            <a:pPr marL="12700" marR="247015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#5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-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The Condo Pivot to Rental</a:t>
            </a:r>
          </a:p>
          <a:p>
            <a:pPr marL="12700" marR="247015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included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under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before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speaker(s)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program: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179705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program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outside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0" dirty="0">
                <a:solidFill>
                  <a:schemeClr val="tx1"/>
                </a:solidFill>
                <a:latin typeface="Open Sans"/>
                <a:cs typeface="Open Sans"/>
              </a:rPr>
              <a:t>under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sponsored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duration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36880" algn="just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Verbal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title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slide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session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sponsored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introduction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again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session concludes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7150" algn="just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Please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note: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Session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choice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guaranteed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only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point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5" dirty="0">
                <a:solidFill>
                  <a:schemeClr val="tx1"/>
                </a:solidFill>
                <a:latin typeface="Open Sans"/>
                <a:cs typeface="Open Sans"/>
              </a:rPr>
              <a:t>of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firm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confirmation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pc="-10" dirty="0">
                <a:solidFill>
                  <a:schemeClr val="tx1"/>
                </a:solidFill>
              </a:rPr>
              <a:t>REGISTRATION</a:t>
            </a: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b="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b="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b="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>
                <a:solidFill>
                  <a:schemeClr val="tx1"/>
                </a:solidFill>
              </a:rPr>
              <a:t>VALUE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ADDED</a:t>
            </a:r>
            <a:r>
              <a:rPr spc="-20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BENEFITS</a:t>
            </a: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CA" sz="900" b="0" dirty="0">
                <a:solidFill>
                  <a:schemeClr val="tx1"/>
                </a:solidFill>
              </a:rPr>
              <a:t>6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spc="-10" dirty="0">
                <a:solidFill>
                  <a:schemeClr val="tx1"/>
                </a:solidFill>
              </a:rPr>
              <a:t>Website</a:t>
            </a:r>
            <a:endParaRPr sz="900" dirty="0">
              <a:solidFill>
                <a:schemeClr val="tx1"/>
              </a:solidFill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b="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b="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b="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b="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spc="-10" dirty="0">
                <a:solidFill>
                  <a:schemeClr val="tx1"/>
                </a:solidFill>
              </a:rPr>
              <a:t>Onsite</a:t>
            </a:r>
            <a:endParaRPr sz="900" dirty="0">
              <a:solidFill>
                <a:schemeClr val="tx1"/>
              </a:solidFill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846441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2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59577" y="4025379"/>
            <a:ext cx="3574269" cy="3518421"/>
            <a:chOff x="3962400" y="5486400"/>
            <a:chExt cx="3251200" cy="32004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400" y="5486400"/>
              <a:ext cx="2473464" cy="3200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1554" y="7189723"/>
              <a:ext cx="1492046" cy="6372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159256"/>
            <a:ext cx="2351405" cy="87652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700"/>
              </a:spcBef>
            </a:pPr>
            <a:r>
              <a:rPr spc="-10" dirty="0"/>
              <a:t>Luncheon</a:t>
            </a:r>
            <a:r>
              <a:rPr lang="en-CA" spc="-10" dirty="0"/>
              <a:t> &amp;</a:t>
            </a:r>
            <a:r>
              <a:rPr spc="-10" dirty="0"/>
              <a:t> </a:t>
            </a:r>
            <a:r>
              <a:rPr spc="-50" dirty="0"/>
              <a:t>Refreshments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4500" y="920241"/>
            <a:ext cx="1073150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CA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8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lang="en-CA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Two</a:t>
            </a:r>
            <a:r>
              <a:rPr sz="1000" spc="-4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opportunities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78835" cy="452944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6667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duration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luncheon,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where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5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 selection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wines,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beers,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liquors,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mixers,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soft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drinks</a:t>
            </a:r>
            <a:r>
              <a:rPr sz="900" spc="6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will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1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165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drink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tickets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badge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collection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arrival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Verbal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by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5557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luncheon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afternoon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sessions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1117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program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luncheon refreshments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846441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2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451600"/>
            <a:ext cx="3352800" cy="2235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6451600"/>
            <a:ext cx="3352800" cy="2235200"/>
          </a:xfrm>
          <a:prstGeom prst="rect">
            <a:avLst/>
          </a:prstGeom>
        </p:spPr>
      </p:pic>
      <p:pic>
        <p:nvPicPr>
          <p:cNvPr id="3" name="Picture 2" descr="A person and person at a table&#10;&#10;AI-generated content may be incorrect.">
            <a:extLst>
              <a:ext uri="{FF2B5EF4-FFF2-40B4-BE49-F238E27FC236}">
                <a16:creationId xmlns:a16="http://schemas.microsoft.com/office/drawing/2014/main" id="{BEA74153-9798-7BE4-4119-AFAB329A92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t="8673"/>
          <a:stretch/>
        </p:blipFill>
        <p:spPr>
          <a:xfrm>
            <a:off x="3962400" y="4152669"/>
            <a:ext cx="3352800" cy="213391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4623" y="160045"/>
            <a:ext cx="3766378" cy="87652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700"/>
              </a:spcBef>
            </a:pPr>
            <a:r>
              <a:rPr lang="en-US" spc="-135" dirty="0"/>
              <a:t>Breakfast + </a:t>
            </a:r>
            <a:r>
              <a:rPr spc="-135" dirty="0"/>
              <a:t>Tea</a:t>
            </a:r>
            <a:r>
              <a:rPr spc="-55" dirty="0"/>
              <a:t> </a:t>
            </a:r>
            <a:r>
              <a:rPr dirty="0"/>
              <a:t>&amp;</a:t>
            </a:r>
            <a:r>
              <a:rPr spc="-55" dirty="0"/>
              <a:t> </a:t>
            </a:r>
            <a:r>
              <a:rPr spc="-45" dirty="0"/>
              <a:t>Coffee</a:t>
            </a:r>
            <a:endParaRPr spc="-10" dirty="0"/>
          </a:p>
        </p:txBody>
      </p:sp>
      <p:sp>
        <p:nvSpPr>
          <p:cNvPr id="5" name="object 5"/>
          <p:cNvSpPr txBox="1"/>
          <p:nvPr/>
        </p:nvSpPr>
        <p:spPr>
          <a:xfrm>
            <a:off x="444500" y="920241"/>
            <a:ext cx="1536700" cy="51873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6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lang="en-CA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dirty="0">
                <a:solidFill>
                  <a:srgbClr val="FFFFFF"/>
                </a:solidFill>
                <a:latin typeface="Open Sans Light"/>
                <a:cs typeface="Open Sans Light"/>
              </a:rPr>
              <a:t>Two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</a:t>
            </a:r>
            <a:r>
              <a:rPr lang="en-US"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ies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78835" cy="466794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381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tent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card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tables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40" dirty="0">
                <a:solidFill>
                  <a:schemeClr val="tx1"/>
                </a:solidFill>
                <a:latin typeface="Open Sans"/>
                <a:cs typeface="Open Sans"/>
              </a:rPr>
              <a:t>for the entire duration of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continental</a:t>
            </a:r>
            <a:r>
              <a:rPr lang="en-US"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breakfast</a:t>
            </a:r>
            <a:r>
              <a:rPr lang="en-US"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buffet</a:t>
            </a:r>
            <a:r>
              <a:rPr lang="en-US" sz="900" b="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and 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refreshments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74955">
              <a:lnSpc>
                <a:spcPct val="100000"/>
              </a:lnSpc>
              <a:spcBef>
                <a:spcPts val="450"/>
              </a:spcBef>
            </a:pP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lang="en-US" sz="900" b="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lang="en-US" sz="900" b="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spc="-25" dirty="0">
                <a:solidFill>
                  <a:schemeClr val="tx1"/>
                </a:solidFill>
                <a:latin typeface="Open Sans"/>
                <a:cs typeface="Open Sans"/>
              </a:rPr>
              <a:t>on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lang="en-US"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lang="en-US"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lang="en-US"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lang="en-US"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lang="en-US"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lang="en-US" sz="900" b="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lang="en-US" sz="900" b="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spc="-25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endParaRPr lang="en-US"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Verbal</a:t>
            </a:r>
            <a:r>
              <a:rPr lang="en-US" sz="900" b="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by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Chair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spc="-1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endParaRPr lang="en-US"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lang="en-US" sz="900" b="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program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lang="en-US" sz="900" b="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b="0" spc="-10" dirty="0">
                <a:solidFill>
                  <a:schemeClr val="tx1"/>
                </a:solidFill>
                <a:latin typeface="Open Sans"/>
                <a:cs typeface="Open Sans"/>
              </a:rPr>
              <a:t>breakfast + tea &amp; coffee</a:t>
            </a:r>
            <a:endParaRPr lang="en-US"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16839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tables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porcelain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service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cups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saucers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thermos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coffee,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milk,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cream,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sugar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tea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decaf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served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by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waiting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staff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until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opens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5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846441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45" dirty="0">
                <a:solidFill>
                  <a:schemeClr val="tx1"/>
                </a:solidFill>
                <a:latin typeface="Open Sans"/>
                <a:cs typeface="Open Sans"/>
              </a:rPr>
              <a:t>c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527800"/>
            <a:ext cx="3352800" cy="2235200"/>
          </a:xfrm>
          <a:prstGeom prst="rect">
            <a:avLst/>
          </a:prstGeom>
        </p:spPr>
      </p:pic>
      <p:pic>
        <p:nvPicPr>
          <p:cNvPr id="2" name="object 7">
            <a:extLst>
              <a:ext uri="{FF2B5EF4-FFF2-40B4-BE49-F238E27FC236}">
                <a16:creationId xmlns:a16="http://schemas.microsoft.com/office/drawing/2014/main" id="{160CD500-5DEA-5E75-A331-08CE3A91308D}"/>
              </a:ext>
            </a:extLst>
          </p:cNvPr>
          <p:cNvPicPr/>
          <p:nvPr/>
        </p:nvPicPr>
        <p:blipFill>
          <a:blip r:embed="rId3" cstate="print"/>
          <a:srcRect t="16837" b="18783"/>
          <a:stretch/>
        </p:blipFill>
        <p:spPr>
          <a:xfrm>
            <a:off x="3926877" y="4038600"/>
            <a:ext cx="3267072" cy="2937061"/>
          </a:xfrm>
          <a:prstGeom prst="rect">
            <a:avLst/>
          </a:prstGeom>
        </p:spPr>
      </p:pic>
      <p:pic>
        <p:nvPicPr>
          <p:cNvPr id="3" name="object 8">
            <a:extLst>
              <a:ext uri="{FF2B5EF4-FFF2-40B4-BE49-F238E27FC236}">
                <a16:creationId xmlns:a16="http://schemas.microsoft.com/office/drawing/2014/main" id="{7BF237D8-41B4-5133-F297-1A63D10181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24302" y="7075507"/>
            <a:ext cx="3267072" cy="16743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24828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Walk-</a:t>
            </a:r>
            <a:r>
              <a:rPr dirty="0"/>
              <a:t>in</a:t>
            </a:r>
            <a:r>
              <a:rPr spc="-80" dirty="0"/>
              <a:t> </a:t>
            </a:r>
            <a:r>
              <a:rPr spc="-10" dirty="0"/>
              <a:t>Video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4500" y="729741"/>
            <a:ext cx="1179830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$6,000</a:t>
            </a:r>
            <a:endParaRPr sz="160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000" dirty="0">
                <a:solidFill>
                  <a:srgbClr val="FFFFFF"/>
                </a:solidFill>
                <a:latin typeface="Open Sans Light"/>
                <a:cs typeface="Open Sans Light"/>
              </a:rPr>
              <a:t>Three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opportunities</a:t>
            </a:r>
            <a:endParaRPr sz="100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59150" cy="433708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9080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second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promotional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(with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low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audio)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played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intermittently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out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575310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breakfast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when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arrive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until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opened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—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six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times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354965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plenary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morning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refreshments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(for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those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remain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room)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time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0" marR="130175" indent="-114300">
              <a:lnSpc>
                <a:spcPct val="100000"/>
              </a:lnSpc>
              <a:spcBef>
                <a:spcPts val="450"/>
              </a:spcBef>
              <a:buChar char="•"/>
              <a:tabLst>
                <a:tab pos="127000" algn="l"/>
              </a:tabLst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plenary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luncheon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(for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those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remain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room)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six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times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9240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responsible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costs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associated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50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production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organizers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must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receive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show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ready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video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file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least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10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working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days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before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Videos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that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are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over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seconds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rejected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(without</a:t>
            </a:r>
            <a:r>
              <a:rPr sz="900" spc="10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refund)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4610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5303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 add-on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events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CA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789291"/>
            <a:ext cx="3378835" cy="3279103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5565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37795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1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971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6446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7200" y="6300215"/>
            <a:ext cx="6858000" cy="2386965"/>
            <a:chOff x="457200" y="6300215"/>
            <a:chExt cx="6858000" cy="238696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451599"/>
              <a:ext cx="3352799" cy="22351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0904" y="7859265"/>
              <a:ext cx="1731185" cy="5889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2400" y="6451599"/>
              <a:ext cx="3352800" cy="2235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5144" y="6300215"/>
              <a:ext cx="1600200" cy="7997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175831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Hydration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4500" y="729741"/>
            <a:ext cx="1841500" cy="518732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$5,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spc="5" dirty="0">
                <a:solidFill>
                  <a:srgbClr val="FFFFFF"/>
                </a:solidFill>
                <a:latin typeface="Open Sans Light"/>
                <a:cs typeface="Open Sans Light"/>
              </a:rPr>
              <a:t>One</a:t>
            </a:r>
            <a:r>
              <a:rPr sz="1000" spc="5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</a:t>
            </a:r>
            <a:r>
              <a:rPr lang="en-US"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y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78835" cy="4124206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381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tent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card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tables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until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refreshments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6827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tables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set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pitcher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iced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slices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of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lemon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749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exposure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loop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on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screen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walk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3025" algn="just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Hydration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stations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slices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lemon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placed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room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from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end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morning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networking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refreshment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break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help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themselves.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algn="just">
              <a:lnSpc>
                <a:spcPct val="100000"/>
              </a:lnSpc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replenished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during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day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algn="just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program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6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789291"/>
            <a:ext cx="3286760" cy="259686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663575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lang="en-US" sz="900" spc="45" dirty="0">
                <a:solidFill>
                  <a:schemeClr val="tx1"/>
                </a:solidFill>
                <a:latin typeface="Open Sans"/>
                <a:cs typeface="Open Sans"/>
              </a:rPr>
              <a:t> 1</a:t>
            </a: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6451600"/>
            <a:ext cx="3352800" cy="2235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6451600"/>
            <a:ext cx="3352800" cy="223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159256"/>
            <a:ext cx="3289300" cy="85382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700"/>
              </a:spcBef>
            </a:pPr>
            <a:r>
              <a:rPr lang="en-US" sz="2400" spc="-10" dirty="0"/>
              <a:t>Morning &amp; afternoon refreshments</a:t>
            </a:r>
            <a:endParaRPr sz="2400" spc="-155" dirty="0"/>
          </a:p>
        </p:txBody>
      </p:sp>
      <p:sp>
        <p:nvSpPr>
          <p:cNvPr id="5" name="object 5"/>
          <p:cNvSpPr txBox="1"/>
          <p:nvPr/>
        </p:nvSpPr>
        <p:spPr>
          <a:xfrm>
            <a:off x="444500" y="920241"/>
            <a:ext cx="1073150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CA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6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Two</a:t>
            </a:r>
            <a:r>
              <a:rPr sz="1000" spc="-4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opportunities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78835" cy="3783087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BENEFITS</a:t>
            </a:r>
            <a:endParaRPr sz="1100" dirty="0">
              <a:latin typeface="Open Sans"/>
              <a:cs typeface="Open Sans"/>
            </a:endParaRPr>
          </a:p>
          <a:p>
            <a:pPr marL="12700" marR="28067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signage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placed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beverage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stations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set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up</a:t>
            </a:r>
            <a:r>
              <a:rPr sz="900" spc="50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morning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900" spc="40" dirty="0">
                <a:solidFill>
                  <a:srgbClr val="414042"/>
                </a:solidFill>
                <a:latin typeface="Open Sans"/>
                <a:cs typeface="Open Sans"/>
              </a:rPr>
              <a:t>and afternoon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networking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break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foyer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inside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lang="en-US" sz="900" spc="-25" dirty="0"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room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attendees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help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themselves.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Once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set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up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these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stations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room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these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quietly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replenished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during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day</a:t>
            </a:r>
            <a:r>
              <a:rPr lang="en-US" sz="900" spc="-25" dirty="0">
                <a:solidFill>
                  <a:srgbClr val="414042"/>
                </a:solidFill>
                <a:latin typeface="Open Sans"/>
                <a:cs typeface="Open Sans"/>
              </a:rPr>
              <a:t>.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program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opportunity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REGISTRATION</a:t>
            </a:r>
            <a:endParaRPr sz="1100" dirty="0"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rgbClr val="414042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00)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rgbClr val="414042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rgbClr val="414042"/>
                </a:solidFill>
                <a:latin typeface="Open Sans"/>
                <a:cs typeface="Open Sans"/>
              </a:rPr>
              <a:t>BENEFITS</a:t>
            </a:r>
            <a:endParaRPr sz="1100" dirty="0"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rgbClr val="414042"/>
                </a:solidFill>
                <a:latin typeface="Open Sans"/>
                <a:cs typeface="Open Sans"/>
              </a:rPr>
              <a:t>5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edition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endParaRPr sz="900" dirty="0"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opportunity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Onsite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signage</a:t>
            </a:r>
            <a:endParaRPr sz="900" dirty="0"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846441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attendees</a:t>
            </a:r>
            <a:endParaRPr sz="900" dirty="0"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rgbClr val="414042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CA" sz="900" spc="45" dirty="0">
                <a:solidFill>
                  <a:srgbClr val="414042"/>
                </a:solidFill>
                <a:latin typeface="Open Sans"/>
                <a:cs typeface="Open Sans"/>
              </a:rPr>
              <a:t>1</a:t>
            </a:r>
            <a:endParaRPr lang="en-US" sz="900" spc="-25" dirty="0">
              <a:solidFill>
                <a:srgbClr val="414042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rgbClr val="414042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Delegates</a:t>
            </a:r>
            <a:endParaRPr sz="900" dirty="0"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lang="en-US" sz="900" spc="45" dirty="0">
                <a:solidFill>
                  <a:srgbClr val="414042"/>
                </a:solidFill>
                <a:latin typeface="Open Sans"/>
                <a:cs typeface="Open Sans"/>
              </a:rPr>
              <a:t>c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onference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endParaRPr sz="900" dirty="0"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rgbClr val="414042"/>
                </a:solidFill>
                <a:latin typeface="Open Sans"/>
                <a:cs typeface="Open Sans"/>
              </a:rPr>
              <a:t>Reporting</a:t>
            </a:r>
            <a:endParaRPr sz="900" dirty="0"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request</a:t>
            </a:r>
            <a:endParaRPr sz="900" dirty="0">
              <a:latin typeface="Open Sans"/>
              <a:cs typeface="Open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52991" y="5562600"/>
            <a:ext cx="6683506" cy="3124568"/>
            <a:chOff x="457200" y="5946508"/>
            <a:chExt cx="5862320" cy="27406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9053" y="5946508"/>
              <a:ext cx="4110441" cy="27402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7200" y="6972299"/>
              <a:ext cx="2169160" cy="508000"/>
            </a:xfrm>
            <a:custGeom>
              <a:avLst/>
              <a:gdLst/>
              <a:ahLst/>
              <a:cxnLst/>
              <a:rect l="l" t="t" r="r" b="b"/>
              <a:pathLst>
                <a:path w="2169160" h="508000">
                  <a:moveTo>
                    <a:pt x="2168664" y="251739"/>
                  </a:moveTo>
                  <a:lnTo>
                    <a:pt x="2013775" y="176072"/>
                  </a:lnTo>
                  <a:lnTo>
                    <a:pt x="2014308" y="217487"/>
                  </a:lnTo>
                  <a:lnTo>
                    <a:pt x="1711020" y="214947"/>
                  </a:lnTo>
                  <a:lnTo>
                    <a:pt x="1698625" y="165214"/>
                  </a:lnTo>
                  <a:lnTo>
                    <a:pt x="1679854" y="125679"/>
                  </a:lnTo>
                  <a:lnTo>
                    <a:pt x="1654822" y="90258"/>
                  </a:lnTo>
                  <a:lnTo>
                    <a:pt x="1624241" y="59677"/>
                  </a:lnTo>
                  <a:lnTo>
                    <a:pt x="1588820" y="34645"/>
                  </a:lnTo>
                  <a:lnTo>
                    <a:pt x="1549285" y="15875"/>
                  </a:lnTo>
                  <a:lnTo>
                    <a:pt x="1506359" y="4089"/>
                  </a:lnTo>
                  <a:lnTo>
                    <a:pt x="1460754" y="0"/>
                  </a:lnTo>
                  <a:lnTo>
                    <a:pt x="253746" y="0"/>
                  </a:lnTo>
                  <a:lnTo>
                    <a:pt x="208127" y="4089"/>
                  </a:lnTo>
                  <a:lnTo>
                    <a:pt x="165201" y="15875"/>
                  </a:lnTo>
                  <a:lnTo>
                    <a:pt x="125666" y="34645"/>
                  </a:lnTo>
                  <a:lnTo>
                    <a:pt x="90246" y="59677"/>
                  </a:lnTo>
                  <a:lnTo>
                    <a:pt x="59664" y="90258"/>
                  </a:lnTo>
                  <a:lnTo>
                    <a:pt x="34632" y="125679"/>
                  </a:lnTo>
                  <a:lnTo>
                    <a:pt x="15862" y="165214"/>
                  </a:lnTo>
                  <a:lnTo>
                    <a:pt x="4076" y="208140"/>
                  </a:lnTo>
                  <a:lnTo>
                    <a:pt x="0" y="253746"/>
                  </a:lnTo>
                  <a:lnTo>
                    <a:pt x="4076" y="299364"/>
                  </a:lnTo>
                  <a:lnTo>
                    <a:pt x="15862" y="342290"/>
                  </a:lnTo>
                  <a:lnTo>
                    <a:pt x="34632" y="381825"/>
                  </a:lnTo>
                  <a:lnTo>
                    <a:pt x="59664" y="417245"/>
                  </a:lnTo>
                  <a:lnTo>
                    <a:pt x="90246" y="447827"/>
                  </a:lnTo>
                  <a:lnTo>
                    <a:pt x="125666" y="472859"/>
                  </a:lnTo>
                  <a:lnTo>
                    <a:pt x="165201" y="491629"/>
                  </a:lnTo>
                  <a:lnTo>
                    <a:pt x="208127" y="503415"/>
                  </a:lnTo>
                  <a:lnTo>
                    <a:pt x="253746" y="507492"/>
                  </a:lnTo>
                  <a:lnTo>
                    <a:pt x="1460754" y="507492"/>
                  </a:lnTo>
                  <a:lnTo>
                    <a:pt x="1506359" y="503415"/>
                  </a:lnTo>
                  <a:lnTo>
                    <a:pt x="1549285" y="491629"/>
                  </a:lnTo>
                  <a:lnTo>
                    <a:pt x="1588820" y="472859"/>
                  </a:lnTo>
                  <a:lnTo>
                    <a:pt x="1624241" y="447827"/>
                  </a:lnTo>
                  <a:lnTo>
                    <a:pt x="1654822" y="417245"/>
                  </a:lnTo>
                  <a:lnTo>
                    <a:pt x="1679854" y="381825"/>
                  </a:lnTo>
                  <a:lnTo>
                    <a:pt x="1698625" y="342290"/>
                  </a:lnTo>
                  <a:lnTo>
                    <a:pt x="1710410" y="299364"/>
                  </a:lnTo>
                  <a:lnTo>
                    <a:pt x="1711464" y="287489"/>
                  </a:lnTo>
                  <a:lnTo>
                    <a:pt x="2015261" y="290017"/>
                  </a:lnTo>
                  <a:lnTo>
                    <a:pt x="2015807" y="331431"/>
                  </a:lnTo>
                  <a:lnTo>
                    <a:pt x="2168664" y="251739"/>
                  </a:lnTo>
                  <a:close/>
                </a:path>
              </a:pathLst>
            </a:custGeom>
            <a:solidFill>
              <a:srgbClr val="A7A9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1375" y="6813382"/>
            <a:ext cx="1352550" cy="41655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065" marR="5080" indent="-635" algn="ctr">
              <a:lnSpc>
                <a:spcPts val="1000"/>
              </a:lnSpc>
              <a:spcBef>
                <a:spcPts val="200"/>
              </a:spcBef>
            </a:pPr>
            <a:r>
              <a:rPr sz="900" spc="-20" dirty="0">
                <a:solidFill>
                  <a:srgbClr val="FFFFFF"/>
                </a:solidFill>
                <a:latin typeface="Aleo"/>
                <a:cs typeface="Aleo"/>
              </a:rPr>
              <a:t>Your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logo</a:t>
            </a:r>
            <a:r>
              <a:rPr sz="900" spc="-15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on</a:t>
            </a:r>
            <a:r>
              <a:rPr sz="900" spc="-20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a</a:t>
            </a:r>
            <a:r>
              <a:rPr sz="900" spc="-15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sign</a:t>
            </a:r>
            <a:r>
              <a:rPr sz="900" spc="-20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leo"/>
                <a:cs typeface="Aleo"/>
              </a:rPr>
              <a:t>during</a:t>
            </a:r>
            <a:r>
              <a:rPr sz="900" spc="500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morning</a:t>
            </a:r>
            <a:r>
              <a:rPr sz="900" spc="5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leo"/>
                <a:cs typeface="Aleo"/>
              </a:rPr>
              <a:t>refreshments</a:t>
            </a:r>
            <a:r>
              <a:rPr sz="900" spc="5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Aleo"/>
                <a:cs typeface="Aleo"/>
              </a:rPr>
              <a:t>for</a:t>
            </a:r>
            <a:r>
              <a:rPr sz="900" spc="500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remainder</a:t>
            </a:r>
            <a:r>
              <a:rPr sz="900" spc="-35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dirty="0">
                <a:solidFill>
                  <a:srgbClr val="FFFFFF"/>
                </a:solidFill>
                <a:latin typeface="Aleo"/>
                <a:cs typeface="Aleo"/>
              </a:rPr>
              <a:t>of</a:t>
            </a:r>
            <a:r>
              <a:rPr sz="900" spc="-30" dirty="0">
                <a:solidFill>
                  <a:srgbClr val="FFFFFF"/>
                </a:solidFill>
                <a:latin typeface="Aleo"/>
                <a:cs typeface="Aleo"/>
              </a:rPr>
              <a:t> </a:t>
            </a:r>
            <a:r>
              <a:rPr sz="900" spc="-25" dirty="0">
                <a:solidFill>
                  <a:srgbClr val="FFFFFF"/>
                </a:solidFill>
                <a:latin typeface="Aleo"/>
                <a:cs typeface="Aleo"/>
              </a:rPr>
              <a:t>day</a:t>
            </a:r>
            <a:endParaRPr sz="900" dirty="0">
              <a:latin typeface="Aleo"/>
              <a:cs typeface="Ale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5">
            <a:extLst>
              <a:ext uri="{FF2B5EF4-FFF2-40B4-BE49-F238E27FC236}">
                <a16:creationId xmlns:a16="http://schemas.microsoft.com/office/drawing/2014/main" id="{68EEE9EE-B33E-F17E-7011-8932D098A15E}"/>
              </a:ext>
            </a:extLst>
          </p:cNvPr>
          <p:cNvSpPr txBox="1"/>
          <p:nvPr/>
        </p:nvSpPr>
        <p:spPr>
          <a:xfrm>
            <a:off x="444500" y="349756"/>
            <a:ext cx="1543685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560"/>
              </a:lnSpc>
              <a:spcBef>
                <a:spcPts val="100"/>
              </a:spcBef>
            </a:pPr>
            <a:r>
              <a:rPr sz="3000" spc="-25" dirty="0">
                <a:solidFill>
                  <a:srgbClr val="FFFFFF"/>
                </a:solidFill>
                <a:latin typeface="Aleo"/>
                <a:cs typeface="Aleo"/>
              </a:rPr>
              <a:t>Pen</a:t>
            </a:r>
            <a:endParaRPr sz="3000" dirty="0">
              <a:latin typeface="Aleo"/>
              <a:cs typeface="Aleo"/>
            </a:endParaRPr>
          </a:p>
          <a:p>
            <a:pPr marL="12700">
              <a:lnSpc>
                <a:spcPts val="1880"/>
              </a:lnSpc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,000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dirty="0">
                <a:solidFill>
                  <a:srgbClr val="FFFFFF"/>
                </a:solidFill>
                <a:latin typeface="Open Sans Light"/>
                <a:cs typeface="Open Sans Light"/>
              </a:rPr>
              <a:t>One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</a:t>
            </a:r>
            <a:r>
              <a:rPr lang="en-US"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y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A30EC359-EFEA-745F-AE3A-33E6AB1BAFB1}"/>
              </a:ext>
            </a:extLst>
          </p:cNvPr>
          <p:cNvSpPr txBox="1"/>
          <p:nvPr/>
        </p:nvSpPr>
        <p:spPr>
          <a:xfrm>
            <a:off x="444500" y="1775535"/>
            <a:ext cx="3378835" cy="299910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14414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Exclusive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quality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pen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logo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arrival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5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3FEBF171-D541-753C-C980-8BD7939943D3}"/>
              </a:ext>
            </a:extLst>
          </p:cNvPr>
          <p:cNvSpPr txBox="1"/>
          <p:nvPr/>
        </p:nvSpPr>
        <p:spPr>
          <a:xfrm>
            <a:off x="3949737" y="1846443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lang="en-US" sz="900" spc="45" dirty="0">
                <a:solidFill>
                  <a:schemeClr val="tx1"/>
                </a:solidFill>
                <a:latin typeface="Open Sans"/>
                <a:cs typeface="Open Sans"/>
              </a:rPr>
              <a:t> 1</a:t>
            </a: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45" dirty="0">
                <a:solidFill>
                  <a:schemeClr val="tx1"/>
                </a:solidFill>
                <a:latin typeface="Open Sans"/>
                <a:cs typeface="Open Sans"/>
              </a:rPr>
              <a:t>c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pic>
        <p:nvPicPr>
          <p:cNvPr id="14" name="object 8">
            <a:extLst>
              <a:ext uri="{FF2B5EF4-FFF2-40B4-BE49-F238E27FC236}">
                <a16:creationId xmlns:a16="http://schemas.microsoft.com/office/drawing/2014/main" id="{3AA64771-0C85-4803-4043-150C55868EA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8973" y="5477948"/>
            <a:ext cx="4814452" cy="320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18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349756"/>
            <a:ext cx="1308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Journal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4500" y="729741"/>
            <a:ext cx="1073150" cy="5308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$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5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,</a:t>
            </a:r>
            <a:r>
              <a:rPr lang="en-US"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</a:t>
            </a:r>
            <a:r>
              <a:rPr sz="1600" spc="-10" dirty="0">
                <a:solidFill>
                  <a:srgbClr val="FFFFFF"/>
                </a:solidFill>
                <a:latin typeface="Open Sans Light"/>
                <a:cs typeface="Open Sans Light"/>
              </a:rPr>
              <a:t>00</a:t>
            </a:r>
            <a:endParaRPr sz="1600" dirty="0">
              <a:latin typeface="Open Sans Light"/>
              <a:cs typeface="Open Sans Light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lang="en-US"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Two</a:t>
            </a:r>
            <a:r>
              <a:rPr sz="1000" spc="-40" dirty="0">
                <a:solidFill>
                  <a:srgbClr val="FFFFFF"/>
                </a:solidFill>
                <a:latin typeface="Open Sans Light"/>
                <a:cs typeface="Open Sans Ligh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opportunit</a:t>
            </a:r>
            <a:r>
              <a:rPr lang="en-US" sz="1000" spc="-10" dirty="0">
                <a:solidFill>
                  <a:srgbClr val="FFFFFF"/>
                </a:solidFill>
                <a:latin typeface="Open Sans Light"/>
                <a:cs typeface="Open Sans Light"/>
              </a:rPr>
              <a:t>ies</a:t>
            </a:r>
            <a:endParaRPr sz="1000" dirty="0">
              <a:latin typeface="Open Sans Light"/>
              <a:cs typeface="Open Sans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1775535"/>
            <a:ext cx="3378835" cy="313626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DESCRIPTION</a:t>
            </a:r>
            <a:r>
              <a:rPr sz="11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1100" b="1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39116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Sponsorship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quality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writing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journal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with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logo(s)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front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cover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all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arrival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REGISTRATION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65785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Two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Apartment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Housing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8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Registrations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(value</a:t>
            </a:r>
            <a:r>
              <a:rPr sz="900" spc="8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$2,</a:t>
            </a:r>
            <a:r>
              <a:rPr lang="en-US" sz="900" spc="-10" dirty="0">
                <a:solidFill>
                  <a:schemeClr val="tx1"/>
                </a:solidFill>
                <a:latin typeface="Open Sans"/>
                <a:cs typeface="Open Sans"/>
              </a:rPr>
              <a:t>9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00)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VALUE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dirty="0">
                <a:solidFill>
                  <a:schemeClr val="tx1"/>
                </a:solidFill>
                <a:latin typeface="Open Sans"/>
                <a:cs typeface="Open Sans"/>
              </a:rPr>
              <a:t>ADDED</a:t>
            </a:r>
            <a:r>
              <a:rPr sz="1100" b="1" spc="-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1100" b="1" spc="-10" dirty="0">
                <a:solidFill>
                  <a:schemeClr val="tx1"/>
                </a:solidFill>
                <a:latin typeface="Open Sans"/>
                <a:cs typeface="Open Sans"/>
              </a:rPr>
              <a:t>BENEFITS</a:t>
            </a:r>
            <a:endParaRPr sz="11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24130">
              <a:lnSpc>
                <a:spcPct val="100000"/>
              </a:lnSpc>
              <a:spcBef>
                <a:spcPts val="409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Apartment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Development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&amp;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Affordable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Housing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banner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Canadian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Magazine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Winter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202</a:t>
            </a:r>
            <a:r>
              <a:rPr lang="en-US" sz="900" dirty="0">
                <a:solidFill>
                  <a:schemeClr val="tx1"/>
                </a:solidFill>
                <a:latin typeface="Open Sans"/>
                <a:cs typeface="Open Sans"/>
              </a:rPr>
              <a:t>5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edition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placement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acknowledgement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6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the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Toronto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website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add-on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events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page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opportunity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Onsite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Logo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thank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sponsors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signage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9737" y="1846443"/>
            <a:ext cx="3286760" cy="2133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3575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Estate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Reception</a:t>
            </a:r>
            <a:r>
              <a:rPr sz="900" b="1" spc="2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50" dirty="0">
                <a:solidFill>
                  <a:schemeClr val="tx1"/>
                </a:solidFill>
                <a:latin typeface="Open Sans"/>
                <a:cs typeface="Open Sans"/>
              </a:rPr>
              <a:t>–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 1,500</a:t>
            </a:r>
            <a:r>
              <a:rPr sz="900" b="1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45720">
              <a:lnSpc>
                <a:spcPct val="100000"/>
              </a:lnSpc>
              <a:spcBef>
                <a:spcPts val="450"/>
              </a:spcBef>
            </a:pPr>
            <a:r>
              <a:rPr lang="en-US" sz="900" spc="40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invitations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colleagues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guests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Real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Estate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Reception,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Fairmont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Royal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York,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December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-25" dirty="0">
                <a:solidFill>
                  <a:schemeClr val="tx1"/>
                </a:solidFill>
                <a:latin typeface="Open Sans"/>
                <a:cs typeface="Open Sans"/>
              </a:rPr>
              <a:t>2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b="1" spc="1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dirty="0">
                <a:solidFill>
                  <a:schemeClr val="tx1"/>
                </a:solidFill>
                <a:latin typeface="Open Sans"/>
                <a:cs typeface="Open Sans"/>
              </a:rPr>
              <a:t>Conference</a:t>
            </a:r>
            <a:r>
              <a:rPr sz="900" b="1" spc="2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Delegates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5080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database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all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lang="en-US" sz="900" spc="45" dirty="0">
                <a:solidFill>
                  <a:schemeClr val="tx1"/>
                </a:solidFill>
                <a:latin typeface="Open Sans"/>
                <a:cs typeface="Open Sans"/>
              </a:rPr>
              <a:t>c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onference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attendees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(excluding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email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address)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provided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immediately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prior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well</a:t>
            </a:r>
            <a:r>
              <a:rPr sz="900" spc="3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chemeClr val="tx1"/>
                </a:solidFill>
                <a:latin typeface="Open Sans"/>
                <a:cs typeface="Open Sans"/>
              </a:rPr>
              <a:t>as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following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the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event.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list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is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for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company’s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only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not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distributed,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recirculated,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shared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4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used</a:t>
            </a:r>
            <a:r>
              <a:rPr sz="900" spc="4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along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with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any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other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third-party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organization</a:t>
            </a:r>
            <a:r>
              <a:rPr sz="900" spc="7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or</a:t>
            </a:r>
            <a:r>
              <a:rPr sz="900" spc="7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chemeClr val="tx1"/>
                </a:solidFill>
                <a:latin typeface="Open Sans"/>
                <a:cs typeface="Open Sans"/>
              </a:rPr>
              <a:t>event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900" b="1" spc="-10" dirty="0">
                <a:solidFill>
                  <a:schemeClr val="tx1"/>
                </a:solidFill>
                <a:latin typeface="Open Sans"/>
                <a:cs typeface="Open Sans"/>
              </a:rPr>
              <a:t>Reporting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  <a:p>
            <a:pPr marL="12700" marR="71755">
              <a:lnSpc>
                <a:spcPct val="100000"/>
              </a:lnSpc>
              <a:spcBef>
                <a:spcPts val="450"/>
              </a:spcBef>
            </a:pP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</a:t>
            </a:r>
            <a:r>
              <a:rPr sz="900" spc="5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custom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report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outlining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deliverables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of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your</a:t>
            </a:r>
            <a:r>
              <a:rPr sz="900" spc="55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sponsorship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will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made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available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chemeClr val="tx1"/>
                </a:solidFill>
                <a:latin typeface="Open Sans"/>
                <a:cs typeface="Open Sans"/>
              </a:rPr>
              <a:t>upon</a:t>
            </a:r>
            <a:r>
              <a:rPr sz="900" spc="30" dirty="0">
                <a:solidFill>
                  <a:schemeClr val="tx1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chemeClr val="tx1"/>
                </a:solidFill>
                <a:latin typeface="Open Sans"/>
                <a:cs typeface="Open Sans"/>
              </a:rPr>
              <a:t>request</a:t>
            </a:r>
            <a:endParaRPr sz="900" dirty="0">
              <a:solidFill>
                <a:schemeClr val="tx1"/>
              </a:solidFill>
              <a:latin typeface="Open Sans"/>
              <a:cs typeface="Open Sans"/>
            </a:endParaRPr>
          </a:p>
        </p:txBody>
      </p:sp>
      <p:pic>
        <p:nvPicPr>
          <p:cNvPr id="10" name="Picture 9" descr="A stack of blue books&#10;&#10;AI-generated content may be incorrect.">
            <a:extLst>
              <a:ext uri="{FF2B5EF4-FFF2-40B4-BE49-F238E27FC236}">
                <a16:creationId xmlns:a16="http://schemas.microsoft.com/office/drawing/2014/main" id="{39FFEF34-BB6C-03FC-5B09-4302E573D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5" r="103" b="635"/>
          <a:stretch/>
        </p:blipFill>
        <p:spPr>
          <a:xfrm>
            <a:off x="1044117" y="5029200"/>
            <a:ext cx="5684166" cy="379339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912E3DF2-0725-7B6F-32EC-5F153B9164A6}"/>
              </a:ext>
            </a:extLst>
          </p:cNvPr>
          <p:cNvSpPr txBox="1"/>
          <p:nvPr/>
        </p:nvSpPr>
        <p:spPr>
          <a:xfrm>
            <a:off x="1315090" y="2118993"/>
            <a:ext cx="3333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333C40"/>
                </a:solidFill>
                <a:latin typeface="Aleo"/>
                <a:cs typeface="Aleo"/>
              </a:rPr>
              <a:t>Sponsorship</a:t>
            </a:r>
            <a:r>
              <a:rPr sz="1800" spc="-45" dirty="0">
                <a:solidFill>
                  <a:srgbClr val="333C40"/>
                </a:solidFill>
                <a:latin typeface="Aleo"/>
                <a:cs typeface="Aleo"/>
              </a:rPr>
              <a:t> </a:t>
            </a:r>
            <a:r>
              <a:rPr sz="1800" spc="-10" dirty="0">
                <a:solidFill>
                  <a:srgbClr val="333C40"/>
                </a:solidFill>
                <a:latin typeface="Aleo"/>
                <a:cs typeface="Aleo"/>
              </a:rPr>
              <a:t>Special</a:t>
            </a:r>
            <a:r>
              <a:rPr sz="1800" spc="-40" dirty="0">
                <a:solidFill>
                  <a:srgbClr val="333C40"/>
                </a:solidFill>
                <a:latin typeface="Aleo"/>
                <a:cs typeface="Aleo"/>
              </a:rPr>
              <a:t> </a:t>
            </a:r>
            <a:r>
              <a:rPr sz="1800" spc="-30" dirty="0">
                <a:solidFill>
                  <a:srgbClr val="333C40"/>
                </a:solidFill>
                <a:latin typeface="Aleo"/>
                <a:cs typeface="Aleo"/>
              </a:rPr>
              <a:t>Terms</a:t>
            </a:r>
            <a:endParaRPr sz="1800">
              <a:latin typeface="Aleo"/>
              <a:cs typeface="Aleo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6AA6E54-E00A-D247-044D-EC1E3DE54074}"/>
              </a:ext>
            </a:extLst>
          </p:cNvPr>
          <p:cNvSpPr txBox="1"/>
          <p:nvPr/>
        </p:nvSpPr>
        <p:spPr>
          <a:xfrm>
            <a:off x="1315090" y="2541902"/>
            <a:ext cx="5135880" cy="254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0510" indent="-25781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70510" algn="l"/>
              </a:tabLst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order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receive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complimentary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registrations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invoice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paid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full</a:t>
            </a:r>
            <a:endParaRPr sz="900" dirty="0">
              <a:latin typeface="Open Sans"/>
              <a:cs typeface="Open Sans"/>
            </a:endParaRPr>
          </a:p>
          <a:p>
            <a:pPr marL="241300" marR="5715" indent="-228600">
              <a:lnSpc>
                <a:spcPct val="100000"/>
              </a:lnSpc>
              <a:spcBef>
                <a:spcPts val="900"/>
              </a:spcBef>
              <a:buAutoNum type="arabicPeriod"/>
              <a:tabLst>
                <a:tab pos="241300" algn="l"/>
              </a:tabLst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promo-code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complimentary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registration(s)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utilized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least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10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working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days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from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start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otherwise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it/they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are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forfeit</a:t>
            </a:r>
            <a:endParaRPr sz="900" dirty="0">
              <a:latin typeface="Open Sans"/>
              <a:cs typeface="Open Sans"/>
            </a:endParaRPr>
          </a:p>
          <a:p>
            <a:pPr marL="241300" marR="445134">
              <a:lnSpc>
                <a:spcPct val="100000"/>
              </a:lnSpc>
              <a:spcBef>
                <a:spcPts val="108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Names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Real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Estate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Forum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Chairs’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Reception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guests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advised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least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10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working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days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from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start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–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they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are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deemed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forfeit</a:t>
            </a:r>
            <a:endParaRPr sz="900" dirty="0">
              <a:latin typeface="Open Sans"/>
              <a:cs typeface="Open Sans"/>
            </a:endParaRPr>
          </a:p>
          <a:p>
            <a:pPr marL="241300" marR="5080">
              <a:lnSpc>
                <a:spcPct val="100000"/>
              </a:lnSpc>
              <a:spcBef>
                <a:spcPts val="108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Exceptions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above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requested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by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15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working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days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from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start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of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event.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If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feasible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the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organizers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accommodate</a:t>
            </a:r>
            <a:endParaRPr sz="900" dirty="0">
              <a:latin typeface="Open Sans"/>
              <a:cs typeface="Open Sans"/>
            </a:endParaRPr>
          </a:p>
          <a:p>
            <a:pPr marL="241300" marR="99060">
              <a:lnSpc>
                <a:spcPct val="100000"/>
              </a:lnSpc>
              <a:spcBef>
                <a:spcPts val="1080"/>
              </a:spcBef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For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sold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out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events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complimentary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registrations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associated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with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sponsorship</a:t>
            </a:r>
            <a:r>
              <a:rPr sz="900" spc="7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will</a:t>
            </a:r>
            <a:r>
              <a:rPr sz="900" spc="7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5" dirty="0">
                <a:solidFill>
                  <a:srgbClr val="414042"/>
                </a:solidFill>
                <a:latin typeface="Open Sans"/>
                <a:cs typeface="Open Sans"/>
              </a:rPr>
              <a:t>be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released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9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days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pre-event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those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wait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10" dirty="0">
                <a:solidFill>
                  <a:srgbClr val="414042"/>
                </a:solidFill>
                <a:latin typeface="Open Sans"/>
                <a:cs typeface="Open Sans"/>
              </a:rPr>
              <a:t>listed.</a:t>
            </a:r>
            <a:endParaRPr sz="900" dirty="0">
              <a:latin typeface="Open Sans"/>
              <a:cs typeface="Open Sans"/>
            </a:endParaRPr>
          </a:p>
          <a:p>
            <a:pPr marL="240665" indent="-227965">
              <a:lnSpc>
                <a:spcPct val="100000"/>
              </a:lnSpc>
              <a:spcBef>
                <a:spcPts val="900"/>
              </a:spcBef>
              <a:buAutoNum type="arabicPeriod" startAt="3"/>
              <a:tabLst>
                <a:tab pos="240665" algn="l"/>
              </a:tabLst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3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order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to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receive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attendee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database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your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invoice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paid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3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full</a:t>
            </a:r>
            <a:endParaRPr sz="900" dirty="0">
              <a:latin typeface="Open Sans"/>
              <a:cs typeface="Open Sans"/>
            </a:endParaRPr>
          </a:p>
          <a:p>
            <a:pPr marL="240665" indent="-227965">
              <a:lnSpc>
                <a:spcPct val="100000"/>
              </a:lnSpc>
              <a:spcBef>
                <a:spcPts val="900"/>
              </a:spcBef>
              <a:buAutoNum type="arabicPeriod" startAt="3"/>
              <a:tabLst>
                <a:tab pos="240665" algn="l"/>
              </a:tabLst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All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transactions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must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be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processed</a:t>
            </a:r>
            <a:r>
              <a:rPr sz="900" spc="5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Canadian</a:t>
            </a:r>
            <a:r>
              <a:rPr sz="900" spc="5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funds</a:t>
            </a:r>
            <a:endParaRPr sz="900" dirty="0">
              <a:latin typeface="Open Sans"/>
              <a:cs typeface="Open Sans"/>
            </a:endParaRPr>
          </a:p>
          <a:p>
            <a:pPr marL="240665" indent="-227965">
              <a:lnSpc>
                <a:spcPct val="100000"/>
              </a:lnSpc>
              <a:spcBef>
                <a:spcPts val="900"/>
              </a:spcBef>
              <a:buAutoNum type="arabicPeriod" startAt="3"/>
              <a:tabLst>
                <a:tab pos="240665" algn="l"/>
              </a:tabLst>
            </a:pP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All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images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included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in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this</a:t>
            </a:r>
            <a:r>
              <a:rPr sz="900" spc="40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prospectus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are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dirty="0">
                <a:solidFill>
                  <a:srgbClr val="414042"/>
                </a:solidFill>
                <a:latin typeface="Open Sans"/>
                <a:cs typeface="Open Sans"/>
              </a:rPr>
              <a:t>examples</a:t>
            </a:r>
            <a:r>
              <a:rPr sz="900" spc="45" dirty="0">
                <a:solidFill>
                  <a:srgbClr val="414042"/>
                </a:solidFill>
                <a:latin typeface="Open Sans"/>
                <a:cs typeface="Open Sans"/>
              </a:rPr>
              <a:t> </a:t>
            </a:r>
            <a:r>
              <a:rPr sz="900" spc="-20" dirty="0">
                <a:solidFill>
                  <a:srgbClr val="414042"/>
                </a:solidFill>
                <a:latin typeface="Open Sans"/>
                <a:cs typeface="Open Sans"/>
              </a:rPr>
              <a:t>only</a:t>
            </a:r>
            <a:endParaRPr sz="900" dirty="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23707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89183f-fcce-490a-b4e8-ffbbf8c8b197">
      <Terms xmlns="http://schemas.microsoft.com/office/infopath/2007/PartnerControls"/>
    </lcf76f155ced4ddcb4097134ff3c332f>
    <TaxCatchAll xmlns="29872362-c57f-4ad0-943c-e3f6b86bba22" xsi:nil="true"/>
    <ArchiverLinkFileType xmlns="2989183f-fcce-490a-b4e8-ffbbf8c8b197" xsi:nil="true"/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3EDBB6ED72D84C9B744D90173E0A82" ma:contentTypeVersion="23" ma:contentTypeDescription="Create a new document." ma:contentTypeScope="" ma:versionID="296eba866fd72326404647a83fc67ab0">
  <xsd:schema xmlns:xsd="http://www.w3.org/2001/XMLSchema" xmlns:xs="http://www.w3.org/2001/XMLSchema" xmlns:p="http://schemas.microsoft.com/office/2006/metadata/properties" xmlns:ns1="http://schemas.microsoft.com/sharepoint/v3" xmlns:ns2="2989183f-fcce-490a-b4e8-ffbbf8c8b197" xmlns:ns3="29872362-c57f-4ad0-943c-e3f6b86bba22" xmlns:ns4="http://schemas.microsoft.com/sharepoint/v4" targetNamespace="http://schemas.microsoft.com/office/2006/metadata/properties" ma:root="true" ma:fieldsID="cd39d2b64aed912fa6668759c252536b" ns1:_="" ns2:_="" ns3:_="" ns4:_="">
    <xsd:import namespace="http://schemas.microsoft.com/sharepoint/v3"/>
    <xsd:import namespace="2989183f-fcce-490a-b4e8-ffbbf8c8b197"/>
    <xsd:import namespace="29872362-c57f-4ad0-943c-e3f6b86bba22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ArchiverLinkFileType" minOccurs="0"/>
                <xsd:element ref="ns2:MediaServiceBillingMetadata" minOccurs="0"/>
                <xsd:element ref="ns4:IconOverlay" minOccurs="0"/>
                <xsd:element ref="ns1:_vti_ItemDeclaredRecord" minOccurs="0"/>
                <xsd:element ref="ns1:_vti_ItemHoldRecord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29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30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9183f-fcce-490a-b4e8-ffbbf8c8b1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ArchiverLinkFileType" ma:index="26" nillable="true" ma:displayName="ArchiverLinkFileType" ma:hidden="true" ma:internalName="ArchiverLinkFileTyp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872362-c57f-4ad0-943c-e3f6b86bba2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233b014-7d51-4572-8a60-9cd56f220b02}" ma:internalName="TaxCatchAll" ma:showField="CatchAllData" ma:web="29872362-c57f-4ad0-943c-e3f6b86bba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527A2F-0981-4F2B-B7BA-BB76CC2EB0BC}">
  <ds:schemaRefs>
    <ds:schemaRef ds:uri="http://schemas.microsoft.com/office/2006/metadata/properties"/>
    <ds:schemaRef ds:uri="http://schemas.microsoft.com/office/infopath/2007/PartnerControls"/>
    <ds:schemaRef ds:uri="2989183f-fcce-490a-b4e8-ffbbf8c8b197"/>
    <ds:schemaRef ds:uri="29872362-c57f-4ad0-943c-e3f6b86bba22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88F3E1C4-B344-4007-AD08-8DB97F2FB0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989183f-fcce-490a-b4e8-ffbbf8c8b197"/>
    <ds:schemaRef ds:uri="29872362-c57f-4ad0-943c-e3f6b86bba22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B45D82-F4BD-4837-924E-CB1C18C426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18859</TotalTime>
  <Words>4433</Words>
  <Application>Microsoft Office PowerPoint</Application>
  <PresentationFormat>Custom</PresentationFormat>
  <Paragraphs>361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Aleo</vt:lpstr>
      <vt:lpstr>Aptos</vt:lpstr>
      <vt:lpstr>Calibri</vt:lpstr>
      <vt:lpstr>Open Sans</vt:lpstr>
      <vt:lpstr>Open Sans Light</vt:lpstr>
      <vt:lpstr>Office Theme</vt:lpstr>
      <vt:lpstr>Corporate Sponsorship Program</vt:lpstr>
      <vt:lpstr>PowerPoint Presentation</vt:lpstr>
      <vt:lpstr>PowerPoint Presentation</vt:lpstr>
      <vt:lpstr>Title</vt:lpstr>
      <vt:lpstr>Platinum</vt:lpstr>
      <vt:lpstr>Gold</vt:lpstr>
      <vt:lpstr>Plenary Session</vt:lpstr>
      <vt:lpstr>Luncheon &amp; Refreshments</vt:lpstr>
      <vt:lpstr>Breakfast + Tea &amp; Coffee</vt:lpstr>
      <vt:lpstr>Walk-in Video</vt:lpstr>
      <vt:lpstr>Hydration</vt:lpstr>
      <vt:lpstr>Morning &amp; afternoon refreshments</vt:lpstr>
      <vt:lpstr>PowerPoint Presentation</vt:lpstr>
      <vt:lpstr>Journal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Corporate Sponsorship Program www.realestateforums.com</dc:title>
  <dc:creator>Patil, Shivani</dc:creator>
  <cp:lastModifiedBy>Kishore, Kiki</cp:lastModifiedBy>
  <cp:revision>32</cp:revision>
  <dcterms:created xsi:type="dcterms:W3CDTF">2024-04-29T21:02:46Z</dcterms:created>
  <dcterms:modified xsi:type="dcterms:W3CDTF">2026-08-25T20:31:48Z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2024-04-29T00:00:00Z</vt:filetime>
  </property>
  <property fmtid="{D5CDD505-2E9C-101B-9397-08002B2CF9AE}" pid="3" name="Creator">
    <vt:lpwstr>Adobe InDesign 19.3 (Macintosh)</vt:lpwstr>
  </property>
  <property fmtid="{D5CDD505-2E9C-101B-9397-08002B2CF9AE}" pid="4" name="LastSaved">
    <vt:filetime>2024-04-29T00:00:00Z</vt:filetime>
  </property>
  <property fmtid="{D5CDD505-2E9C-101B-9397-08002B2CF9AE}" pid="5" name="Producer">
    <vt:lpwstr>Adobe PDF Library 17.0</vt:lpwstr>
  </property>
  <property fmtid="{D5CDD505-2E9C-101B-9397-08002B2CF9AE}" pid="6" name="MSIP_Label_2bbab825-a111-45e4-86a1-18cee0005896_Enabled">
    <vt:lpwstr>true</vt:lpwstr>
  </property>
  <property fmtid="{D5CDD505-2E9C-101B-9397-08002B2CF9AE}" pid="7" name="MSIP_Label_2bbab825-a111-45e4-86a1-18cee0005896_SetDate">
    <vt:lpwstr>2024-04-29T21:12:56Z</vt:lpwstr>
  </property>
  <property fmtid="{D5CDD505-2E9C-101B-9397-08002B2CF9AE}" pid="8" name="MSIP_Label_2bbab825-a111-45e4-86a1-18cee0005896_Method">
    <vt:lpwstr>Standard</vt:lpwstr>
  </property>
  <property fmtid="{D5CDD505-2E9C-101B-9397-08002B2CF9AE}" pid="9" name="MSIP_Label_2bbab825-a111-45e4-86a1-18cee0005896_Name">
    <vt:lpwstr>2bbab825-a111-45e4-86a1-18cee0005896</vt:lpwstr>
  </property>
  <property fmtid="{D5CDD505-2E9C-101B-9397-08002B2CF9AE}" pid="10" name="MSIP_Label_2bbab825-a111-45e4-86a1-18cee0005896_SiteId">
    <vt:lpwstr>2567d566-604c-408a-8a60-55d0dc9d9d6b</vt:lpwstr>
  </property>
  <property fmtid="{D5CDD505-2E9C-101B-9397-08002B2CF9AE}" pid="11" name="MSIP_Label_2bbab825-a111-45e4-86a1-18cee0005896_ActionId">
    <vt:lpwstr>e3adbb55-1396-4be1-8234-89d771d81858</vt:lpwstr>
  </property>
  <property fmtid="{D5CDD505-2E9C-101B-9397-08002B2CF9AE}" pid="12" name="MSIP_Label_2bbab825-a111-45e4-86a1-18cee0005896_ContentBits">
    <vt:lpwstr>2</vt:lpwstr>
  </property>
  <property fmtid="{D5CDD505-2E9C-101B-9397-08002B2CF9AE}" pid="13" name="ClassificationContentMarkingFooterLocations">
    <vt:lpwstr>Office Theme:11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ContentTypeId">
    <vt:lpwstr>0x010100F83EDBB6ED72D84C9B744D90173E0A82</vt:lpwstr>
  </property>
  <property fmtid="{D5CDD505-2E9C-101B-9397-08002B2CF9AE}" pid="16" name="MediaServiceImageTags">
    <vt:lpwstr/>
  </property>
</Properties>
</file>