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8" r:id="rId4"/>
    <p:sldMasterId id="2147483776" r:id="rId5"/>
    <p:sldMasterId id="2147483762" r:id="rId6"/>
  </p:sldMasterIdLst>
  <p:notesMasterIdLst>
    <p:notesMasterId r:id="rId13"/>
  </p:notesMasterIdLst>
  <p:sldIdLst>
    <p:sldId id="286" r:id="rId7"/>
    <p:sldId id="2147471210" r:id="rId8"/>
    <p:sldId id="2147471208" r:id="rId9"/>
    <p:sldId id="2147471211" r:id="rId10"/>
    <p:sldId id="2147471212" r:id="rId11"/>
    <p:sldId id="214747120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79AC636-80AB-0229-B99F-61E378C1EB0B}" name="Stamm, Molly" initials="" userId="S::Molly.Stamm@informa.com::d1a6c7aa-8d88-4be9-bede-1e7281f87555" providerId="AD"/>
  <p188:author id="{BD160D52-ADC3-C853-A20B-15A82CA3DE7B}" name="Chell Rodriguez" initials="CR" userId="S::crodriguez@winsightmedia.com::b3278a0f-79b5-4df5-ade7-8425a49163a1" providerId="AD"/>
  <p188:author id="{6F537E8B-35F8-AD7A-57FE-525EB2A76006}" name="Britta Baarstad" initials="" userId="S::bbaarstad@winsightmedia.com::0b7a7d39-082c-4916-8339-7abbdf252f1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E6F0"/>
    <a:srgbClr val="6ECDDD"/>
    <a:srgbClr val="1E345A"/>
    <a:srgbClr val="32C0C3"/>
    <a:srgbClr val="00CBCB"/>
    <a:srgbClr val="00222E"/>
    <a:srgbClr val="3C2F3C"/>
    <a:srgbClr val="84CEC2"/>
    <a:srgbClr val="82CDC2"/>
    <a:srgbClr val="83CD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D589CD-B40E-E163-6EA4-31E4CEFA9522}" v="19" dt="2025-11-11T21:29:18.937"/>
    <p1510:client id="{4B7DCC77-53CC-4BF1-9D69-84F9440CD049}" v="3" dt="2025-11-11T21:44:39.132"/>
    <p1510:client id="{6F4D9082-7C62-D482-D4F3-6E6AAE3803D9}" v="383" dt="2025-11-11T21:22:22.122"/>
    <p1510:client id="{90349E25-E180-5D2F-6308-208ACB50A754}" v="101" dt="2025-11-11T16:53:31.632"/>
    <p1510:client id="{BA7A5864-501A-2114-5057-210084AB4906}" v="160" dt="2025-11-11T21:08:28.8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" panose="020B0606030504020204" pitchFamily="34" charset="0"/>
              </a:defRPr>
            </a:lvl1pPr>
          </a:lstStyle>
          <a:p>
            <a:fld id="{28CBCC4E-F091-474D-B725-AD2CA7B6F973}" type="datetimeFigureOut">
              <a:rPr lang="en-US" smtClean="0"/>
              <a:pPr/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" panose="020B0606030504020204" pitchFamily="34" charset="0"/>
              </a:defRPr>
            </a:lvl1pPr>
          </a:lstStyle>
          <a:p>
            <a:fld id="{5DA1AFF2-24D2-4165-AC41-824A416081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40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Open Sans" panose="020B0606030504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0" i="0">
                <a:solidFill>
                  <a:schemeClr val="accent1"/>
                </a:solidFill>
                <a:latin typeface="Aleo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08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3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356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551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537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0" i="0">
                <a:solidFill>
                  <a:schemeClr val="accent1"/>
                </a:solidFill>
                <a:latin typeface="Aleo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527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581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8634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56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22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57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0152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6889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52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658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2881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98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961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74436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0" i="0">
                <a:solidFill>
                  <a:schemeClr val="accent1"/>
                </a:solidFill>
                <a:latin typeface="Aleo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545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568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65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6763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2272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212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228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76661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971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329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54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408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40619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0634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281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415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206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99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108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45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1384" y="104616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384" y="250666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2FD719-5F31-E567-E64B-DFB294A208DA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6530340"/>
            <a:ext cx="1857375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83C5B6-74BE-4D92-56CA-5431E02F0D87}"/>
              </a:ext>
            </a:extLst>
          </p:cNvPr>
          <p:cNvSpPr/>
          <p:nvPr userDrawn="1"/>
        </p:nvSpPr>
        <p:spPr>
          <a:xfrm>
            <a:off x="0" y="6529388"/>
            <a:ext cx="12192000" cy="328612"/>
          </a:xfrm>
          <a:prstGeom prst="rect">
            <a:avLst/>
          </a:prstGeom>
          <a:solidFill>
            <a:srgbClr val="00222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ue and black circle with dots&#10;&#10;AI-generated content may be incorrect.">
            <a:extLst>
              <a:ext uri="{FF2B5EF4-FFF2-40B4-BE49-F238E27FC236}">
                <a16:creationId xmlns:a16="http://schemas.microsoft.com/office/drawing/2014/main" id="{2CC97065-B8F4-8679-A5D6-42C83ED457D4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 b="50000"/>
          <a:stretch/>
        </p:blipFill>
        <p:spPr>
          <a:xfrm>
            <a:off x="10411988" y="5916188"/>
            <a:ext cx="1883623" cy="94181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843445A-496D-DA88-3418-8263E156F210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537618" y="316595"/>
            <a:ext cx="1630547" cy="45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772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leo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2FD719-5F31-E567-E64B-DFB294A208DA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6530340"/>
            <a:ext cx="1857375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48F81BF-3B34-37B9-DAAB-8155082069FF}"/>
              </a:ext>
            </a:extLst>
          </p:cNvPr>
          <p:cNvSpPr/>
          <p:nvPr userDrawn="1"/>
        </p:nvSpPr>
        <p:spPr>
          <a:xfrm>
            <a:off x="0" y="3783243"/>
            <a:ext cx="12192000" cy="3074757"/>
          </a:xfrm>
          <a:prstGeom prst="rect">
            <a:avLst/>
          </a:prstGeom>
          <a:solidFill>
            <a:srgbClr val="00222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ue and black circle with dots&#10;&#10;AI-generated content may be incorrect.">
            <a:extLst>
              <a:ext uri="{FF2B5EF4-FFF2-40B4-BE49-F238E27FC236}">
                <a16:creationId xmlns:a16="http://schemas.microsoft.com/office/drawing/2014/main" id="{2CC97065-B8F4-8679-A5D6-42C83ED457D4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 b="50000"/>
          <a:stretch/>
        </p:blipFill>
        <p:spPr>
          <a:xfrm>
            <a:off x="4331262" y="2875823"/>
            <a:ext cx="7964350" cy="3982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504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leo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0399" y="89565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0399" y="235615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95292-7330-3744-BF4A-41CBA6186E7B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AB32D-C1DF-7145-AB4C-10357D08E4A5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1B32B6A-28CF-F165-57EC-9BC8061BCF0A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537618" y="316595"/>
            <a:ext cx="1630547" cy="45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3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bg1"/>
          </a:solidFill>
          <a:latin typeface="Aleo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6991769C-F638-9A8D-9F45-E696240A8E1B}"/>
              </a:ext>
            </a:extLst>
          </p:cNvPr>
          <p:cNvSpPr txBox="1"/>
          <p:nvPr/>
        </p:nvSpPr>
        <p:spPr>
          <a:xfrm>
            <a:off x="309014" y="1908635"/>
            <a:ext cx="5482185" cy="3381120"/>
          </a:xfrm>
          <a:prstGeom prst="rect">
            <a:avLst/>
          </a:prstGeom>
          <a:solidFill>
            <a:srgbClr val="32C0C3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0" b="1">
                <a:solidFill>
                  <a:srgbClr val="BFE6F0"/>
                </a:solidFill>
                <a:latin typeface="Aleo Black" pitchFamily="2" charset="0"/>
              </a:rPr>
              <a:t>Post-CSW Leadership Playbook: </a:t>
            </a:r>
          </a:p>
          <a:p>
            <a:pPr algn="ctr"/>
            <a:r>
              <a:rPr lang="en-US" sz="2000" b="1">
                <a:solidFill>
                  <a:srgbClr val="BFE6F0"/>
                </a:solidFill>
                <a:latin typeface="Aleo" pitchFamily="2" charset="0"/>
              </a:rPr>
              <a:t>Strategies for Growth and Impact</a:t>
            </a:r>
          </a:p>
        </p:txBody>
      </p:sp>
    </p:spTree>
    <p:extLst>
      <p:ext uri="{BB962C8B-B14F-4D97-AF65-F5344CB8AC3E}">
        <p14:creationId xmlns:p14="http://schemas.microsoft.com/office/powerpoint/2010/main" val="2676199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CF6AACC-92B2-76CA-807E-41820934AC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372554"/>
              </p:ext>
            </p:extLst>
          </p:nvPr>
        </p:nvGraphicFramePr>
        <p:xfrm>
          <a:off x="277471" y="186339"/>
          <a:ext cx="11637058" cy="6355238"/>
        </p:xfrm>
        <a:graphic>
          <a:graphicData uri="http://schemas.openxmlformats.org/drawingml/2006/table">
            <a:tbl>
              <a:tblPr/>
              <a:tblGrid>
                <a:gridCol w="1797135">
                  <a:extLst>
                    <a:ext uri="{9D8B030D-6E8A-4147-A177-3AD203B41FA5}">
                      <a16:colId xmlns:a16="http://schemas.microsoft.com/office/drawing/2014/main" val="1920822931"/>
                    </a:ext>
                  </a:extLst>
                </a:gridCol>
                <a:gridCol w="2517059">
                  <a:extLst>
                    <a:ext uri="{9D8B030D-6E8A-4147-A177-3AD203B41FA5}">
                      <a16:colId xmlns:a16="http://schemas.microsoft.com/office/drawing/2014/main" val="4256743690"/>
                    </a:ext>
                  </a:extLst>
                </a:gridCol>
                <a:gridCol w="2467896">
                  <a:extLst>
                    <a:ext uri="{9D8B030D-6E8A-4147-A177-3AD203B41FA5}">
                      <a16:colId xmlns:a16="http://schemas.microsoft.com/office/drawing/2014/main" val="2436427866"/>
                    </a:ext>
                  </a:extLst>
                </a:gridCol>
                <a:gridCol w="2485820">
                  <a:extLst>
                    <a:ext uri="{9D8B030D-6E8A-4147-A177-3AD203B41FA5}">
                      <a16:colId xmlns:a16="http://schemas.microsoft.com/office/drawing/2014/main" val="758649765"/>
                    </a:ext>
                  </a:extLst>
                </a:gridCol>
                <a:gridCol w="2369148">
                  <a:extLst>
                    <a:ext uri="{9D8B030D-6E8A-4147-A177-3AD203B41FA5}">
                      <a16:colId xmlns:a16="http://schemas.microsoft.com/office/drawing/2014/main" val="630109380"/>
                    </a:ext>
                  </a:extLst>
                </a:gridCol>
              </a:tblGrid>
              <a:tr h="3492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What We Learned</a:t>
                      </a:r>
                    </a:p>
                  </a:txBody>
                  <a:tcPr marL="5054" marR="5054" marT="5054" marB="0" anchor="ctr">
                    <a:lnL w="12700" cap="flat" cmpd="sng" algn="ctr">
                      <a:solidFill>
                        <a:srgbClr val="FCF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45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As a Company We Should</a:t>
                      </a:r>
                    </a:p>
                  </a:txBody>
                  <a:tcPr marL="5054" marR="5054" marT="5054" marB="0" anchor="ctr">
                    <a:lnL w="12700" cap="flat" cmpd="sng" algn="ctr">
                      <a:solidFill>
                        <a:srgbClr val="FCF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45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Then Each Employee Can</a:t>
                      </a:r>
                    </a:p>
                  </a:txBody>
                  <a:tcPr marL="5054" marR="5054" marT="5054" marB="0" anchor="ctr">
                    <a:lnL w="12700" cap="flat" cmpd="sng" algn="ctr">
                      <a:solidFill>
                        <a:srgbClr val="FCF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45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Impact to Our Business</a:t>
                      </a:r>
                    </a:p>
                  </a:txBody>
                  <a:tcPr marL="5054" marR="5054" marT="5054" marB="0" anchor="ctr">
                    <a:lnL w="12700" cap="flat" cmpd="sng" algn="ctr">
                      <a:solidFill>
                        <a:srgbClr val="FCF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45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Example</a:t>
                      </a:r>
                    </a:p>
                  </a:txBody>
                  <a:tcPr marL="5054" marR="5054" marT="5054" marB="0" anchor="ctr">
                    <a:lnL w="12700" cap="flat" cmpd="sng" algn="ctr">
                      <a:solidFill>
                        <a:srgbClr val="FCF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4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452932"/>
                  </a:ext>
                </a:extLst>
              </a:tr>
              <a:tr h="36798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Language of Power</a:t>
                      </a:r>
                    </a:p>
                  </a:txBody>
                  <a:tcPr marL="5054" marR="5054" marT="5054" marB="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Encourage purposeful communication and train employees to use power statements effectively.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Practice crafting clear, impactful messages and seek feedback to improve communication.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Improved leadership, better team alignment, and more effective communication across all levels.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Host workshops on crafting power statements and provide templates for impactful emails.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889723"/>
                  </a:ext>
                </a:extLst>
              </a:tr>
              <a:tr h="36798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Financial Acumen</a:t>
                      </a:r>
                    </a:p>
                  </a:txBody>
                  <a:tcPr marL="5054" marR="5054" marT="5054" marB="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Provide training on financial literacy, including budgeting and strategic alignment.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Join earnings calls, explore stock ownership, and leverage AI tools to understand financial impacts.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Enhanced decision-making, strategic alignment, budgeting clarity, and achieving goals/KPIs.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Organize a "Finance 101" session tailored to different leadership levels.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333022"/>
                  </a:ext>
                </a:extLst>
              </a:tr>
              <a:tr h="36798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Executive Presence</a:t>
                      </a:r>
                    </a:p>
                  </a:txBody>
                  <a:tcPr marL="5054" marR="5054" marT="5054" marB="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Foster personal branding workshops and promote efficient communication practices.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Refine email etiquette, understand their audience, and represent themselves confidently.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Stronger leadership presence, improved team performance, and enhanced culture and efficiencies.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Create a guide on email etiquette and host a branding workshop for employees.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351782"/>
                  </a:ext>
                </a:extLst>
              </a:tr>
              <a:tr h="48952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Industry Trends</a:t>
                      </a:r>
                    </a:p>
                  </a:txBody>
                  <a:tcPr marL="5054" marR="5054" marT="5054" marB="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Benchmark trends and educate employees on Gen Z profiles and emerging market shifts.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Adapt leadership strategies and align store products to meet future needs.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Better representation, future-proofing leadership, adjusting store products to meet future needs, and staying competitive in the market.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Share quarterly trend reports and host brainstorming sessions to align strategies.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689056"/>
                  </a:ext>
                </a:extLst>
              </a:tr>
              <a:tr h="70246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Mentorship and Leadership </a:t>
                      </a:r>
                      <a:br>
                        <a:rPr lang="en-US" sz="12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</a:br>
                      <a:r>
                        <a:rPr lang="en-US" sz="12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Development</a:t>
                      </a:r>
                    </a:p>
                  </a:txBody>
                  <a:tcPr marL="5054" marR="5054" marT="5054" marB="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Create a structured mentorship program and encourage employees to seek mentors and mentees.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Actively participate in mentorship opportunities and foster collaboration.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Improved team growth, collaboration, and a stronger leadership pipeline.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Pair employees with mentors based on department or career goals.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614132"/>
                  </a:ext>
                </a:extLst>
              </a:tr>
              <a:tr h="36798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Positional Purpose Statement</a:t>
                      </a:r>
                    </a:p>
                  </a:txBody>
                  <a:tcPr marL="5054" marR="5054" marT="5054" marB="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Help employees develop and refine their personal branding and elevator pitches.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Craft clear, impactful introductions that align with their roles.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Better, more diverse leaders with clear and impactful communication.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Host a workshop on creating elevator pitches and personal branding statements.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748914"/>
                  </a:ext>
                </a:extLst>
              </a:tr>
              <a:tr h="36798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Stop Doing, Start Leading, Start Empowering</a:t>
                      </a:r>
                    </a:p>
                  </a:txBody>
                  <a:tcPr marL="5054" marR="5054" marT="5054" marB="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Set clear expectations and empower employees to take ownership of their roles.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Trust their teams and focus on leadership rather than micromanagement.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Creating confidence within the team to accomplish more tasks and drive results.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Provide leadership training focused on delegation and empowerment strategies.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218100"/>
                  </a:ext>
                </a:extLst>
              </a:tr>
              <a:tr h="48952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Network in </a:t>
                      </a:r>
                      <a:br>
                        <a:rPr lang="en-US" sz="12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</a:br>
                      <a:r>
                        <a:rPr lang="en-US" sz="12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Your Network</a:t>
                      </a:r>
                    </a:p>
                  </a:txBody>
                  <a:tcPr marL="5054" marR="5054" marT="5054" marB="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Promote networking opportunities and encourage employees to seek mentorship and reciprocate by sharing knowledge.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Actively build connections and collaborate with peers.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Building stronger connections and winning together as a team.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Organize networking events and create a mentorship directory for employees.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272065"/>
                  </a:ext>
                </a:extLst>
              </a:tr>
              <a:tr h="36798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Missing 33%</a:t>
                      </a:r>
                    </a:p>
                  </a:txBody>
                  <a:tcPr marL="5054" marR="5054" marT="5054" marB="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Ensure employees understand the business, strategy, and financials through targeted training.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Focus on filling gaps in knowledge to make informed decisions.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Better decision-making and strategic alignment across the organization.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Host a workshop on understanding P&amp;L statements and strategic alignment.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483785"/>
                  </a:ext>
                </a:extLst>
              </a:tr>
              <a:tr h="48952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Power Statement – </a:t>
                      </a:r>
                      <a:br>
                        <a:rPr lang="en-US" sz="12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</a:br>
                      <a:r>
                        <a:rPr lang="en-US" sz="12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Words Have Meaning</a:t>
                      </a:r>
                    </a:p>
                  </a:txBody>
                  <a:tcPr marL="5054" marR="5054" marT="5054" marB="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Emphasize the importance of purposeful communication and provide tools for employees to refine their messaging.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Practice crafting impactful emails and seek feedback to improve.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Improved executive presence and more effective communication across teams.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5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Provide email templates and host peer review sessions for communication improvement.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ADA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767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089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1E502-79AF-23B9-4241-F43E85195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7BF2C44-F75C-F363-DD89-F74439F0DAA7}"/>
              </a:ext>
            </a:extLst>
          </p:cNvPr>
          <p:cNvSpPr txBox="1"/>
          <p:nvPr/>
        </p:nvSpPr>
        <p:spPr>
          <a:xfrm>
            <a:off x="2776655" y="237348"/>
            <a:ext cx="61504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ctr">
              <a:buNone/>
            </a:pPr>
            <a:r>
              <a:rPr lang="en-US" sz="3200" b="1" i="0" u="none" strike="noStrike">
                <a:solidFill>
                  <a:schemeClr val="bg1"/>
                </a:solidFill>
                <a:effectLst/>
                <a:latin typeface="Aptos Narrow" panose="020B0004020202020204" pitchFamily="34" charset="0"/>
              </a:rPr>
              <a:t>30-60-90 DAY ACTION PLAN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84236B6-68A4-F691-9564-40743CDAF8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555347"/>
              </p:ext>
            </p:extLst>
          </p:nvPr>
        </p:nvGraphicFramePr>
        <p:xfrm>
          <a:off x="177044" y="1124969"/>
          <a:ext cx="11836896" cy="4262026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388892182"/>
                    </a:ext>
                  </a:extLst>
                </a:gridCol>
                <a:gridCol w="11354296">
                  <a:extLst>
                    <a:ext uri="{9D8B030D-6E8A-4147-A177-3AD203B41FA5}">
                      <a16:colId xmlns:a16="http://schemas.microsoft.com/office/drawing/2014/main" val="1863341039"/>
                    </a:ext>
                  </a:extLst>
                </a:gridCol>
              </a:tblGrid>
              <a:tr h="365760"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30-Day Plan: Immediate Actions</a:t>
                      </a:r>
                    </a:p>
                  </a:txBody>
                  <a:tcPr marL="457200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34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169219"/>
                  </a:ext>
                </a:extLst>
              </a:tr>
              <a:tr h="391583"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1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Focus: Building foundational skills and connections</a:t>
                      </a:r>
                    </a:p>
                  </a:txBody>
                  <a:tcPr marL="457200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E8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7736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Strategic Networking:</a:t>
                      </a:r>
                      <a:r>
                        <a:rPr lang="en-US" sz="130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Connect with 5 key individuals in finance or leadership to strengthen relationships and expand influence.</a:t>
                      </a:r>
                      <a:endParaRPr lang="en-US" sz="1300" b="1" i="0" u="none" strike="noStrike">
                        <a:solidFill>
                          <a:srgbClr val="212529"/>
                        </a:solidFill>
                        <a:effectLst/>
                        <a:latin typeface="Aptos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23987"/>
                  </a:ext>
                </a:extLst>
              </a:tr>
              <a:tr h="53949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Communication Mastery:</a:t>
                      </a:r>
                      <a:r>
                        <a:rPr lang="en-US" sz="130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Craft and deliver personal power statements; share learnings with the team to foster collaboration and gather feedback.</a:t>
                      </a:r>
                      <a:endParaRPr lang="en-US" sz="1300" b="1" i="0" u="none" strike="noStrike">
                        <a:solidFill>
                          <a:srgbClr val="212529"/>
                        </a:solidFill>
                        <a:effectLst/>
                        <a:latin typeface="Aptos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025630"/>
                  </a:ext>
                </a:extLst>
              </a:tr>
              <a:tr h="53949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Outcome-Driven Projects:</a:t>
                      </a:r>
                      <a:r>
                        <a:rPr lang="en-US" sz="130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Reframe current projects to emphasize measurable outcomes and update personal resumes to reflect impact.</a:t>
                      </a:r>
                      <a:endParaRPr lang="en-US" sz="1300" b="1" i="0" u="none" strike="noStrike">
                        <a:solidFill>
                          <a:srgbClr val="212529"/>
                        </a:solidFill>
                        <a:effectLst/>
                        <a:latin typeface="Aptos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547376"/>
                  </a:ext>
                </a:extLst>
              </a:tr>
              <a:tr h="53949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Tool Proficiency:</a:t>
                      </a:r>
                      <a:r>
                        <a:rPr lang="en-US" sz="130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Review and utilize internal resources like ChatGPT and Copilot to enhance efficiency; practice clear and purposeful email communication.</a:t>
                      </a:r>
                      <a:endParaRPr lang="en-US" sz="1300" b="1" i="0" u="none" strike="noStrike">
                        <a:solidFill>
                          <a:srgbClr val="212529"/>
                        </a:solidFill>
                        <a:effectLst/>
                        <a:latin typeface="Aptos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182118"/>
                  </a:ext>
                </a:extLst>
              </a:tr>
              <a:tr h="53949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Industry Engagement:</a:t>
                      </a:r>
                      <a:r>
                        <a:rPr lang="en-US" sz="130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Follow up with CSW connections to deepen relationships and collaborate with the team to explore emerging industry trends.</a:t>
                      </a:r>
                      <a:endParaRPr lang="en-US" sz="1300" b="1" i="0" u="none" strike="noStrike">
                        <a:solidFill>
                          <a:srgbClr val="212529"/>
                        </a:solidFill>
                        <a:effectLst/>
                        <a:latin typeface="Aptos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296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300" b="1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Personal Branding:</a:t>
                      </a:r>
                      <a:r>
                        <a:rPr lang="en-US" sz="1300" b="0" i="0" u="none" strike="noStrike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Begin rebranding your role and refining your personal branding statement; guide the team to do the same and ensure they feel empowered in their roles.</a:t>
                      </a:r>
                      <a:endParaRPr lang="en-US" sz="1300" b="1" i="0" u="none" strike="noStrike">
                        <a:solidFill>
                          <a:srgbClr val="212529"/>
                        </a:solidFill>
                        <a:effectLst/>
                        <a:latin typeface="Aptos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041311"/>
                  </a:ext>
                </a:extLst>
              </a:tr>
              <a:tr h="2010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1300" b="1" i="0" u="none" strike="noStrike">
                        <a:solidFill>
                          <a:srgbClr val="212529"/>
                        </a:solidFill>
                        <a:effectLst/>
                        <a:latin typeface="Aptos"/>
                      </a:endParaRP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6599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824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B5056-0E11-5EE9-748A-DEDF12B17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521B78-30FB-3960-0EE4-40C20253886D}"/>
              </a:ext>
            </a:extLst>
          </p:cNvPr>
          <p:cNvSpPr txBox="1"/>
          <p:nvPr/>
        </p:nvSpPr>
        <p:spPr>
          <a:xfrm>
            <a:off x="2776655" y="237348"/>
            <a:ext cx="61504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ctr">
              <a:buNone/>
            </a:pPr>
            <a:r>
              <a:rPr lang="en-US" sz="3200" b="1" i="0" u="none" strike="noStrike">
                <a:solidFill>
                  <a:schemeClr val="bg1"/>
                </a:solidFill>
                <a:effectLst/>
                <a:latin typeface="Aptos Narrow" panose="020B0004020202020204" pitchFamily="34" charset="0"/>
              </a:rPr>
              <a:t>30-60-90 DAY ACTION PLAN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751BEC6-755D-53EC-AD40-F63B063F6B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23039"/>
              </p:ext>
            </p:extLst>
          </p:nvPr>
        </p:nvGraphicFramePr>
        <p:xfrm>
          <a:off x="177044" y="1124969"/>
          <a:ext cx="11865957" cy="5054728"/>
        </p:xfrm>
        <a:graphic>
          <a:graphicData uri="http://schemas.openxmlformats.org/drawingml/2006/table">
            <a:tbl>
              <a:tblPr/>
              <a:tblGrid>
                <a:gridCol w="485033">
                  <a:extLst>
                    <a:ext uri="{9D8B030D-6E8A-4147-A177-3AD203B41FA5}">
                      <a16:colId xmlns:a16="http://schemas.microsoft.com/office/drawing/2014/main" val="2388892182"/>
                    </a:ext>
                  </a:extLst>
                </a:gridCol>
                <a:gridCol w="11380924">
                  <a:extLst>
                    <a:ext uri="{9D8B030D-6E8A-4147-A177-3AD203B41FA5}">
                      <a16:colId xmlns:a16="http://schemas.microsoft.com/office/drawing/2014/main" val="1863341039"/>
                    </a:ext>
                  </a:extLst>
                </a:gridCol>
              </a:tblGrid>
              <a:tr h="371258">
                <a:tc gridSpan="2">
                  <a:txBody>
                    <a:bodyPr/>
                    <a:lstStyle/>
                    <a:p>
                      <a:pPr lvl="0"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60-Day Plan: </a:t>
                      </a:r>
                      <a:r>
                        <a:rPr lang="en-US" sz="1800" b="1" i="0" u="none" strike="noStrike" noProof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Short-Term Implementation</a:t>
                      </a:r>
                      <a:endParaRPr lang="en-US"/>
                    </a:p>
                  </a:txBody>
                  <a:tcPr marL="457200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34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169219"/>
                  </a:ext>
                </a:extLst>
              </a:tr>
              <a:tr h="443115">
                <a:tc gridSpan="2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1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Focus: Applying skills to drive team alignment and strategic impact</a:t>
                      </a:r>
                    </a:p>
                  </a:txBody>
                  <a:tcPr marL="457200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E8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773699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Team Leadership:</a:t>
                      </a:r>
                      <a:r>
                        <a:rPr lang="en-US" sz="1300" b="0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Set clear expectations and prepare structured outlines for team meetings to ensure alignment and productivity.</a:t>
                      </a:r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23987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Purposeful Communication:</a:t>
                      </a:r>
                      <a:r>
                        <a:rPr lang="en-US" sz="1300" b="0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Step outside your comfort zone by practicing intentional communication in broader meetings and cross-functional settings.</a:t>
                      </a:r>
                      <a:endParaRPr lang="en-US" noProof="0"/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025630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Financial Coaching:</a:t>
                      </a:r>
                      <a:r>
                        <a:rPr lang="en-US" sz="1300" b="0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Mentor the team on understanding financial impacts and aligning their work with strategic goals.</a:t>
                      </a:r>
                      <a:endParaRPr lang="en-US" noProof="0"/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547376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Mentorship Cadence:</a:t>
                      </a:r>
                      <a:r>
                        <a:rPr lang="en-US" sz="1300" b="0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Meet with mentors to review resources, set regular check-ins, and ensure continuous growth.</a:t>
                      </a:r>
                      <a:endParaRPr lang="en-US" noProof="0"/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182118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Performance Alignment:</a:t>
                      </a:r>
                      <a:r>
                        <a:rPr lang="en-US" sz="1300" b="0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Conduct team performance reviews to align individual goals with organizational priorities.</a:t>
                      </a:r>
                      <a:endParaRPr lang="en-US" noProof="0"/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29664"/>
                  </a:ext>
                </a:extLst>
              </a:tr>
              <a:tr h="76646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  <a:endParaRPr lang="en-US"/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Knowledge Sharing:</a:t>
                      </a:r>
                      <a:r>
                        <a:rPr lang="en-US" sz="1300" b="0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Attend peer mentorship groups or industry conferences to deepen expertise; share insights with the team and implement strategies based on feedback.</a:t>
                      </a:r>
                      <a:endParaRPr lang="en-US"/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041311"/>
                  </a:ext>
                </a:extLst>
              </a:tr>
              <a:tr h="5397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Aptos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i="0" u="none" strike="noStrike" kern="1200" noProof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  <a:endParaRPr lang="en-US" sz="1100" b="0" i="0" u="none" strike="noStrike" kern="1200">
                        <a:solidFill>
                          <a:srgbClr val="000000"/>
                        </a:solidFill>
                        <a:effectLst/>
                        <a:latin typeface="Aptos"/>
                        <a:ea typeface="+mn-ea"/>
                        <a:cs typeface="+mn-cs"/>
                      </a:endParaRP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i="0" u="none" strike="noStrike" kern="1200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Feedback Loops:</a:t>
                      </a:r>
                      <a:r>
                        <a:rPr lang="en-US" sz="1300" b="0" i="0" u="none" strike="noStrike" kern="1200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Actively engage in feedback loops to measure progress and refine mentorship and leadership development goals.</a:t>
                      </a:r>
                      <a:endParaRPr lang="en-US" sz="1300" b="0" i="0" u="none" strike="noStrike" kern="1200" noProof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599132"/>
                  </a:ext>
                </a:extLst>
              </a:tr>
              <a:tr h="239521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5578" marR="5578" marT="5578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endParaRPr lang="en-US" sz="1300" b="1" i="0" u="none" strike="noStrike">
                        <a:solidFill>
                          <a:srgbClr val="212529"/>
                        </a:solidFill>
                        <a:effectLst/>
                        <a:latin typeface="Aptos"/>
                      </a:endParaRPr>
                    </a:p>
                  </a:txBody>
                  <a:tcPr marL="5578" marR="5578" marT="5578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350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1890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D91F4-317D-F9FD-EBB2-AFB72DBA6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71255D0-648C-B909-71BE-7F033240FD0A}"/>
              </a:ext>
            </a:extLst>
          </p:cNvPr>
          <p:cNvSpPr txBox="1"/>
          <p:nvPr/>
        </p:nvSpPr>
        <p:spPr>
          <a:xfrm>
            <a:off x="2776655" y="237348"/>
            <a:ext cx="61504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ctr">
              <a:buNone/>
            </a:pPr>
            <a:r>
              <a:rPr lang="en-US" sz="3200" b="1" i="0" u="none" strike="noStrike">
                <a:solidFill>
                  <a:schemeClr val="bg1"/>
                </a:solidFill>
                <a:effectLst/>
                <a:latin typeface="Aptos Narrow" panose="020B0004020202020204" pitchFamily="34" charset="0"/>
              </a:rPr>
              <a:t>30-60-90 DAY ACTION PLAN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5B74888-5DB9-AE66-4911-D8F45DC618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616709"/>
              </p:ext>
            </p:extLst>
          </p:nvPr>
        </p:nvGraphicFramePr>
        <p:xfrm>
          <a:off x="177044" y="1124969"/>
          <a:ext cx="11836896" cy="4115722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388892182"/>
                    </a:ext>
                  </a:extLst>
                </a:gridCol>
                <a:gridCol w="11354296">
                  <a:extLst>
                    <a:ext uri="{9D8B030D-6E8A-4147-A177-3AD203B41FA5}">
                      <a16:colId xmlns:a16="http://schemas.microsoft.com/office/drawing/2014/main" val="1863341039"/>
                    </a:ext>
                  </a:extLst>
                </a:gridCol>
              </a:tblGrid>
              <a:tr h="365760">
                <a:tc gridSpan="2">
                  <a:txBody>
                    <a:bodyPr/>
                    <a:lstStyle/>
                    <a:p>
                      <a:pPr lvl="0"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90-Day Plan: </a:t>
                      </a:r>
                      <a:r>
                        <a:rPr lang="en-US" sz="1800" b="1" i="0" u="none" strike="noStrike" noProof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Strategic Initiatives</a:t>
                      </a:r>
                      <a:endParaRPr lang="en-US"/>
                    </a:p>
                  </a:txBody>
                  <a:tcPr marL="457200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34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169219"/>
                  </a:ext>
                </a:extLst>
              </a:tr>
              <a:tr h="391583">
                <a:tc gridSpan="2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1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Focus: Demonstrating leadership and driving measurable outcomes</a:t>
                      </a:r>
                      <a:endParaRPr lang="en-US" sz="1400" b="0" i="0" u="none" strike="noStrike" noProof="0">
                        <a:solidFill>
                          <a:srgbClr val="212529"/>
                        </a:solidFill>
                        <a:effectLst/>
                        <a:latin typeface="Aptos"/>
                      </a:endParaRPr>
                    </a:p>
                  </a:txBody>
                  <a:tcPr marL="457200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E8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7736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300" b="1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Executive Communication:</a:t>
                      </a:r>
                      <a:r>
                        <a:rPr lang="en-US" sz="1300" b="0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Introduce power statements and purposeful communication to executives and other leaders; evaluate outcomes and incorporate these into performance reviews.</a:t>
                      </a:r>
                      <a:endParaRPr lang="en-US"/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239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300" b="1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Financial Expertise:</a:t>
                      </a:r>
                      <a:r>
                        <a:rPr lang="en-US" sz="1300" b="0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Join earnings calls to deepen understanding of financials and budgeting; self-assess performance and seek feedback from mentors to refine skills.</a:t>
                      </a:r>
                      <a:endParaRPr lang="en-US"/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0256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Industry Alignment:</a:t>
                      </a:r>
                      <a:r>
                        <a:rPr lang="en-US" sz="1300" b="0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Reconnect with CSW contacts to maintain relationships and check in with the team on progress toward industry trend exploration.</a:t>
                      </a:r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5473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300" b="1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Mentorship Impact:</a:t>
                      </a:r>
                      <a:r>
                        <a:rPr lang="en-US" sz="1300" b="0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Establish formal mentorship relationships and actively engage in growth initiatives; track progress and identify next steps for leadership development.</a:t>
                      </a:r>
                      <a:endParaRPr lang="en-US"/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1821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¨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300" b="1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Leadership Metrics:</a:t>
                      </a:r>
                      <a:r>
                        <a:rPr lang="en-US" sz="1300" b="0" i="0" u="none" strike="noStrike" noProof="0">
                          <a:solidFill>
                            <a:srgbClr val="212529"/>
                          </a:solidFill>
                          <a:effectLst/>
                          <a:latin typeface="Aptos"/>
                        </a:rPr>
                        <a:t> Measure progress on all initiatives and present outcomes to the leadership team, showcasing the tangible impact of skills learned and applied.</a:t>
                      </a:r>
                      <a:endParaRPr lang="en-US"/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829664"/>
                  </a:ext>
                </a:extLst>
              </a:tr>
              <a:tr h="2010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 </a:t>
                      </a: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1300" b="1" i="0" u="none" strike="noStrike">
                        <a:solidFill>
                          <a:srgbClr val="212529"/>
                        </a:solidFill>
                        <a:effectLst/>
                        <a:latin typeface="Aptos"/>
                      </a:endParaRPr>
                    </a:p>
                  </a:txBody>
                  <a:tcPr marL="5579" marR="5579" marT="557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6599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9823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29F41-D722-AA1B-8183-F6677FA64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D380C44-A1A4-E34B-B968-D760C01AB3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455831"/>
              </p:ext>
            </p:extLst>
          </p:nvPr>
        </p:nvGraphicFramePr>
        <p:xfrm>
          <a:off x="402771" y="1034143"/>
          <a:ext cx="11288485" cy="5203380"/>
        </p:xfrm>
        <a:graphic>
          <a:graphicData uri="http://schemas.openxmlformats.org/drawingml/2006/table">
            <a:tbl>
              <a:tblPr/>
              <a:tblGrid>
                <a:gridCol w="3577186">
                  <a:extLst>
                    <a:ext uri="{9D8B030D-6E8A-4147-A177-3AD203B41FA5}">
                      <a16:colId xmlns:a16="http://schemas.microsoft.com/office/drawing/2014/main" val="573392440"/>
                    </a:ext>
                  </a:extLst>
                </a:gridCol>
                <a:gridCol w="1870237">
                  <a:extLst>
                    <a:ext uri="{9D8B030D-6E8A-4147-A177-3AD203B41FA5}">
                      <a16:colId xmlns:a16="http://schemas.microsoft.com/office/drawing/2014/main" val="175597903"/>
                    </a:ext>
                  </a:extLst>
                </a:gridCol>
                <a:gridCol w="2772696">
                  <a:extLst>
                    <a:ext uri="{9D8B030D-6E8A-4147-A177-3AD203B41FA5}">
                      <a16:colId xmlns:a16="http://schemas.microsoft.com/office/drawing/2014/main" val="2774217585"/>
                    </a:ext>
                  </a:extLst>
                </a:gridCol>
                <a:gridCol w="3068366">
                  <a:extLst>
                    <a:ext uri="{9D8B030D-6E8A-4147-A177-3AD203B41FA5}">
                      <a16:colId xmlns:a16="http://schemas.microsoft.com/office/drawing/2014/main" val="430663571"/>
                    </a:ext>
                  </a:extLst>
                </a:gridCol>
              </a:tblGrid>
              <a:tr h="371670"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NETWORKING &amp; PARTNERSHIP OPPORTUNITIES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45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8949433"/>
                  </a:ext>
                </a:extLst>
              </a:tr>
              <a:tr h="371670">
                <a:tc>
                  <a:txBody>
                    <a:bodyPr/>
                    <a:lstStyle/>
                    <a:p>
                      <a:pPr lvl="1"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Contact Name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Company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Potential Collaboration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Follow-up Action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622643"/>
                  </a:ext>
                </a:extLst>
              </a:tr>
              <a:tr h="3716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020305"/>
                  </a:ext>
                </a:extLst>
              </a:tr>
              <a:tr h="3716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012171"/>
                  </a:ext>
                </a:extLst>
              </a:tr>
              <a:tr h="3716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819163"/>
                  </a:ext>
                </a:extLst>
              </a:tr>
              <a:tr h="3716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504284"/>
                  </a:ext>
                </a:extLst>
              </a:tr>
              <a:tr h="3716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611334"/>
                  </a:ext>
                </a:extLst>
              </a:tr>
              <a:tr h="3716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628668"/>
                  </a:ext>
                </a:extLst>
              </a:tr>
              <a:tr h="3716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07102"/>
                  </a:ext>
                </a:extLst>
              </a:tr>
              <a:tr h="3716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503898"/>
                  </a:ext>
                </a:extLst>
              </a:tr>
              <a:tr h="3716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850928"/>
                  </a:ext>
                </a:extLst>
              </a:tr>
              <a:tr h="3716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238573"/>
                  </a:ext>
                </a:extLst>
              </a:tr>
              <a:tr h="3716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7596298"/>
                  </a:ext>
                </a:extLst>
              </a:tr>
              <a:tr h="37167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10093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06DDBE9-9390-A278-5B6A-A02FA32FA493}"/>
              </a:ext>
            </a:extLst>
          </p:cNvPr>
          <p:cNvSpPr txBox="1"/>
          <p:nvPr/>
        </p:nvSpPr>
        <p:spPr>
          <a:xfrm>
            <a:off x="3339456" y="339934"/>
            <a:ext cx="7467600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rgbClr val="C00000"/>
                </a:solidFill>
                <a:latin typeface="Aptos" panose="020B0004020202020204" pitchFamily="34" charset="0"/>
              </a:rPr>
              <a:t>TO BE FILLED OUT BY EACH PERSON</a:t>
            </a:r>
          </a:p>
        </p:txBody>
      </p:sp>
    </p:spTree>
    <p:extLst>
      <p:ext uri="{BB962C8B-B14F-4D97-AF65-F5344CB8AC3E}">
        <p14:creationId xmlns:p14="http://schemas.microsoft.com/office/powerpoint/2010/main" val="1361738885"/>
      </p:ext>
    </p:extLst>
  </p:cSld>
  <p:clrMapOvr>
    <a:masterClrMapping/>
  </p:clrMapOvr>
</p:sld>
</file>

<file path=ppt/theme/theme1.xml><?xml version="1.0" encoding="utf-8"?>
<a:theme xmlns:a="http://schemas.openxmlformats.org/drawingml/2006/main" name="CSW25">
  <a:themeElements>
    <a:clrScheme name="CSW25">
      <a:dk1>
        <a:srgbClr val="00222E"/>
      </a:dk1>
      <a:lt1>
        <a:srgbClr val="FFFFFF"/>
      </a:lt1>
      <a:dk2>
        <a:srgbClr val="004D4D"/>
      </a:dk2>
      <a:lt2>
        <a:srgbClr val="E7E6E6"/>
      </a:lt2>
      <a:accent1>
        <a:srgbClr val="24385E"/>
      </a:accent1>
      <a:accent2>
        <a:srgbClr val="B3FFFF"/>
      </a:accent2>
      <a:accent3>
        <a:srgbClr val="004D4D"/>
      </a:accent3>
      <a:accent4>
        <a:srgbClr val="F7FBFE"/>
      </a:accent4>
      <a:accent5>
        <a:srgbClr val="00222E"/>
      </a:accent5>
      <a:accent6>
        <a:srgbClr val="00CBCB"/>
      </a:accent6>
      <a:hlink>
        <a:srgbClr val="0563C1"/>
      </a:hlink>
      <a:folHlink>
        <a:srgbClr val="69D9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W25" id="{6A48F982-573F-CF43-9205-8609BA7F5CF9}" vid="{8D2D79C4-4037-1942-955B-BCE1288F2C05}"/>
    </a:ext>
  </a:extLst>
</a:theme>
</file>

<file path=ppt/theme/theme2.xml><?xml version="1.0" encoding="utf-8"?>
<a:theme xmlns:a="http://schemas.openxmlformats.org/drawingml/2006/main" name="2_CSW25">
  <a:themeElements>
    <a:clrScheme name="CSW25">
      <a:dk1>
        <a:srgbClr val="00222E"/>
      </a:dk1>
      <a:lt1>
        <a:srgbClr val="FFFFFF"/>
      </a:lt1>
      <a:dk2>
        <a:srgbClr val="004D4D"/>
      </a:dk2>
      <a:lt2>
        <a:srgbClr val="E7E6E6"/>
      </a:lt2>
      <a:accent1>
        <a:srgbClr val="24385E"/>
      </a:accent1>
      <a:accent2>
        <a:srgbClr val="B3FFFF"/>
      </a:accent2>
      <a:accent3>
        <a:srgbClr val="004D4D"/>
      </a:accent3>
      <a:accent4>
        <a:srgbClr val="F7FBFE"/>
      </a:accent4>
      <a:accent5>
        <a:srgbClr val="00222E"/>
      </a:accent5>
      <a:accent6>
        <a:srgbClr val="00CBCB"/>
      </a:accent6>
      <a:hlink>
        <a:srgbClr val="0563C1"/>
      </a:hlink>
      <a:folHlink>
        <a:srgbClr val="69D9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W25" id="{6A48F982-573F-CF43-9205-8609BA7F5CF9}" vid="{8D2D79C4-4037-1942-955B-BCE1288F2C05}"/>
    </a:ext>
  </a:extLst>
</a:theme>
</file>

<file path=ppt/theme/theme3.xml><?xml version="1.0" encoding="utf-8"?>
<a:theme xmlns:a="http://schemas.openxmlformats.org/drawingml/2006/main" name="1_CSW25">
  <a:themeElements>
    <a:clrScheme name="CSW25">
      <a:dk1>
        <a:srgbClr val="00222E"/>
      </a:dk1>
      <a:lt1>
        <a:srgbClr val="FFFFFF"/>
      </a:lt1>
      <a:dk2>
        <a:srgbClr val="004D4D"/>
      </a:dk2>
      <a:lt2>
        <a:srgbClr val="E7E6E6"/>
      </a:lt2>
      <a:accent1>
        <a:srgbClr val="24385E"/>
      </a:accent1>
      <a:accent2>
        <a:srgbClr val="B3FFFF"/>
      </a:accent2>
      <a:accent3>
        <a:srgbClr val="004D4D"/>
      </a:accent3>
      <a:accent4>
        <a:srgbClr val="F7FBFE"/>
      </a:accent4>
      <a:accent5>
        <a:srgbClr val="00222E"/>
      </a:accent5>
      <a:accent6>
        <a:srgbClr val="00CBCB"/>
      </a:accent6>
      <a:hlink>
        <a:srgbClr val="0563C1"/>
      </a:hlink>
      <a:folHlink>
        <a:srgbClr val="69D9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W25" id="{6A48F982-573F-CF43-9205-8609BA7F5CF9}" vid="{8D2D79C4-4037-1942-955B-BCE1288F2C0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02F6555DD20846BA2126E4EAF38B90" ma:contentTypeVersion="26" ma:contentTypeDescription="Create a new document." ma:contentTypeScope="" ma:versionID="e01495916fb4e221b4319f64605b9dfb">
  <xsd:schema xmlns:xsd="http://www.w3.org/2001/XMLSchema" xmlns:xs="http://www.w3.org/2001/XMLSchema" xmlns:p="http://schemas.microsoft.com/office/2006/metadata/properties" xmlns:ns2="ed456244-6808-42e2-8e04-bcdfdf294399" xmlns:ns3="c0087032-67e8-4234-a132-d531a9a95f17" targetNamespace="http://schemas.microsoft.com/office/2006/metadata/properties" ma:root="true" ma:fieldsID="2c34446f028f90e046f4d4253dd64fac" ns2:_="" ns3:_="">
    <xsd:import namespace="ed456244-6808-42e2-8e04-bcdfdf294399"/>
    <xsd:import namespace="c0087032-67e8-4234-a132-d531a9a95f17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_dlc_DocIdUrl" minOccurs="0"/>
                <xsd:element ref="ns2:URL" minOccurs="0"/>
                <xsd:element ref="ns2:lcf76f155ced4ddcb4097134ff3c332f0" minOccurs="0"/>
                <xsd:element ref="ns2:Sign_x002d_off_x0020_status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Notes" minOccurs="0"/>
                <xsd:element ref="ns2:Are_x0020_there_x0020_videos_x0020_or_x0020_audio_x0020_within_x0020_your_x0020_presentation_x003f_" minOccurs="0"/>
                <xsd:element ref="ns2:Your_x0020_Nam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456244-6808-42e2-8e04-bcdfdf294399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_dlc_DocIdUrl" ma:index="11" nillable="true" ma:displayName="Document ID" ma:format="" ma:internalName="_dlc_DocId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URL" ma:index="12" nillable="true" ma:displayName="URL" ma:format="" ma:internalName="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0" ma:index="13" nillable="true" ma:displayName="Image Tags_0" ma:hidden="true" ma:internalName="lcf76f155ced4ddcb4097134ff3c332f0" ma:readOnly="false">
      <xsd:simpleType>
        <xsd:restriction base="dms:Note"/>
      </xsd:simpleType>
    </xsd:element>
    <xsd:element name="Sign_x002d_off_x0020_status" ma:index="14" nillable="true" ma:displayName="Sign-off status" ma:internalName="Sign_x002d_off_x0020_status" ma:readOnly="false">
      <xsd:simpleType>
        <xsd:restriction base="dms:Text">
          <xsd:maxLength value="255"/>
        </xsd:restriction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7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  <xsd:element name="Notes" ma:index="31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Are_x0020_there_x0020_videos_x0020_or_x0020_audio_x0020_within_x0020_your_x0020_presentation_x003f_" ma:index="32" nillable="true" ma:displayName="Are there videos or audio within your presentation?" ma:internalName="Are_x0020_there_x0020_videos_x0020_or_x0020_audio_x0020_within_x0020_your_x0020_presentation_x003f_">
      <xsd:simpleType>
        <xsd:restriction base="dms:Choice">
          <xsd:enumeration value="Yes"/>
          <xsd:enumeration value="No"/>
        </xsd:restriction>
      </xsd:simpleType>
    </xsd:element>
    <xsd:element name="Your_x0020_Name" ma:index="33" ma:displayName="Your Name" ma:internalName="Your_x0020_Nam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087032-67e8-4234-a132-d531a9a95f1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49d2be91-29b2-482b-a87f-933f2e58e7ba}" ma:internalName="TaxCatchAll" ma:showField="CatchAllData" ma:web="c0087032-67e8-4234-a132-d531a9a95f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d456244-6808-42e2-8e04-bcdfdf294399">
      <Terms xmlns="http://schemas.microsoft.com/office/infopath/2007/PartnerControls"/>
    </lcf76f155ced4ddcb4097134ff3c332f>
    <TaxCatchAll xmlns="c0087032-67e8-4234-a132-d531a9a95f17" xsi:nil="true"/>
    <MigrationWizIdPermissions xmlns="ed456244-6808-42e2-8e04-bcdfdf294399" xsi:nil="true"/>
    <MigrationWizIdVersion xmlns="ed456244-6808-42e2-8e04-bcdfdf294399" xsi:nil="true"/>
    <lcf76f155ced4ddcb4097134ff3c332f0 xmlns="ed456244-6808-42e2-8e04-bcdfdf294399" xsi:nil="true"/>
    <MigrationWizId xmlns="ed456244-6808-42e2-8e04-bcdfdf294399" xsi:nil="true"/>
    <SharedWithUsers xmlns="c0087032-67e8-4234-a132-d531a9a95f17">
      <UserInfo>
        <DisplayName/>
        <AccountId xsi:nil="true"/>
        <AccountType/>
      </UserInfo>
    </SharedWithUsers>
    <Sign_x002d_off_x0020_status xmlns="ed456244-6808-42e2-8e04-bcdfdf294399" xsi:nil="true"/>
    <URL xmlns="ed456244-6808-42e2-8e04-bcdfdf294399">
      <Url xsi:nil="true"/>
      <Description xsi:nil="true"/>
    </URL>
    <_dlc_DocIdUrl xmlns="ed456244-6808-42e2-8e04-bcdfdf294399">
      <Url xsi:nil="true"/>
      <Description xsi:nil="true"/>
    </_dlc_DocIdUrl>
    <Notes xmlns="ed456244-6808-42e2-8e04-bcdfdf294399" xsi:nil="true"/>
    <Are_x0020_there_x0020_videos_x0020_or_x0020_audio_x0020_within_x0020_your_x0020_presentation_x003f_ xmlns="ed456244-6808-42e2-8e04-bcdfdf294399" xsi:nil="true"/>
    <Your_x0020_Name xmlns="ed456244-6808-42e2-8e04-bcdfdf294399">Grace Abifarin</Your_x0020_Nam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53C58D-BE43-4F63-80F5-C3B360C7B9D2}">
  <ds:schemaRefs>
    <ds:schemaRef ds:uri="c0087032-67e8-4234-a132-d531a9a95f17"/>
    <ds:schemaRef ds:uri="ed456244-6808-42e2-8e04-bcdfdf2943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D34ADDF-F5D1-4ED4-875F-C2D5E22C3DE2}">
  <ds:schemaRefs>
    <ds:schemaRef ds:uri="c0087032-67e8-4234-a132-d531a9a95f17"/>
    <ds:schemaRef ds:uri="ed456244-6808-42e2-8e04-bcdfdf29439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1BABA36-4D60-4925-8AE5-B6EAF3FBF0F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CSW25</vt:lpstr>
      <vt:lpstr>2_CSW25</vt:lpstr>
      <vt:lpstr>1_CSW25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SHARE.SUPPORT. SHIFT.</dc:title>
  <dc:creator>Kristen Sambo</dc:creator>
  <cp:revision>2</cp:revision>
  <dcterms:created xsi:type="dcterms:W3CDTF">2022-10-25T13:47:00Z</dcterms:created>
  <dcterms:modified xsi:type="dcterms:W3CDTF">2025-11-12T15:42:27Z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2024-01-26T15:48:29Z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92c4916f-cf7d-4e62-b5f0-b40c72b506cd</vt:lpwstr>
  </property>
  <property fmtid="{D5CDD505-2E9C-101B-9397-08002B2CF9AE}" pid="8" name="MSIP_Label_2bbab825-a111-45e4-86a1-18cee0005896_ContentBits">
    <vt:lpwstr>2</vt:lpwstr>
  </property>
  <property fmtid="{D5CDD505-2E9C-101B-9397-08002B2CF9AE}" pid="9" name="ClassificationContentMarkingFooterLocations">
    <vt:lpwstr>Office Theme:8</vt:lpwstr>
  </property>
  <property fmtid="{D5CDD505-2E9C-101B-9397-08002B2CF9AE}" pid="10" name="ClassificationContentMarkingFooterText">
    <vt:lpwstr>Information Classification: General</vt:lpwstr>
  </property>
  <property fmtid="{D5CDD505-2E9C-101B-9397-08002B2CF9AE}" pid="11" name="Order">
    <vt:lpwstr>12028400.0000000</vt:lpwstr>
  </property>
  <property fmtid="{D5CDD505-2E9C-101B-9397-08002B2CF9AE}" pid="12" name="ContentTypeId">
    <vt:lpwstr>0x0101002C02F6555DD20846BA2126E4EAF38B90</vt:lpwstr>
  </property>
  <property fmtid="{D5CDD505-2E9C-101B-9397-08002B2CF9AE}" pid="13" name="MediaServiceImageTags">
    <vt:lpwstr/>
  </property>
  <property fmtid="{D5CDD505-2E9C-101B-9397-08002B2CF9AE}" pid="14" name="xd_ProgID">
    <vt:lpwstr/>
  </property>
  <property fmtid="{D5CDD505-2E9C-101B-9397-08002B2CF9AE}" pid="15" name="ComplianceAssetId">
    <vt:lpwstr/>
  </property>
  <property fmtid="{D5CDD505-2E9C-101B-9397-08002B2CF9AE}" pid="16" name="TemplateUrl">
    <vt:lpwstr/>
  </property>
  <property fmtid="{D5CDD505-2E9C-101B-9397-08002B2CF9AE}" pid="17" name="_ExtendedDescription">
    <vt:lpwstr/>
  </property>
  <property fmtid="{D5CDD505-2E9C-101B-9397-08002B2CF9AE}" pid="18" name="TriggerFlowInfo">
    <vt:lpwstr/>
  </property>
  <property fmtid="{D5CDD505-2E9C-101B-9397-08002B2CF9AE}" pid="19" name="xd_Signature">
    <vt:lpwstr/>
  </property>
</Properties>
</file>