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674" r:id="rId3"/>
  </p:sldMasterIdLst>
  <p:notesMasterIdLst>
    <p:notesMasterId r:id="rId34"/>
  </p:notesMasterIdLst>
  <p:handoutMasterIdLst>
    <p:handoutMasterId r:id="rId35"/>
  </p:handoutMasterIdLst>
  <p:sldIdLst>
    <p:sldId id="346" r:id="rId4"/>
    <p:sldId id="349" r:id="rId5"/>
    <p:sldId id="303" r:id="rId6"/>
    <p:sldId id="330" r:id="rId7"/>
    <p:sldId id="331" r:id="rId8"/>
    <p:sldId id="321" r:id="rId9"/>
    <p:sldId id="332" r:id="rId10"/>
    <p:sldId id="324" r:id="rId11"/>
    <p:sldId id="325" r:id="rId12"/>
    <p:sldId id="326" r:id="rId13"/>
    <p:sldId id="327" r:id="rId14"/>
    <p:sldId id="328" r:id="rId15"/>
    <p:sldId id="340" r:id="rId16"/>
    <p:sldId id="341" r:id="rId17"/>
    <p:sldId id="342" r:id="rId18"/>
    <p:sldId id="343" r:id="rId19"/>
    <p:sldId id="344" r:id="rId20"/>
    <p:sldId id="329" r:id="rId21"/>
    <p:sldId id="333" r:id="rId22"/>
    <p:sldId id="334" r:id="rId23"/>
    <p:sldId id="335" r:id="rId24"/>
    <p:sldId id="322" r:id="rId25"/>
    <p:sldId id="323" r:id="rId26"/>
    <p:sldId id="313" r:id="rId27"/>
    <p:sldId id="316" r:id="rId28"/>
    <p:sldId id="337" r:id="rId29"/>
    <p:sldId id="338" r:id="rId30"/>
    <p:sldId id="339" r:id="rId31"/>
    <p:sldId id="347" r:id="rId32"/>
    <p:sldId id="35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05595"/>
    <a:srgbClr val="000080"/>
    <a:srgbClr val="D4AF37"/>
    <a:srgbClr val="E8B923"/>
    <a:srgbClr val="D7B740"/>
    <a:srgbClr val="FBC403"/>
    <a:srgbClr val="FFDF00"/>
    <a:srgbClr val="F4C1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7" autoAdjust="0"/>
    <p:restoredTop sz="42287" autoAdjust="0"/>
  </p:normalViewPr>
  <p:slideViewPr>
    <p:cSldViewPr snapToGrid="0" snapToObjects="1">
      <p:cViewPr varScale="1">
        <p:scale>
          <a:sx n="45" d="100"/>
          <a:sy n="45" d="100"/>
        </p:scale>
        <p:origin x="2112" y="30"/>
      </p:cViewPr>
      <p:guideLst>
        <p:guide orient="horz" pos="2160"/>
        <p:guide pos="2880"/>
      </p:guideLst>
    </p:cSldViewPr>
  </p:slideViewPr>
  <p:outlineViewPr>
    <p:cViewPr>
      <p:scale>
        <a:sx n="33" d="100"/>
        <a:sy n="33" d="100"/>
      </p:scale>
      <p:origin x="0" y="6048"/>
    </p:cViewPr>
  </p:outlineViewPr>
  <p:notesTextViewPr>
    <p:cViewPr>
      <p:scale>
        <a:sx n="3" d="2"/>
        <a:sy n="3" d="2"/>
      </p:scale>
      <p:origin x="0" y="-648"/>
    </p:cViewPr>
  </p:notesTextViewPr>
  <p:sorterViewPr>
    <p:cViewPr>
      <p:scale>
        <a:sx n="66" d="100"/>
        <a:sy n="66" d="100"/>
      </p:scale>
      <p:origin x="0" y="0"/>
    </p:cViewPr>
  </p:sorterViewPr>
  <p:notesViewPr>
    <p:cSldViewPr snapToGrid="0" snapToObjects="1">
      <p:cViewPr varScale="1">
        <p:scale>
          <a:sx n="71" d="100"/>
          <a:sy n="71" d="100"/>
        </p:scale>
        <p:origin x="19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1DEA11-CA26-F546-A5D3-3C4C3542CAC1}" type="datetimeFigureOut">
              <a:rPr lang="en-US" smtClean="0"/>
              <a:t>10/2/2018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9B3234-2249-9A4D-9F0B-2E333682E9E7}" type="slidenum">
              <a:rPr lang="en-US" smtClean="0"/>
              <a:t>‹#›</a:t>
            </a:fld>
            <a:endParaRPr lang="en-US" dirty="0"/>
          </a:p>
        </p:txBody>
      </p:sp>
    </p:spTree>
    <p:extLst>
      <p:ext uri="{BB962C8B-B14F-4D97-AF65-F5344CB8AC3E}">
        <p14:creationId xmlns:p14="http://schemas.microsoft.com/office/powerpoint/2010/main" val="112177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A37F-E0C1-FE44-8F83-05633A387F17}" type="datetimeFigureOut">
              <a:rPr lang="en-US" smtClean="0"/>
              <a:t>10/2/2018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7C741-1415-CE4C-9FC1-287E01F591E1}" type="slidenum">
              <a:rPr lang="en-US" smtClean="0"/>
              <a:t>‹#›</a:t>
            </a:fld>
            <a:endParaRPr lang="en-US" dirty="0"/>
          </a:p>
        </p:txBody>
      </p:sp>
    </p:spTree>
    <p:extLst>
      <p:ext uri="{BB962C8B-B14F-4D97-AF65-F5344CB8AC3E}">
        <p14:creationId xmlns:p14="http://schemas.microsoft.com/office/powerpoint/2010/main" val="2226523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everybody – and a huge welcome to this very special broadcast today. I’m Holly Baldwin from Informa Corporate Learning and I’m so pleased to have Michele Moreau with me today chat about and explore How you can use Clinical Governance to improve staff performance.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Michele is a Clinical Governance advisor and registered nurse. She works with organisations to simplify clinical governance and respond to complaints, incidents and coronial investigations. She has experience working across the hospital, aged, community, disability and mental health sector.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go any further, I want to let you know this broadcast will go for 30 minutes, during which Michele will share some beneficial information and prod your thinking … and after that, both Michele and I are happy to stay on the line to answer your questions and help you with your specific challenges. So as we go through the next 30 minutes, please do go ahead and type your questions in the question pane so we can address them before we sign off.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Holly and hi everyone.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 Michele - to get us started,  lets get straight to the question, how can we use Clinical Governance to improve staff performance?</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7C47C741-1415-CE4C-9FC1-287E01F591E1}" type="slidenum">
              <a:rPr lang="en-US" smtClean="0"/>
              <a:t>1</a:t>
            </a:fld>
            <a:endParaRPr lang="en-US" dirty="0"/>
          </a:p>
        </p:txBody>
      </p:sp>
    </p:spTree>
    <p:extLst>
      <p:ext uri="{BB962C8B-B14F-4D97-AF65-F5344CB8AC3E}">
        <p14:creationId xmlns:p14="http://schemas.microsoft.com/office/powerpoint/2010/main" val="62424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Opportunity 2: The pharmacist fulfills her role and checks the appropriateness of the order. She realises sometime Drs unknowingly make errors, and its her job to help the Dr get it right. She realises that the fentanyl pca and patch do not match the profile of the patient or the surgery and questions the order. The Dr thanks her for letting him know and realises his mistake.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take a step out and you can probably recall lots of times you have trusted the person making the initial decision and not considered your role in the process important.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10</a:t>
            </a:fld>
            <a:endParaRPr lang="en-US" dirty="0"/>
          </a:p>
        </p:txBody>
      </p:sp>
    </p:spTree>
    <p:extLst>
      <p:ext uri="{BB962C8B-B14F-4D97-AF65-F5344CB8AC3E}">
        <p14:creationId xmlns:p14="http://schemas.microsoft.com/office/powerpoint/2010/main" val="73987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Opportunity 3: The nurse is familiar with PCA and PCA protocols and questions whether the fentanyl pca is indicated and warns the Dr that the addition of fentanyl patch, whilst a PCA is in use  is outside protocol. The Dr thanks her for letting him know and realises his mistake.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step out again, and in reality think about how often we just follow orders and don't read procedures. I have been guilty of this myself. I</a:t>
            </a:r>
            <a:r>
              <a:rPr lang="en-US" sz="1200" kern="1200" baseline="0" dirty="0">
                <a:solidFill>
                  <a:schemeClr val="tx1"/>
                </a:solidFill>
                <a:effectLst/>
                <a:latin typeface="+mn-lt"/>
                <a:ea typeface="+mn-ea"/>
                <a:cs typeface="+mn-cs"/>
              </a:rPr>
              <a:t> remember a time when if a manager put a procedure in the tea room for staff to read and sign to indicate when completed. I signed, did I read it - no. This was in the days were most procedures were long, boring and written for accreditation surveyors.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11</a:t>
            </a:fld>
            <a:endParaRPr lang="en-US" dirty="0"/>
          </a:p>
        </p:txBody>
      </p:sp>
    </p:spTree>
    <p:extLst>
      <p:ext uri="{BB962C8B-B14F-4D97-AF65-F5344CB8AC3E}">
        <p14:creationId xmlns:p14="http://schemas.microsoft.com/office/powerpoint/2010/main" val="115390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Opportunity 4: The Dr visits his patient post operatively and sees a fentanyl pca and patch in place which he didn’t order. He questions why its been ordered, and realises that he has made a wrong person medication error, gets the PCA stopped and patch removed. Acts to reverse the effects.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step out, Again how often do we feel reluctant to question the decisions of someone else.</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reality as you may have guessed, in this case the Electronic medication ordering alert was cancelled, no one with responsibility for questioning the order, did, protocols/procedures weren’t followed. All medications were given as ordered and the patient died.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12</a:t>
            </a:fld>
            <a:endParaRPr lang="en-US" dirty="0"/>
          </a:p>
        </p:txBody>
      </p:sp>
    </p:spTree>
    <p:extLst>
      <p:ext uri="{BB962C8B-B14F-4D97-AF65-F5344CB8AC3E}">
        <p14:creationId xmlns:p14="http://schemas.microsoft.com/office/powerpoint/2010/main" val="184334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another case this time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lady’s death was precipitated by 3 falls within 24 hours. She sustained a fractured hip which was only identified because her husband visited and expressed concern about why his wifes face was bruised, she was complaining of pain and couldn’t walk.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13</a:t>
            </a:fld>
            <a:endParaRPr lang="en-US" dirty="0"/>
          </a:p>
        </p:txBody>
      </p:sp>
    </p:spTree>
    <p:extLst>
      <p:ext uri="{BB962C8B-B14F-4D97-AF65-F5344CB8AC3E}">
        <p14:creationId xmlns:p14="http://schemas.microsoft.com/office/powerpoint/2010/main" val="165717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Ist opportunity to use clinical governance systems  to prevent</a:t>
            </a:r>
            <a:r>
              <a:rPr lang="en-US" sz="1200" kern="1200" baseline="0" dirty="0">
                <a:solidFill>
                  <a:schemeClr val="tx1"/>
                </a:solidFill>
                <a:effectLst/>
                <a:latin typeface="+mn-lt"/>
                <a:ea typeface="+mn-ea"/>
                <a:cs typeface="+mn-cs"/>
              </a:rPr>
              <a:t> this outcome was the </a:t>
            </a:r>
            <a:r>
              <a:rPr lang="en-US" sz="1200" kern="1200" dirty="0">
                <a:solidFill>
                  <a:schemeClr val="tx1"/>
                </a:solidFill>
                <a:effectLst/>
                <a:latin typeface="+mn-lt"/>
                <a:ea typeface="+mn-ea"/>
                <a:cs typeface="+mn-cs"/>
              </a:rPr>
              <a:t>admission assessment process. </a:t>
            </a:r>
          </a:p>
          <a:p>
            <a:r>
              <a:rPr lang="en-US" sz="1200" kern="1200" dirty="0">
                <a:solidFill>
                  <a:schemeClr val="tx1"/>
                </a:solidFill>
                <a:effectLst/>
                <a:latin typeface="+mn-lt"/>
                <a:ea typeface="+mn-ea"/>
                <a:cs typeface="+mn-cs"/>
              </a:rPr>
              <a:t>Ideally we</a:t>
            </a:r>
            <a:r>
              <a:rPr lang="en-US" sz="1200" kern="1200" baseline="0" dirty="0">
                <a:solidFill>
                  <a:schemeClr val="tx1"/>
                </a:solidFill>
                <a:effectLst/>
                <a:latin typeface="+mn-lt"/>
                <a:ea typeface="+mn-ea"/>
                <a:cs typeface="+mn-cs"/>
              </a:rPr>
              <a:t> do assessments to identify needs and problems to inform our care planning. If we know the risks we can put strategies in place to prevent incidents. </a:t>
            </a:r>
          </a:p>
          <a:p>
            <a:r>
              <a:rPr lang="en-US" sz="1200" kern="1200" baseline="0" dirty="0">
                <a:solidFill>
                  <a:schemeClr val="tx1"/>
                </a:solidFill>
                <a:effectLst/>
                <a:latin typeface="+mn-lt"/>
                <a:ea typeface="+mn-ea"/>
                <a:cs typeface="+mn-cs"/>
              </a:rPr>
              <a:t>In this case the assessment process revealed the lady had become confused after commencing a fentanyl patch for back pain. She had no history of dementia. Unfortunately this information was not followed up, her fentanyl patch continued to be used, her confusion increased to the point that she was incontinent of urine, not understanding where she was or who she was. She had delirium which subsequent staff assumed was dementia. Her confusion was directly related to her subsequent falls, therefore it is reasonable to say that if her Delirium had been diagnosed as narcotic related, the potential to prevent her falls and death was high.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14</a:t>
            </a:fld>
            <a:endParaRPr lang="en-US" dirty="0"/>
          </a:p>
        </p:txBody>
      </p:sp>
    </p:spTree>
    <p:extLst>
      <p:ext uri="{BB962C8B-B14F-4D97-AF65-F5344CB8AC3E}">
        <p14:creationId xmlns:p14="http://schemas.microsoft.com/office/powerpoint/2010/main" val="28616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Unfortunately</a:t>
            </a:r>
            <a:r>
              <a:rPr lang="en-US" sz="1200" kern="1200" baseline="0" dirty="0">
                <a:solidFill>
                  <a:schemeClr val="tx1"/>
                </a:solidFill>
                <a:effectLst/>
                <a:latin typeface="+mn-lt"/>
                <a:ea typeface="+mn-ea"/>
                <a:cs typeface="+mn-cs"/>
              </a:rPr>
              <a:t> the post falls procedure which existed to guide staff to assess the person for injury and look for causation was not used. After each of her falls she was not efficiently assessed for injury, the coronial inquest into her death, concluded that her hip fracture occurred after her 2</a:t>
            </a:r>
            <a:r>
              <a:rPr lang="en-US" sz="1200" kern="1200" baseline="30000" dirty="0">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fall, which was over 12 hours before her husband requested, staff assess her for injury due to her bruising, pain and lack of mobility. If staff had followed the procedure they could have protected themselves from criticisms of failing in their duty of care. </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15</a:t>
            </a:fld>
            <a:endParaRPr lang="en-US" dirty="0"/>
          </a:p>
        </p:txBody>
      </p:sp>
    </p:spTree>
    <p:extLst>
      <p:ext uri="{BB962C8B-B14F-4D97-AF65-F5344CB8AC3E}">
        <p14:creationId xmlns:p14="http://schemas.microsoft.com/office/powerpoint/2010/main" val="173602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handover process is meant</a:t>
            </a:r>
            <a:r>
              <a:rPr lang="en-US" sz="1200" kern="1200" baseline="0" dirty="0">
                <a:solidFill>
                  <a:schemeClr val="tx1"/>
                </a:solidFill>
                <a:effectLst/>
                <a:latin typeface="+mn-lt"/>
                <a:ea typeface="+mn-ea"/>
                <a:cs typeface="+mn-cs"/>
              </a:rPr>
              <a:t> to enable staff to be aware of risks or follow-up incidents. In this case the system failed, the registered nurse on the morning the lady’s husband expressed concern was unaware that the lady had a recent history of falls. The process which should have prepared the nurse to preform well and follow-up on the lady’s falls incidents</a:t>
            </a:r>
            <a:r>
              <a:rPr lang="en-US" sz="1200" kern="1200" dirty="0">
                <a:solidFill>
                  <a:schemeClr val="tx1"/>
                </a:solidFill>
                <a:effectLst/>
                <a:latin typeface="+mn-lt"/>
                <a:ea typeface="+mn-ea"/>
                <a:cs typeface="+mn-cs"/>
              </a:rPr>
              <a:t>, failed.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7C741-1415-CE4C-9FC1-287E01F591E1}" type="slidenum">
              <a:rPr lang="en-US" smtClean="0"/>
              <a:t>16</a:t>
            </a:fld>
            <a:endParaRPr lang="en-US" dirty="0"/>
          </a:p>
        </p:txBody>
      </p:sp>
    </p:spTree>
    <p:extLst>
      <p:ext uri="{BB962C8B-B14F-4D97-AF65-F5344CB8AC3E}">
        <p14:creationId xmlns:p14="http://schemas.microsoft.com/office/powerpoint/2010/main" val="83395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incident management system also failed. The falls were reported but no investigation process occurred to identify the cause of her fall or her confusion. </a:t>
            </a:r>
            <a:endParaRPr lang="en-US" sz="1200" kern="1200" dirty="0">
              <a:solidFill>
                <a:schemeClr val="tx1"/>
              </a:solidFill>
              <a:effectLst/>
              <a:latin typeface="+mn-lt"/>
              <a:ea typeface="+mn-ea"/>
              <a:cs typeface="+mn-cs"/>
            </a:endParaRPr>
          </a:p>
          <a:p>
            <a:r>
              <a:rPr lang="en-US" dirty="0"/>
              <a:t>Staff</a:t>
            </a:r>
            <a:r>
              <a:rPr lang="en-US" baseline="0" dirty="0"/>
              <a:t> performance was poor throughout this case. But none of the systems which were in place to help them preform well were used.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17</a:t>
            </a:fld>
            <a:endParaRPr lang="en-US" dirty="0"/>
          </a:p>
        </p:txBody>
      </p:sp>
    </p:spTree>
    <p:extLst>
      <p:ext uri="{BB962C8B-B14F-4D97-AF65-F5344CB8AC3E}">
        <p14:creationId xmlns:p14="http://schemas.microsoft.com/office/powerpoint/2010/main" val="72241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how I said that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step is purpose.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7C741-1415-CE4C-9FC1-287E01F591E1}" type="slidenum">
              <a:rPr lang="en-US" smtClean="0"/>
              <a:t>18</a:t>
            </a:fld>
            <a:endParaRPr lang="en-US" dirty="0"/>
          </a:p>
        </p:txBody>
      </p:sp>
    </p:spTree>
    <p:extLst>
      <p:ext uri="{BB962C8B-B14F-4D97-AF65-F5344CB8AC3E}">
        <p14:creationId xmlns:p14="http://schemas.microsoft.com/office/powerpoint/2010/main" val="448398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staff felt that the clinical governance systems are their to protect them and help them, would they be more likely to use them?</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19</a:t>
            </a:fld>
            <a:endParaRPr lang="en-US" dirty="0"/>
          </a:p>
        </p:txBody>
      </p:sp>
    </p:spTree>
    <p:extLst>
      <p:ext uri="{BB962C8B-B14F-4D97-AF65-F5344CB8AC3E}">
        <p14:creationId xmlns:p14="http://schemas.microsoft.com/office/powerpoint/2010/main" val="11800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Yes certainly Holly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Step is to remember the purpose of Clinical Governance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to </a:t>
            </a:r>
            <a:r>
              <a:rPr lang="en-US" sz="1200" kern="1200" dirty="0">
                <a:solidFill>
                  <a:schemeClr val="tx1"/>
                </a:solidFill>
                <a:effectLst/>
                <a:latin typeface="+mn-lt"/>
                <a:ea typeface="+mn-ea"/>
                <a:cs typeface="+mn-cs"/>
              </a:rPr>
              <a:t>develop a system that enables staff to work in the best possible way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Staff performing to the highest possible standards  - with the purpose of ensuring that everyone who passes through our service is well cared for.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achieves this through teamwork and dividing responsibility for developing, operating and using those systems across all levels of staff. </a:t>
            </a:r>
            <a:r>
              <a:rPr lang="en-US" sz="1200" b="1" kern="1200" dirty="0">
                <a:solidFill>
                  <a:schemeClr val="tx1"/>
                </a:solidFill>
                <a:effectLst/>
                <a:latin typeface="+mn-lt"/>
                <a:ea typeface="+mn-ea"/>
                <a:cs typeface="+mn-cs"/>
              </a:rPr>
              <a:t>If people don’t take accountability for fulfilling their role – then safety and quality fails. </a:t>
            </a:r>
            <a:r>
              <a:rPr lang="en-US" sz="1200" b="1" kern="1200" baseline="0" dirty="0">
                <a:solidFill>
                  <a:schemeClr val="tx1"/>
                </a:solidFill>
                <a:effectLst/>
                <a:latin typeface="+mn-lt"/>
                <a:ea typeface="+mn-ea"/>
                <a:cs typeface="+mn-cs"/>
              </a:rPr>
              <a:t>although sometimes this is because they don't understand </a:t>
            </a:r>
            <a:r>
              <a:rPr lang="en-AU" sz="1200" b="1" kern="1200" baseline="0" dirty="0">
                <a:solidFill>
                  <a:schemeClr val="tx1"/>
                </a:solidFill>
                <a:effectLst/>
                <a:latin typeface="+mn-lt"/>
                <a:ea typeface="+mn-ea"/>
                <a:cs typeface="+mn-cs"/>
              </a:rPr>
              <a:t>it was their responsibility to act. </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a:t>
            </a:fld>
            <a:endParaRPr lang="en-US" dirty="0"/>
          </a:p>
        </p:txBody>
      </p:sp>
    </p:spTree>
    <p:extLst>
      <p:ext uri="{BB962C8B-B14F-4D97-AF65-F5344CB8AC3E}">
        <p14:creationId xmlns:p14="http://schemas.microsoft.com/office/powerpoint/2010/main" val="82888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those of us who work in Clinical Governance, it poses the broader question of whether what we are doing is helpful and meets this purpose.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20</a:t>
            </a:fld>
            <a:endParaRPr lang="en-US" dirty="0"/>
          </a:p>
        </p:txBody>
      </p:sp>
    </p:spTree>
    <p:extLst>
      <p:ext uri="{BB962C8B-B14F-4D97-AF65-F5344CB8AC3E}">
        <p14:creationId xmlns:p14="http://schemas.microsoft.com/office/powerpoint/2010/main" val="192703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Michele,  why is this important?</a:t>
            </a:r>
            <a:r>
              <a:rPr lang="en-GB" dirty="0">
                <a:effectLst/>
              </a:rPr>
              <a:t> </a:t>
            </a:r>
          </a:p>
          <a:p>
            <a:endParaRPr lang="en-GB" dirty="0">
              <a:effectLst/>
            </a:endParaRPr>
          </a:p>
          <a:p>
            <a:r>
              <a:rPr lang="en-US" dirty="0"/>
              <a:t>To understand</a:t>
            </a:r>
            <a:r>
              <a:rPr lang="en-US" baseline="0" dirty="0"/>
              <a:t> lets look at a couple of the high profile clinical governance cases and consider the impact they had on not only patients and families but the staff and organisations.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21</a:t>
            </a:fld>
            <a:endParaRPr lang="en-US" dirty="0"/>
          </a:p>
        </p:txBody>
      </p:sp>
    </p:spTree>
    <p:extLst>
      <p:ext uri="{BB962C8B-B14F-4D97-AF65-F5344CB8AC3E}">
        <p14:creationId xmlns:p14="http://schemas.microsoft.com/office/powerpoint/2010/main" val="1348080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the Bristol Royal Infirmary because that is the case which resulted in the identification of the need for Clinical Governance</a:t>
            </a:r>
            <a:endParaRPr lang="en-GB" sz="1200" kern="1200" dirty="0">
              <a:solidFill>
                <a:schemeClr val="tx1"/>
              </a:solidFill>
              <a:effectLst/>
              <a:latin typeface="+mn-lt"/>
              <a:ea typeface="+mn-ea"/>
              <a:cs typeface="+mn-cs"/>
            </a:endParaRPr>
          </a:p>
          <a:p>
            <a:r>
              <a:rPr lang="en-AU" dirty="0"/>
              <a:t>20</a:t>
            </a:r>
            <a:r>
              <a:rPr lang="en-AU" baseline="0" dirty="0"/>
              <a:t> years ago. </a:t>
            </a:r>
          </a:p>
          <a:p>
            <a:r>
              <a:rPr lang="en-AU" baseline="0" dirty="0"/>
              <a:t>Despite having all the systems in place that we do today, procedures, incident, risk and complaints management. Benchmarking outcomes. </a:t>
            </a:r>
          </a:p>
          <a:p>
            <a:r>
              <a:rPr lang="en-AU" baseline="0" dirty="0"/>
              <a:t>No action was taken in response to information which showed that children who had heart surgery were more likely to die if they were operated on at the Bristol Royal Infirmary, then at other facilities. </a:t>
            </a:r>
          </a:p>
          <a:p>
            <a:r>
              <a:rPr lang="en-AU" baseline="0" dirty="0"/>
              <a:t>I wont go into the reasons for this, but the concerning factor was the leadership team knew and still did not act to reduce the risk.</a:t>
            </a:r>
          </a:p>
          <a:p>
            <a:r>
              <a:rPr lang="en-AU" baseline="0" dirty="0"/>
              <a:t>Their complaint reporting system was working, their incident reporting system was working. It fair to say their committees weren’t. </a:t>
            </a:r>
          </a:p>
          <a:p>
            <a:endParaRPr lang="en-GB" dirty="0"/>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22</a:t>
            </a:fld>
            <a:endParaRPr lang="en-US" dirty="0"/>
          </a:p>
        </p:txBody>
      </p:sp>
    </p:spTree>
    <p:extLst>
      <p:ext uri="{BB962C8B-B14F-4D97-AF65-F5344CB8AC3E}">
        <p14:creationId xmlns:p14="http://schemas.microsoft.com/office/powerpoint/2010/main" val="321791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jump forward those 20</a:t>
            </a:r>
            <a:r>
              <a:rPr lang="en-AU" baseline="0" dirty="0"/>
              <a:t> years to Oakden. </a:t>
            </a:r>
          </a:p>
          <a:p>
            <a:r>
              <a:rPr lang="en-AU" baseline="0" dirty="0"/>
              <a:t>The facility which was closed in 2017 after the media helped families who had been frustrated by a failed complaints management system. </a:t>
            </a:r>
          </a:p>
          <a:p>
            <a:endParaRPr lang="en-AU" baseline="0" dirty="0"/>
          </a:p>
          <a:p>
            <a:r>
              <a:rPr lang="en-AU" baseline="0" dirty="0"/>
              <a:t>Again we have all the systems in place, procedures, training, orientation, incident, risk and complaints management. Committees. </a:t>
            </a:r>
          </a:p>
          <a:p>
            <a:r>
              <a:rPr lang="en-AU" baseline="0" dirty="0"/>
              <a:t>In this case,  despite numerous complaints to the organisation. This time about abuse, the leadership team failed to act. The main issues were a failure to set an acceptable standard of clinical practice and the governance committee members failure to listen and learn from complaints. </a:t>
            </a:r>
          </a:p>
          <a:p>
            <a:endParaRPr lang="en-AU" baseline="0" dirty="0"/>
          </a:p>
          <a:p>
            <a:r>
              <a:rPr lang="en-GB" dirty="0"/>
              <a:t>For</a:t>
            </a:r>
            <a:r>
              <a:rPr lang="en-GB" baseline="0" dirty="0"/>
              <a:t> anyone who is not familiar with this case, I highly recommend reading the Independent Commissioner against corruptions report. For anyone in leadership it is essential reading. While you are reading,  reflect on the impact this case has had on the people involved. </a:t>
            </a:r>
          </a:p>
          <a:p>
            <a:endParaRPr lang="en-GB" baseline="0" dirty="0"/>
          </a:p>
          <a:p>
            <a:r>
              <a:rPr lang="en-GB" baseline="0" dirty="0"/>
              <a:t>Back to you Holly</a:t>
            </a:r>
            <a:endParaRPr lang="en-GB" dirty="0"/>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23</a:t>
            </a:fld>
            <a:endParaRPr lang="en-US" dirty="0"/>
          </a:p>
        </p:txBody>
      </p:sp>
    </p:spTree>
    <p:extLst>
      <p:ext uri="{BB962C8B-B14F-4D97-AF65-F5344CB8AC3E}">
        <p14:creationId xmlns:p14="http://schemas.microsoft.com/office/powerpoint/2010/main" val="1403330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Michele, to summaries What are some of the Clinical Governance strategies people can use to improve staff performance.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24</a:t>
            </a:fld>
            <a:endParaRPr lang="en-US" dirty="0"/>
          </a:p>
        </p:txBody>
      </p:sp>
    </p:spTree>
    <p:extLst>
      <p:ext uri="{BB962C8B-B14F-4D97-AF65-F5344CB8AC3E}">
        <p14:creationId xmlns:p14="http://schemas.microsoft.com/office/powerpoint/2010/main" val="1713722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START WITH WHY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you are developing systems or educating staff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START WITH WHY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are we doing this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will it protect staff and patients. No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then don’t waste everybody’s time. </a:t>
            </a:r>
          </a:p>
          <a:p>
            <a:r>
              <a:rPr lang="en-US" sz="1200" kern="1200" dirty="0">
                <a:solidFill>
                  <a:schemeClr val="tx1"/>
                </a:solidFill>
                <a:effectLst/>
                <a:latin typeface="+mn-lt"/>
                <a:ea typeface="+mn-ea"/>
                <a:cs typeface="+mn-cs"/>
              </a:rPr>
              <a:t>Clinical</a:t>
            </a:r>
            <a:r>
              <a:rPr lang="en-US" sz="1200" kern="1200" baseline="0" dirty="0">
                <a:solidFill>
                  <a:schemeClr val="tx1"/>
                </a:solidFill>
                <a:effectLst/>
                <a:latin typeface="+mn-lt"/>
                <a:ea typeface="+mn-ea"/>
                <a:cs typeface="+mn-cs"/>
              </a:rPr>
              <a:t> governance should not leave us vulnerable to predators or errors, like this cute little chameleon. But it can only protect us if we take responsibility for using it.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7CD0B-4323-5048-8C26-C23CE4ABA92E}"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a:t>Copyright PHI PtyLtd 2017 www.preventingharm.com.au</a:t>
            </a:r>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270122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Make it clear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your procedures make it clear who is responsible for what and what needs to be done?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Think</a:t>
            </a:r>
            <a:r>
              <a:rPr lang="en-US" sz="1200" kern="1200" baseline="0" dirty="0">
                <a:solidFill>
                  <a:schemeClr val="tx1"/>
                </a:solidFill>
                <a:effectLst/>
                <a:latin typeface="+mn-lt"/>
                <a:ea typeface="+mn-ea"/>
                <a:cs typeface="+mn-cs"/>
              </a:rPr>
              <a:t> about human factors when you develop systems or write procedures. </a:t>
            </a:r>
            <a:r>
              <a:rPr lang="en-US" sz="1200" kern="1200" dirty="0">
                <a:solidFill>
                  <a:schemeClr val="tx1"/>
                </a:solidFill>
                <a:effectLst/>
                <a:latin typeface="+mn-lt"/>
                <a:ea typeface="+mn-ea"/>
                <a:cs typeface="+mn-cs"/>
              </a:rPr>
              <a:t>who has the time to read and understand long paragraphs or documents.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Check whether staff think its helping them, keeping them safe or just creating more work.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Clarify roles and responsibilities, its hard to be accountable for something you didn’t know was your responsibility.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also at your committees</a:t>
            </a:r>
            <a:r>
              <a:rPr lang="en-US" sz="1200" kern="1200" baseline="0" dirty="0">
                <a:solidFill>
                  <a:schemeClr val="tx1"/>
                </a:solidFill>
                <a:effectLst/>
                <a:latin typeface="+mn-lt"/>
                <a:ea typeface="+mn-ea"/>
                <a:cs typeface="+mn-cs"/>
              </a:rPr>
              <a:t>, does their </a:t>
            </a:r>
            <a:r>
              <a:rPr lang="en-US" sz="1200" kern="1200" dirty="0">
                <a:solidFill>
                  <a:schemeClr val="tx1"/>
                </a:solidFill>
                <a:effectLst/>
                <a:latin typeface="+mn-lt"/>
                <a:ea typeface="+mn-ea"/>
                <a:cs typeface="+mn-cs"/>
              </a:rPr>
              <a:t>terms of reference clearly state their purpose, role and responsibility. </a:t>
            </a:r>
            <a:endParaRPr lang="en-GB"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6C37CD0B-4323-5048-8C26-C23CE4ABA92E}"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a:t>Copyright PHI PtyLtd 2017 www.preventingharm.com.au</a:t>
            </a:r>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040915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Think prevention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your committees discussion forums or are they actually helping to preventing harm to staff and patients.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complaint and incident should be investigated with the intention of preventing the next, this is how we save time and lives.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7CD0B-4323-5048-8C26-C23CE4ABA92E}" type="slidenum">
              <a:rPr lang="en-US" smtClean="0"/>
              <a:t>27</a:t>
            </a:fld>
            <a:endParaRPr lang="en-US" dirty="0"/>
          </a:p>
        </p:txBody>
      </p:sp>
      <p:sp>
        <p:nvSpPr>
          <p:cNvPr id="5" name="Footer Placeholder 4"/>
          <p:cNvSpPr>
            <a:spLocks noGrp="1"/>
          </p:cNvSpPr>
          <p:nvPr>
            <p:ph type="ftr" sz="quarter" idx="11"/>
          </p:nvPr>
        </p:nvSpPr>
        <p:spPr/>
        <p:txBody>
          <a:bodyPr/>
          <a:lstStyle/>
          <a:p>
            <a:r>
              <a:rPr lang="en-US" dirty="0"/>
              <a:t>Copyright PHI PtyLtd 2017 www.preventingharm.com.au</a:t>
            </a:r>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70546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Look after each other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Manage performance: If you provide the tools which staff can use and understand, you have communicated expectation and given them the opportunity to ask questions, its time to act. This isn’t about punishing someone, this is about protecting them. If staff are left to practice unsafely, the resulting stress which can come from involvement in someone's death is painful and life changing. Look after your staff and give them the opportunity to improve. If they don’t - then they are a risk to themselves and others – not fit for practice. </a:t>
            </a:r>
            <a:endParaRPr lang="en-GB" sz="1200" kern="1200" dirty="0">
              <a:solidFill>
                <a:schemeClr val="tx1"/>
              </a:solidFill>
              <a:effectLst/>
              <a:latin typeface="+mn-lt"/>
              <a:ea typeface="+mn-ea"/>
              <a:cs typeface="+mn-cs"/>
            </a:endParaRPr>
          </a:p>
          <a:p>
            <a:endParaRPr lang="en-US" sz="1600" dirty="0"/>
          </a:p>
          <a:p>
            <a:r>
              <a:rPr lang="en-US" sz="1600" kern="1200" dirty="0">
                <a:solidFill>
                  <a:schemeClr val="tx1"/>
                </a:solidFill>
                <a:effectLst/>
                <a:latin typeface="+mn-lt"/>
                <a:ea typeface="+mn-ea"/>
                <a:cs typeface="+mn-cs"/>
              </a:rPr>
              <a:t>Thankyou for your time today Michele, is there anything you would like to say before we move onto questions?</a:t>
            </a:r>
            <a:r>
              <a:rPr lang="en-GB" sz="1600" dirty="0">
                <a:effectLst/>
              </a:rPr>
              <a:t> </a:t>
            </a:r>
          </a:p>
          <a:p>
            <a:endParaRPr lang="en-GB" sz="1600" dirty="0">
              <a:effectLst/>
            </a:endParaRPr>
          </a:p>
          <a:p>
            <a:r>
              <a:rPr lang="en-US" sz="1600" kern="1200" dirty="0">
                <a:solidFill>
                  <a:schemeClr val="tx1"/>
                </a:solidFill>
                <a:effectLst/>
                <a:latin typeface="+mn-lt"/>
                <a:ea typeface="+mn-ea"/>
                <a:cs typeface="+mn-cs"/>
              </a:rPr>
              <a:t>Only to say that, I love clinical governance, usually that is met with the expression, this girl needs to get a life. </a:t>
            </a:r>
            <a:endParaRPr lang="en-GB"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 me it’s the opportunity to reduce paperwork, to reduce meeting time, empower staff and enable teamwork. </a:t>
            </a:r>
            <a:endParaRPr lang="en-GB"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 leaders its an opportunity to be aspirational, to lead your team towards that shared goal which is motivating and hopeful about the future not despairing. Which I think in the stressful work environments we work in, we need this type of leadership more than ever. </a:t>
            </a:r>
            <a:endParaRPr lang="en-GB" sz="16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6C37CD0B-4323-5048-8C26-C23CE4ABA92E}" type="slidenum">
              <a:rPr lang="en-US" smtClean="0"/>
              <a:t>28</a:t>
            </a:fld>
            <a:endParaRPr lang="en-US" dirty="0"/>
          </a:p>
        </p:txBody>
      </p:sp>
      <p:sp>
        <p:nvSpPr>
          <p:cNvPr id="5" name="Footer Placeholder 4"/>
          <p:cNvSpPr>
            <a:spLocks noGrp="1"/>
          </p:cNvSpPr>
          <p:nvPr>
            <p:ph type="ftr" sz="quarter" idx="11"/>
          </p:nvPr>
        </p:nvSpPr>
        <p:spPr/>
        <p:txBody>
          <a:bodyPr/>
          <a:lstStyle/>
          <a:p>
            <a:r>
              <a:rPr lang="en-US" dirty="0"/>
              <a:t>Copyright PHI PtyLtd 2017 www.preventingharm.com.au</a:t>
            </a:r>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337289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7F4055-F1EC-CC4F-83B6-530DDAFA5F5F}" type="slidenum">
              <a:rPr lang="en-US" smtClean="0"/>
              <a:t>29</a:t>
            </a:fld>
            <a:endParaRPr lang="en-US" dirty="0"/>
          </a:p>
        </p:txBody>
      </p:sp>
    </p:spTree>
    <p:extLst>
      <p:ext uri="{BB962C8B-B14F-4D97-AF65-F5344CB8AC3E}">
        <p14:creationId xmlns:p14="http://schemas.microsoft.com/office/powerpoint/2010/main" val="124382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baseline="0" dirty="0">
                <a:solidFill>
                  <a:schemeClr val="tx1"/>
                </a:solidFill>
                <a:effectLst/>
                <a:latin typeface="+mn-lt"/>
                <a:ea typeface="+mn-ea"/>
                <a:cs typeface="+mn-cs"/>
              </a:rPr>
              <a:t>An official definition of clinical governance from the </a:t>
            </a:r>
            <a:r>
              <a:rPr lang="en-US" sz="1200" kern="1200" dirty="0">
                <a:solidFill>
                  <a:schemeClr val="tx1"/>
                </a:solidFill>
                <a:effectLst/>
                <a:latin typeface="+mn-lt"/>
                <a:ea typeface="+mn-ea"/>
                <a:cs typeface="+mn-cs"/>
              </a:rPr>
              <a:t>Australian Commission on Safety and Quality in Health Care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“ensures that everyone - from frontline clinicians to managers and members of governing bodies, such as boards - is accountable to patients and the community for assuring the delivery of health services that are safe, effective, high quality and continuously improving”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fail, we see this accountability to the community played out in the media.  </a:t>
            </a:r>
            <a:endParaRPr lang="en-GB" sz="1200" kern="1200" dirty="0">
              <a:solidFill>
                <a:schemeClr val="tx1"/>
              </a:solidFill>
              <a:effectLst/>
              <a:latin typeface="+mn-lt"/>
              <a:ea typeface="+mn-ea"/>
              <a:cs typeface="+mn-cs"/>
            </a:endParaRPr>
          </a:p>
        </p:txBody>
      </p:sp>
      <p:sp>
        <p:nvSpPr>
          <p:cNvPr id="5" name="Footer Placeholder 4"/>
          <p:cNvSpPr>
            <a:spLocks noGrp="1"/>
          </p:cNvSpPr>
          <p:nvPr>
            <p:ph type="ftr" sz="quarter" idx="11"/>
          </p:nvPr>
        </p:nvSpPr>
        <p:spPr/>
        <p:txBody>
          <a:bodyPr/>
          <a:lstStyle/>
          <a:p>
            <a:r>
              <a:rPr lang="en-AU" dirty="0"/>
              <a:t>www.preventingharm.com.au </a:t>
            </a:r>
          </a:p>
        </p:txBody>
      </p:sp>
      <p:sp>
        <p:nvSpPr>
          <p:cNvPr id="6" name="Header Placeholder 5"/>
          <p:cNvSpPr>
            <a:spLocks noGrp="1"/>
          </p:cNvSpPr>
          <p:nvPr>
            <p:ph type="hdr" sz="quarter" idx="12"/>
          </p:nvPr>
        </p:nvSpPr>
        <p:spPr/>
        <p:txBody>
          <a:bodyPr/>
          <a:lstStyle/>
          <a:p>
            <a:r>
              <a:rPr lang="en-AU" dirty="0"/>
              <a:t>Introduction to Clinical Governance</a:t>
            </a:r>
          </a:p>
        </p:txBody>
      </p:sp>
      <p:sp>
        <p:nvSpPr>
          <p:cNvPr id="7" name="Date Placeholder 6"/>
          <p:cNvSpPr>
            <a:spLocks noGrp="1"/>
          </p:cNvSpPr>
          <p:nvPr>
            <p:ph type="dt" idx="13"/>
          </p:nvPr>
        </p:nvSpPr>
        <p:spPr/>
        <p:txBody>
          <a:bodyPr/>
          <a:lstStyle/>
          <a:p>
            <a:endParaRPr lang="en-AU" dirty="0"/>
          </a:p>
        </p:txBody>
      </p:sp>
      <p:sp>
        <p:nvSpPr>
          <p:cNvPr id="8" name="Slide Number Placeholder 7"/>
          <p:cNvSpPr>
            <a:spLocks noGrp="1"/>
          </p:cNvSpPr>
          <p:nvPr>
            <p:ph type="sldNum" sz="quarter" idx="14"/>
          </p:nvPr>
        </p:nvSpPr>
        <p:spPr/>
        <p:txBody>
          <a:bodyPr/>
          <a:lstStyle/>
          <a:p>
            <a:fld id="{5C3E8FE0-235A-430A-98D7-06EB17ED1E2F}" type="slidenum">
              <a:rPr lang="en-AU" smtClean="0"/>
              <a:pPr/>
              <a:t>3</a:t>
            </a:fld>
            <a:endParaRPr lang="en-AU" dirty="0"/>
          </a:p>
        </p:txBody>
      </p:sp>
    </p:spTree>
    <p:extLst>
      <p:ext uri="{BB962C8B-B14F-4D97-AF65-F5344CB8AC3E}">
        <p14:creationId xmlns:p14="http://schemas.microsoft.com/office/powerpoint/2010/main" val="840551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7F4055-F1EC-CC4F-83B6-530DDAFA5F5F}" type="slidenum">
              <a:rPr lang="en-US" smtClean="0"/>
              <a:t>30</a:t>
            </a:fld>
            <a:endParaRPr lang="en-US" dirty="0"/>
          </a:p>
        </p:txBody>
      </p:sp>
    </p:spTree>
    <p:extLst>
      <p:ext uri="{BB962C8B-B14F-4D97-AF65-F5344CB8AC3E}">
        <p14:creationId xmlns:p14="http://schemas.microsoft.com/office/powerpoint/2010/main" val="195566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 we have any listeners who are new to clinical governance, I will just briefly cover clinical governance systems which are designed to help us deliver high quality care, it can be quite confusing because different states, countries and services use different clinical governance frameworks and some organisations call them quality and safety systems, but generally underneath you will find the same parts.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sz="1600" baseline="0" dirty="0"/>
              <a:t>Governance committees set organizational goals and monitor the system</a:t>
            </a:r>
          </a:p>
          <a:p>
            <a:r>
              <a:rPr lang="en-US" sz="1600" baseline="0" dirty="0"/>
              <a:t>Consumer participation is used to ensure services are responsive to consumer need, which in turn</a:t>
            </a:r>
          </a:p>
          <a:p>
            <a:endParaRPr lang="en-US" sz="1600" dirty="0"/>
          </a:p>
          <a:p>
            <a:r>
              <a:rPr lang="en-US" sz="1600" dirty="0"/>
              <a:t>informs policies and</a:t>
            </a:r>
            <a:r>
              <a:rPr lang="en-US" sz="1600" baseline="0" dirty="0"/>
              <a:t> procedures, information systems</a:t>
            </a:r>
          </a:p>
          <a:p>
            <a:endParaRPr lang="en-US" sz="1600" dirty="0"/>
          </a:p>
          <a:p>
            <a:r>
              <a:rPr lang="en-US" sz="1600" baseline="0" dirty="0"/>
              <a:t>informs staff recruitment and training needs and enables us to manage performance . </a:t>
            </a:r>
          </a:p>
          <a:p>
            <a:endParaRPr lang="en-US" sz="1600" baseline="0" dirty="0"/>
          </a:p>
          <a:p>
            <a:r>
              <a:rPr lang="en-US" sz="1600" baseline="0" dirty="0"/>
              <a:t>We use risk management to prevent incidents and complaints</a:t>
            </a:r>
          </a:p>
          <a:p>
            <a:endParaRPr lang="en-US" sz="1600" baseline="0" dirty="0"/>
          </a:p>
          <a:p>
            <a:r>
              <a:rPr lang="en-US" sz="1600" baseline="0" dirty="0"/>
              <a:t>But when they occur we use this information to prevent reoccurrence which feeds into our quality system and results in accreditation and good clinical outcomes. </a:t>
            </a:r>
          </a:p>
          <a:p>
            <a:endParaRPr lang="en-US" sz="1600" baseline="0" dirty="0"/>
          </a:p>
          <a:p>
            <a:r>
              <a:rPr lang="en-US" sz="1600" baseline="0" dirty="0"/>
              <a:t>It sounds easy doesn’t it. As a staff member I have access to information which guides me to do the right thing at the right time, I have information systems like electronic medication ordering to make it easier, equipment which provides me with warnings, I’m orientated to my role, I know my teams role, I’m trained, I’m informed when I’m meeting expectation or supported to improve. I’m informed about what can go wrong and how to prevent it, when incidents and complaints occur I have the opportunity to learn how to prevent them in the future and the organization mobilizes its quality improvement processes to enable us to works together to ensure this occurs. Accreditation and outcome measurement gives us an opportunity to reflect on what we are doing well and priorities improvement. </a:t>
            </a:r>
          </a:p>
          <a:p>
            <a:endParaRPr lang="en-US" sz="1600" baseline="0" dirty="0"/>
          </a:p>
          <a:p>
            <a:endParaRPr lang="en-US" sz="1600" baseline="0" dirty="0"/>
          </a:p>
          <a:p>
            <a:endParaRPr lang="en-US" sz="1600" baseline="0" dirty="0"/>
          </a:p>
        </p:txBody>
      </p:sp>
      <p:sp>
        <p:nvSpPr>
          <p:cNvPr id="4" name="Slide Number Placeholder 3"/>
          <p:cNvSpPr>
            <a:spLocks noGrp="1"/>
          </p:cNvSpPr>
          <p:nvPr>
            <p:ph type="sldNum" sz="quarter" idx="10"/>
          </p:nvPr>
        </p:nvSpPr>
        <p:spPr/>
        <p:txBody>
          <a:bodyPr/>
          <a:lstStyle/>
          <a:p>
            <a:fld id="{6C37CD0B-4323-5048-8C26-C23CE4ABA92E}"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Copyright PHI PtyLtd 2017 www.preventingharm.com.au</a:t>
            </a:r>
          </a:p>
        </p:txBody>
      </p:sp>
      <p:sp>
        <p:nvSpPr>
          <p:cNvPr id="6" name="Date Placeholder 5"/>
          <p:cNvSpPr>
            <a:spLocks noGrp="1"/>
          </p:cNvSpPr>
          <p:nvPr>
            <p:ph type="dt" idx="12"/>
          </p:nvPr>
        </p:nvSpPr>
        <p:spPr/>
        <p:txBody>
          <a:bodyPr/>
          <a:lstStyle/>
          <a:p>
            <a:endParaRPr lang="en-US" dirty="0"/>
          </a:p>
        </p:txBody>
      </p:sp>
    </p:spTree>
    <p:extLst>
      <p:ext uri="{BB962C8B-B14F-4D97-AF65-F5344CB8AC3E}">
        <p14:creationId xmlns:p14="http://schemas.microsoft.com/office/powerpoint/2010/main" val="1910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Unfortunately Holly, in some organisations Clinical Governance has lost its purpose</a:t>
            </a:r>
            <a:r>
              <a:rPr lang="en-GB" dirty="0">
                <a:effectLst/>
              </a:rPr>
              <a:t> </a:t>
            </a:r>
          </a:p>
          <a:p>
            <a:endParaRPr lang="en-GB"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Michele,  would you be able to explain that further</a:t>
            </a:r>
            <a:r>
              <a:rPr lang="en-GB" sz="1600" dirty="0">
                <a:effectLst/>
              </a:rPr>
              <a:t> </a:t>
            </a:r>
            <a:endParaRPr lang="en-US" sz="1600" baseline="0" dirty="0"/>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5</a:t>
            </a:fld>
            <a:endParaRPr lang="en-US" dirty="0"/>
          </a:p>
        </p:txBody>
      </p:sp>
    </p:spTree>
    <p:extLst>
      <p:ext uri="{BB962C8B-B14F-4D97-AF65-F5344CB8AC3E}">
        <p14:creationId xmlns:p14="http://schemas.microsoft.com/office/powerpoint/2010/main" val="149949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Yes Holly, some of the audience may agree with me on this, that  Clinical Governance has become a task not a purpose.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some of the feedback I have received about Clinical Governance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Holly, would the audience agree with some of this feedback on this slide?</a:t>
            </a:r>
            <a:r>
              <a:rPr lang="en-GB" sz="1200" kern="1200" dirty="0">
                <a:solidFill>
                  <a:schemeClr val="tx1"/>
                </a:solidFill>
                <a:effectLst/>
                <a:latin typeface="+mn-lt"/>
                <a:ea typeface="+mn-ea"/>
                <a:cs typeface="+mn-cs"/>
              </a:rPr>
              <a:t> Shall we do a poll?</a:t>
            </a:r>
          </a:p>
          <a:p>
            <a:r>
              <a:rPr lang="en-US" sz="1200" kern="1200" dirty="0">
                <a:solidFill>
                  <a:schemeClr val="tx1"/>
                </a:solidFill>
                <a:effectLst/>
                <a:latin typeface="+mn-lt"/>
                <a:ea typeface="+mn-ea"/>
                <a:cs typeface="+mn-cs"/>
              </a:rPr>
              <a:t>Yes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dirty="0"/>
              <a:t>Time</a:t>
            </a:r>
            <a:r>
              <a:rPr lang="en-US" baseline="0" dirty="0"/>
              <a:t> for responses 5 minutes</a:t>
            </a:r>
          </a:p>
          <a:p>
            <a:endParaRPr lang="en-US" baseline="0" dirty="0"/>
          </a:p>
          <a:p>
            <a:r>
              <a:rPr lang="en-US" sz="1200" kern="1200" dirty="0">
                <a:solidFill>
                  <a:schemeClr val="tx1"/>
                </a:solidFill>
                <a:effectLst/>
                <a:latin typeface="+mn-lt"/>
                <a:ea typeface="+mn-ea"/>
                <a:cs typeface="+mn-cs"/>
              </a:rPr>
              <a:t>Michele, do you have any suggestions on how we can change this situation.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6</a:t>
            </a:fld>
            <a:endParaRPr lang="en-US" dirty="0"/>
          </a:p>
        </p:txBody>
      </p:sp>
    </p:spTree>
    <p:extLst>
      <p:ext uri="{BB962C8B-B14F-4D97-AF65-F5344CB8AC3E}">
        <p14:creationId xmlns:p14="http://schemas.microsoft.com/office/powerpoint/2010/main" val="56608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Yes, to use Clinical Governance to improve staff performance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need to rediscover its purpose</a:t>
            </a:r>
            <a:r>
              <a:rPr lang="en-GB" dirty="0">
                <a:effectLst/>
              </a:rPr>
              <a:t> </a:t>
            </a:r>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7</a:t>
            </a:fld>
            <a:endParaRPr lang="en-US" dirty="0"/>
          </a:p>
        </p:txBody>
      </p:sp>
    </p:spTree>
    <p:extLst>
      <p:ext uri="{BB962C8B-B14F-4D97-AF65-F5344CB8AC3E}">
        <p14:creationId xmlns:p14="http://schemas.microsoft.com/office/powerpoint/2010/main" val="19513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some case studies to illustrate how clinical governance systems if used, had the opportunity to  improve staff performance.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not going to identify them because even though they are from public documents, I don’t want to inadvertently cause offense to people who may have been associated with these cases.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Case 1: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Gentleman undergoes a successful day surgery procedure. He has no significant medical history. He dies from a wrong person medication error. The Dr had mistakenly ordered him a Fentanyl Patient Controlled Analgesia device and a high dose fentanyl patch, meant for another patient. The gentleman died from respiratory failure caused by fentanyl toxicity.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rewrite the script and this time the patient will live. To achieve this we are going to use Effective Clinical Governance which involves Staff using the systems available to deliver safe practice.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8</a:t>
            </a:fld>
            <a:endParaRPr lang="en-US" dirty="0"/>
          </a:p>
        </p:txBody>
      </p:sp>
    </p:spTree>
    <p:extLst>
      <p:ext uri="{BB962C8B-B14F-4D97-AF65-F5344CB8AC3E}">
        <p14:creationId xmlns:p14="http://schemas.microsoft.com/office/powerpoint/2010/main" val="28640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Opportunity 1: The electronic medication ordering system alarms to alert the Dr that there are issues with the order.  The Dr reads the alerts and realises he has ordered the medication in the wrong patient medication chart.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out in reality how often do we silence alarms without looking for causation, presuming the issue is with the machinery and not related to a significant risk. I have done this</a:t>
            </a:r>
            <a:r>
              <a:rPr lang="en-US" sz="1200" kern="1200" baseline="0" dirty="0">
                <a:solidFill>
                  <a:schemeClr val="tx1"/>
                </a:solidFill>
                <a:effectLst/>
                <a:latin typeface="+mn-lt"/>
                <a:ea typeface="+mn-ea"/>
                <a:cs typeface="+mn-cs"/>
              </a:rPr>
              <a:t> myself and it was not uncommon to see others do it. That</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s the danger though isn’t it, we copy unsafe practice because when we see it, we believe its acceptable.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7C741-1415-CE4C-9FC1-287E01F591E1}" type="slidenum">
              <a:rPr lang="en-US" smtClean="0"/>
              <a:t>9</a:t>
            </a:fld>
            <a:endParaRPr lang="en-US" dirty="0"/>
          </a:p>
        </p:txBody>
      </p:sp>
    </p:spTree>
    <p:extLst>
      <p:ext uri="{BB962C8B-B14F-4D97-AF65-F5344CB8AC3E}">
        <p14:creationId xmlns:p14="http://schemas.microsoft.com/office/powerpoint/2010/main" val="789937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08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71272"/>
            <a:ext cx="7772400" cy="1240559"/>
          </a:xfrm>
        </p:spPr>
        <p:txBody>
          <a:bodyPr/>
          <a:lstStyle>
            <a:lvl1pPr>
              <a:defRPr baseline="0">
                <a:solidFill>
                  <a:schemeClr val="bg1"/>
                </a:solidFill>
              </a:defRPr>
            </a:lvl1pPr>
          </a:lstStyle>
          <a:p>
            <a:r>
              <a:rPr lang="en-AU" dirty="0"/>
              <a:t>Title</a:t>
            </a:r>
            <a:endParaRPr lang="en-US" dirty="0"/>
          </a:p>
        </p:txBody>
      </p:sp>
      <p:sp>
        <p:nvSpPr>
          <p:cNvPr id="3" name="Subtitle 2"/>
          <p:cNvSpPr>
            <a:spLocks noGrp="1"/>
          </p:cNvSpPr>
          <p:nvPr>
            <p:ph type="subTitle" idx="1" hasCustomPrompt="1"/>
          </p:nvPr>
        </p:nvSpPr>
        <p:spPr>
          <a:xfrm>
            <a:off x="360586" y="5245991"/>
            <a:ext cx="6400800" cy="997526"/>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Presenter</a:t>
            </a:r>
            <a:endParaRPr lang="en-US" dirty="0"/>
          </a:p>
        </p:txBody>
      </p:sp>
      <p:sp>
        <p:nvSpPr>
          <p:cNvPr id="8" name="TextBox 7"/>
          <p:cNvSpPr txBox="1"/>
          <p:nvPr/>
        </p:nvSpPr>
        <p:spPr>
          <a:xfrm>
            <a:off x="0" y="6460123"/>
            <a:ext cx="9144000" cy="400110"/>
          </a:xfrm>
          <a:prstGeom prst="rect">
            <a:avLst/>
          </a:prstGeom>
          <a:solidFill>
            <a:srgbClr val="D7B740"/>
          </a:solidFill>
        </p:spPr>
        <p:txBody>
          <a:bodyPr wrap="square" rtlCol="0">
            <a:spAutoFit/>
          </a:bodyPr>
          <a:lstStyle/>
          <a:p>
            <a:pPr algn="r"/>
            <a:r>
              <a:rPr lang="en-US" sz="2000" dirty="0">
                <a:solidFill>
                  <a:schemeClr val="bg1"/>
                </a:solidFill>
                <a:latin typeface="Helvetica Neue" charset="0"/>
                <a:ea typeface="Helvetica Neue" charset="0"/>
                <a:cs typeface="Helvetica Neue" charset="0"/>
              </a:rPr>
              <a:t>www.preventingharm.com.au</a:t>
            </a:r>
          </a:p>
        </p:txBody>
      </p:sp>
      <p:sp>
        <p:nvSpPr>
          <p:cNvPr id="6" name="Rectangle 5"/>
          <p:cNvSpPr/>
          <p:nvPr userDrawn="1"/>
        </p:nvSpPr>
        <p:spPr>
          <a:xfrm>
            <a:off x="0" y="1"/>
            <a:ext cx="9144000" cy="1054440"/>
          </a:xfrm>
          <a:prstGeom prst="rect">
            <a:avLst/>
          </a:prstGeom>
          <a:solidFill>
            <a:srgbClr val="0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 y="96962"/>
            <a:ext cx="3860800" cy="1914957"/>
          </a:xfrm>
          <a:prstGeom prst="rect">
            <a:avLst/>
          </a:prstGeom>
        </p:spPr>
      </p:pic>
    </p:spTree>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73B63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Room for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1285009" y="1308100"/>
            <a:ext cx="3602183" cy="5257799"/>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504544" y="-2833720"/>
            <a:ext cx="1294937" cy="7221347"/>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2704939" y="-228762"/>
            <a:ext cx="4275459" cy="860266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of Presentation">
    <p:bg>
      <p:bgPr>
        <a:solidFill>
          <a:srgbClr val="000080"/>
        </a:solidFill>
        <a:effectLst/>
      </p:bgPr>
    </p:bg>
    <p:spTree>
      <p:nvGrpSpPr>
        <p:cNvPr id="1" name=""/>
        <p:cNvGrpSpPr/>
        <p:nvPr/>
      </p:nvGrpSpPr>
      <p:grpSpPr>
        <a:xfrm>
          <a:off x="0" y="0"/>
          <a:ext cx="0" cy="0"/>
          <a:chOff x="0" y="0"/>
          <a:chExt cx="0" cy="0"/>
        </a:xfrm>
      </p:grpSpPr>
      <p:sp>
        <p:nvSpPr>
          <p:cNvPr id="9" name="TextBox 8"/>
          <p:cNvSpPr txBox="1"/>
          <p:nvPr/>
        </p:nvSpPr>
        <p:spPr>
          <a:xfrm>
            <a:off x="0" y="6460123"/>
            <a:ext cx="9144000" cy="539999"/>
          </a:xfrm>
          <a:prstGeom prst="rect">
            <a:avLst/>
          </a:prstGeom>
          <a:solidFill>
            <a:srgbClr val="D7B740"/>
          </a:solidFill>
        </p:spPr>
        <p:txBody>
          <a:bodyPr wrap="square" rtlCol="0">
            <a:spAutoFit/>
          </a:bodyPr>
          <a:lstStyle/>
          <a:p>
            <a:pPr algn="r"/>
            <a:r>
              <a:rPr lang="en-US" sz="2000" dirty="0">
                <a:solidFill>
                  <a:schemeClr val="bg1"/>
                </a:solidFill>
              </a:rPr>
              <a:t>www.preventingharm.com.au</a:t>
            </a:r>
          </a:p>
        </p:txBody>
      </p:sp>
      <p:sp>
        <p:nvSpPr>
          <p:cNvPr id="10" name="Subtitle 2"/>
          <p:cNvSpPr txBox="1">
            <a:spLocks/>
          </p:cNvSpPr>
          <p:nvPr userDrawn="1"/>
        </p:nvSpPr>
        <p:spPr>
          <a:xfrm>
            <a:off x="183469" y="4703035"/>
            <a:ext cx="6400800" cy="997526"/>
          </a:xfrm>
          <a:prstGeom prst="rect">
            <a:avLst/>
          </a:prstGeom>
        </p:spPr>
        <p:txBody>
          <a:bodyPr>
            <a:noAutofit/>
          </a:bodyPr>
          <a:lstStyle>
            <a:lvl1pPr marL="342900" indent="-342900" algn="l" defTabSz="457200" rtl="0" eaLnBrk="1" latinLnBrk="0" hangingPunct="1">
              <a:spcBef>
                <a:spcPct val="20000"/>
              </a:spcBef>
              <a:buClr>
                <a:srgbClr val="73B6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3B632"/>
              </a:buClr>
              <a:buFont typeface="Arial"/>
              <a:buChar char="•"/>
              <a:defRPr sz="2800" kern="1200">
                <a:solidFill>
                  <a:srgbClr val="000000"/>
                </a:solidFill>
                <a:latin typeface="Arial"/>
                <a:ea typeface="+mn-ea"/>
                <a:cs typeface="Arial"/>
              </a:defRPr>
            </a:lvl2pPr>
            <a:lvl3pPr marL="1143000" indent="-228600" algn="l" defTabSz="457200" rtl="0" eaLnBrk="1" latinLnBrk="0" hangingPunct="1">
              <a:spcBef>
                <a:spcPct val="20000"/>
              </a:spcBef>
              <a:buClr>
                <a:srgbClr val="73B632"/>
              </a:buClr>
              <a:buFont typeface="Arial"/>
              <a:buChar char="•"/>
              <a:defRPr sz="2400" kern="1200">
                <a:solidFill>
                  <a:srgbClr val="000000"/>
                </a:solidFill>
                <a:latin typeface="Arial"/>
                <a:ea typeface="+mn-ea"/>
                <a:cs typeface="Arial"/>
              </a:defRPr>
            </a:lvl3pPr>
            <a:lvl4pPr marL="16002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4pPr>
            <a:lvl5pPr marL="20574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bg1"/>
                </a:solidFill>
                <a:latin typeface="Helvetica"/>
                <a:cs typeface="Helvetica"/>
              </a:rPr>
              <a:t>Ph: 08 7325 8441</a:t>
            </a:r>
          </a:p>
          <a:p>
            <a:pPr marL="0" indent="0">
              <a:buNone/>
            </a:pPr>
            <a:r>
              <a:rPr lang="en-US" sz="2200" dirty="0">
                <a:solidFill>
                  <a:schemeClr val="bg1"/>
                </a:solidFill>
                <a:latin typeface="Helvetica"/>
                <a:cs typeface="Helvetica"/>
              </a:rPr>
              <a:t>Unit 5/259 Glen Osmond Rd, Frewville, 5063</a:t>
            </a:r>
          </a:p>
          <a:p>
            <a:pPr marL="0" indent="0">
              <a:buNone/>
            </a:pPr>
            <a:r>
              <a:rPr lang="en-US" sz="2200" dirty="0">
                <a:solidFill>
                  <a:schemeClr val="bg1"/>
                </a:solidFill>
                <a:latin typeface="Helvetica"/>
                <a:cs typeface="Helvetica"/>
              </a:rPr>
              <a:t>South Australia</a:t>
            </a:r>
          </a:p>
          <a:p>
            <a:pPr marL="0" indent="0">
              <a:buNone/>
            </a:pPr>
            <a:r>
              <a:rPr lang="en-US" sz="2200" dirty="0">
                <a:solidFill>
                  <a:schemeClr val="bg1"/>
                </a:solidFill>
                <a:latin typeface="Helvetica"/>
                <a:cs typeface="Helvetica"/>
              </a:rPr>
              <a:t>Email: info@preventingharm.com.au</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469" y="1510272"/>
            <a:ext cx="4559981" cy="2261751"/>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71272"/>
            <a:ext cx="7772400" cy="1240559"/>
          </a:xfrm>
        </p:spPr>
        <p:txBody>
          <a:bodyPr/>
          <a:lstStyle>
            <a:lvl1pPr>
              <a:defRPr baseline="0">
                <a:solidFill>
                  <a:srgbClr val="205593"/>
                </a:solidFill>
              </a:defRPr>
            </a:lvl1pPr>
          </a:lstStyle>
          <a:p>
            <a:r>
              <a:rPr lang="en-AU" dirty="0"/>
              <a:t>Title</a:t>
            </a:r>
            <a:endParaRPr lang="en-US" dirty="0"/>
          </a:p>
        </p:txBody>
      </p:sp>
      <p:sp>
        <p:nvSpPr>
          <p:cNvPr id="3" name="Subtitle 2"/>
          <p:cNvSpPr>
            <a:spLocks noGrp="1"/>
          </p:cNvSpPr>
          <p:nvPr>
            <p:ph type="subTitle" idx="1" hasCustomPrompt="1"/>
          </p:nvPr>
        </p:nvSpPr>
        <p:spPr>
          <a:xfrm>
            <a:off x="360586" y="5245991"/>
            <a:ext cx="6400800" cy="997526"/>
          </a:xfrm>
        </p:spPr>
        <p:txBody>
          <a:bodyPr>
            <a:normAutofit/>
          </a:bodyPr>
          <a:lstStyle>
            <a:lvl1pPr marL="0" indent="0" algn="l">
              <a:buNone/>
              <a:defRPr sz="2400" baseline="0">
                <a:solidFill>
                  <a:srgbClr val="2055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Presenter</a:t>
            </a:r>
            <a:endParaRPr lang="en-US" dirty="0"/>
          </a:p>
        </p:txBody>
      </p:sp>
      <p:sp>
        <p:nvSpPr>
          <p:cNvPr id="8" name="TextBox 7"/>
          <p:cNvSpPr txBox="1"/>
          <p:nvPr/>
        </p:nvSpPr>
        <p:spPr>
          <a:xfrm>
            <a:off x="0" y="6460123"/>
            <a:ext cx="9144000" cy="400110"/>
          </a:xfrm>
          <a:prstGeom prst="rect">
            <a:avLst/>
          </a:prstGeom>
          <a:solidFill>
            <a:srgbClr val="73B632"/>
          </a:solidFill>
        </p:spPr>
        <p:txBody>
          <a:bodyPr wrap="square" rtlCol="0">
            <a:spAutoFit/>
          </a:bodyPr>
          <a:lstStyle/>
          <a:p>
            <a:pPr algn="r"/>
            <a:r>
              <a:rPr lang="en-US" sz="2000" dirty="0">
                <a:solidFill>
                  <a:schemeClr val="bg1"/>
                </a:solidFill>
              </a:rPr>
              <a:t>www.preventingharm.com.au</a:t>
            </a:r>
          </a:p>
        </p:txBody>
      </p:sp>
      <p:sp>
        <p:nvSpPr>
          <p:cNvPr id="5" name="TextBox 4"/>
          <p:cNvSpPr txBox="1"/>
          <p:nvPr/>
        </p:nvSpPr>
        <p:spPr>
          <a:xfrm>
            <a:off x="7441324" y="344958"/>
            <a:ext cx="1387366" cy="380256"/>
          </a:xfrm>
          <a:prstGeom prst="rect">
            <a:avLst/>
          </a:prstGeom>
          <a:solidFill>
            <a:schemeClr val="bg1"/>
          </a:solidFill>
        </p:spPr>
        <p:txBody>
          <a:bodyPr wrap="square" rtlCol="0">
            <a:spAutoFit/>
          </a:bodyPr>
          <a:lstStyle/>
          <a:p>
            <a:endParaRPr lang="en-US" dirty="0"/>
          </a:p>
        </p:txBody>
      </p:sp>
      <p:pic>
        <p:nvPicPr>
          <p:cNvPr id="7" name="Picture 6"/>
          <p:cNvPicPr/>
          <p:nvPr/>
        </p:nvPicPr>
        <p:blipFill>
          <a:blip r:embed="rId2"/>
          <a:stretch>
            <a:fillRect/>
          </a:stretch>
        </p:blipFill>
        <p:spPr>
          <a:xfrm>
            <a:off x="1" y="344956"/>
            <a:ext cx="4277894" cy="1687043"/>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Bullet poin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rgbClr val="008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z="3200" dirty="0">
                <a:solidFill>
                  <a:srgbClr val="73B632"/>
                </a:solidFill>
              </a:rPr>
              <a:t>Click to add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vl2pPr marL="971550" indent="-514350">
              <a:buSzPct val="80000"/>
              <a:buFont typeface="+mj-lt"/>
              <a:buAutoNum type="alphaLcPeriod"/>
              <a:defRPr/>
            </a:lvl2pPr>
            <a:lvl3pPr marL="1428750" indent="-514350">
              <a:buSzPct val="80000"/>
              <a:buFont typeface="+mj-lt"/>
              <a:buAutoNum type="romanLcPeriod"/>
              <a:defRPr/>
            </a:lvl3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poin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dirty="0"/>
          </a:p>
        </p:txBody>
      </p:sp>
      <p:sp>
        <p:nvSpPr>
          <p:cNvPr id="3" name="Content Placeholder 2"/>
          <p:cNvSpPr>
            <a:spLocks noGrp="1"/>
          </p:cNvSpPr>
          <p:nvPr>
            <p:ph idx="1"/>
          </p:nvPr>
        </p:nvSpPr>
        <p:spPr>
          <a:xfrm>
            <a:off x="3575050" y="1016000"/>
            <a:ext cx="5111750" cy="511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73B63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Room for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1285009" y="1308100"/>
            <a:ext cx="3602183" cy="5257799"/>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504544" y="-2833720"/>
            <a:ext cx="1294937" cy="7221347"/>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2704939" y="-228762"/>
            <a:ext cx="4275459" cy="860266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of Presentation">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0586" y="344958"/>
            <a:ext cx="4558255" cy="2254975"/>
          </a:xfrm>
          <a:prstGeom prst="rect">
            <a:avLst/>
          </a:prstGeom>
        </p:spPr>
      </p:pic>
      <p:sp>
        <p:nvSpPr>
          <p:cNvPr id="7" name="TextBox 6"/>
          <p:cNvSpPr txBox="1"/>
          <p:nvPr/>
        </p:nvSpPr>
        <p:spPr>
          <a:xfrm>
            <a:off x="7441324" y="344958"/>
            <a:ext cx="1387366" cy="380256"/>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0" y="6460123"/>
            <a:ext cx="9144000" cy="400110"/>
          </a:xfrm>
          <a:prstGeom prst="rect">
            <a:avLst/>
          </a:prstGeom>
          <a:solidFill>
            <a:srgbClr val="73B632"/>
          </a:solidFill>
        </p:spPr>
        <p:txBody>
          <a:bodyPr wrap="square" rtlCol="0">
            <a:spAutoFit/>
          </a:bodyPr>
          <a:lstStyle/>
          <a:p>
            <a:pPr algn="r"/>
            <a:r>
              <a:rPr lang="en-US" sz="2000" dirty="0">
                <a:solidFill>
                  <a:schemeClr val="bg1"/>
                </a:solidFill>
              </a:rPr>
              <a:t>www.preventingharm.com.au</a:t>
            </a:r>
          </a:p>
        </p:txBody>
      </p:sp>
      <p:sp>
        <p:nvSpPr>
          <p:cNvPr id="10" name="Subtitle 2"/>
          <p:cNvSpPr txBox="1">
            <a:spLocks/>
          </p:cNvSpPr>
          <p:nvPr userDrawn="1"/>
        </p:nvSpPr>
        <p:spPr>
          <a:xfrm>
            <a:off x="183469" y="4703035"/>
            <a:ext cx="6400800" cy="997526"/>
          </a:xfrm>
          <a:prstGeom prst="rect">
            <a:avLst/>
          </a:prstGeom>
        </p:spPr>
        <p:txBody>
          <a:bodyPr>
            <a:noAutofit/>
          </a:bodyPr>
          <a:lstStyle>
            <a:lvl1pPr marL="342900" indent="-342900" algn="l" defTabSz="457200" rtl="0" eaLnBrk="1" latinLnBrk="0" hangingPunct="1">
              <a:spcBef>
                <a:spcPct val="20000"/>
              </a:spcBef>
              <a:buClr>
                <a:srgbClr val="73B6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3B632"/>
              </a:buClr>
              <a:buFont typeface="Arial"/>
              <a:buChar char="•"/>
              <a:defRPr sz="2800" kern="1200">
                <a:solidFill>
                  <a:srgbClr val="000000"/>
                </a:solidFill>
                <a:latin typeface="Arial"/>
                <a:ea typeface="+mn-ea"/>
                <a:cs typeface="Arial"/>
              </a:defRPr>
            </a:lvl2pPr>
            <a:lvl3pPr marL="1143000" indent="-228600" algn="l" defTabSz="457200" rtl="0" eaLnBrk="1" latinLnBrk="0" hangingPunct="1">
              <a:spcBef>
                <a:spcPct val="20000"/>
              </a:spcBef>
              <a:buClr>
                <a:srgbClr val="73B632"/>
              </a:buClr>
              <a:buFont typeface="Arial"/>
              <a:buChar char="•"/>
              <a:defRPr sz="2400" kern="1200">
                <a:solidFill>
                  <a:srgbClr val="000000"/>
                </a:solidFill>
                <a:latin typeface="Arial"/>
                <a:ea typeface="+mn-ea"/>
                <a:cs typeface="Arial"/>
              </a:defRPr>
            </a:lvl3pPr>
            <a:lvl4pPr marL="16002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4pPr>
            <a:lvl5pPr marL="20574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205593"/>
                </a:solidFill>
                <a:latin typeface="Helvetica"/>
                <a:cs typeface="Helvetica"/>
              </a:rPr>
              <a:t>Ph: 08 7325 8441</a:t>
            </a:r>
          </a:p>
          <a:p>
            <a:pPr marL="0" indent="0">
              <a:buNone/>
            </a:pPr>
            <a:r>
              <a:rPr lang="en-US" sz="2200" dirty="0">
                <a:solidFill>
                  <a:srgbClr val="205593"/>
                </a:solidFill>
                <a:latin typeface="Helvetica"/>
                <a:cs typeface="Helvetica"/>
              </a:rPr>
              <a:t>Unit 5/259 Glen Osmond Rd, Frewville, 5063</a:t>
            </a:r>
          </a:p>
          <a:p>
            <a:pPr marL="0" indent="0">
              <a:buNone/>
            </a:pPr>
            <a:r>
              <a:rPr lang="en-US" sz="2200" dirty="0">
                <a:solidFill>
                  <a:srgbClr val="205593"/>
                </a:solidFill>
                <a:latin typeface="Helvetica"/>
                <a:cs typeface="Helvetica"/>
              </a:rPr>
              <a:t>South Australia</a:t>
            </a:r>
          </a:p>
          <a:p>
            <a:pPr marL="0" indent="0">
              <a:buNone/>
            </a:pPr>
            <a:r>
              <a:rPr lang="en-US" sz="2200" dirty="0">
                <a:solidFill>
                  <a:srgbClr val="205593"/>
                </a:solidFill>
                <a:latin typeface="Helvetica"/>
                <a:cs typeface="Helvetica"/>
              </a:rPr>
              <a:t>Email: info@preventingharm.com.au</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71272"/>
            <a:ext cx="7772400" cy="1240559"/>
          </a:xfrm>
        </p:spPr>
        <p:txBody>
          <a:bodyPr/>
          <a:lstStyle>
            <a:lvl1pPr>
              <a:defRPr baseline="0">
                <a:solidFill>
                  <a:srgbClr val="205593"/>
                </a:solidFill>
              </a:defRPr>
            </a:lvl1pPr>
          </a:lstStyle>
          <a:p>
            <a:r>
              <a:rPr lang="en-AU" dirty="0"/>
              <a:t>Title</a:t>
            </a:r>
            <a:endParaRPr lang="en-US" dirty="0"/>
          </a:p>
        </p:txBody>
      </p:sp>
      <p:sp>
        <p:nvSpPr>
          <p:cNvPr id="3" name="Subtitle 2"/>
          <p:cNvSpPr>
            <a:spLocks noGrp="1"/>
          </p:cNvSpPr>
          <p:nvPr>
            <p:ph type="subTitle" idx="1" hasCustomPrompt="1"/>
          </p:nvPr>
        </p:nvSpPr>
        <p:spPr>
          <a:xfrm>
            <a:off x="360586" y="5245991"/>
            <a:ext cx="6400800" cy="997526"/>
          </a:xfrm>
        </p:spPr>
        <p:txBody>
          <a:bodyPr>
            <a:normAutofit/>
          </a:bodyPr>
          <a:lstStyle>
            <a:lvl1pPr marL="0" indent="0" algn="l">
              <a:buNone/>
              <a:defRPr sz="2400" baseline="0">
                <a:solidFill>
                  <a:srgbClr val="2055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Presenter</a:t>
            </a:r>
            <a:endParaRPr lang="en-US" dirty="0"/>
          </a:p>
        </p:txBody>
      </p:sp>
      <p:sp>
        <p:nvSpPr>
          <p:cNvPr id="8" name="TextBox 7"/>
          <p:cNvSpPr txBox="1"/>
          <p:nvPr/>
        </p:nvSpPr>
        <p:spPr>
          <a:xfrm>
            <a:off x="0" y="6460123"/>
            <a:ext cx="9144000" cy="400110"/>
          </a:xfrm>
          <a:prstGeom prst="rect">
            <a:avLst/>
          </a:prstGeom>
          <a:solidFill>
            <a:srgbClr val="73B632"/>
          </a:solidFill>
        </p:spPr>
        <p:txBody>
          <a:bodyPr wrap="square" rtlCol="0">
            <a:spAutoFit/>
          </a:bodyPr>
          <a:lstStyle/>
          <a:p>
            <a:pPr algn="r"/>
            <a:r>
              <a:rPr lang="en-US" sz="2000" dirty="0">
                <a:solidFill>
                  <a:schemeClr val="bg1"/>
                </a:solidFill>
              </a:rPr>
              <a:t>www.preventingharm.com.au</a:t>
            </a:r>
          </a:p>
        </p:txBody>
      </p:sp>
      <p:sp>
        <p:nvSpPr>
          <p:cNvPr id="5" name="TextBox 4"/>
          <p:cNvSpPr txBox="1"/>
          <p:nvPr/>
        </p:nvSpPr>
        <p:spPr>
          <a:xfrm>
            <a:off x="7441324" y="344958"/>
            <a:ext cx="1387366" cy="380256"/>
          </a:xfrm>
          <a:prstGeom prst="rect">
            <a:avLst/>
          </a:prstGeom>
          <a:solidFill>
            <a:schemeClr val="bg1"/>
          </a:solidFill>
        </p:spPr>
        <p:txBody>
          <a:bodyPr wrap="square" rtlCol="0">
            <a:spAutoFit/>
          </a:bodyPr>
          <a:lstStyle/>
          <a:p>
            <a:endParaRPr lang="en-US" dirty="0"/>
          </a:p>
        </p:txBody>
      </p:sp>
      <p:pic>
        <p:nvPicPr>
          <p:cNvPr id="7" name="Picture 6"/>
          <p:cNvPicPr/>
          <p:nvPr/>
        </p:nvPicPr>
        <p:blipFill>
          <a:blip r:embed="rId2"/>
          <a:stretch>
            <a:fillRect/>
          </a:stretch>
        </p:blipFill>
        <p:spPr>
          <a:xfrm>
            <a:off x="1" y="344956"/>
            <a:ext cx="4277894" cy="1687043"/>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Bullet poin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rgbClr val="008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z="3200" dirty="0">
                <a:solidFill>
                  <a:srgbClr val="73B632"/>
                </a:solidFill>
              </a:rPr>
              <a:t>Click to add subtitle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80"/>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00008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endParaRPr lang="en-US" sz="3200" dirty="0">
              <a:solidFill>
                <a:srgbClr val="73B632"/>
              </a:solidFill>
            </a:endParaRPr>
          </a:p>
        </p:txBody>
      </p:sp>
      <p:sp>
        <p:nvSpPr>
          <p:cNvPr id="4" name="Date Placeholder 3"/>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vl2pPr marL="971550" indent="-514350">
              <a:buSzPct val="80000"/>
              <a:buFont typeface="+mj-lt"/>
              <a:buAutoNum type="alphaLcPeriod"/>
              <a:defRPr/>
            </a:lvl2pPr>
            <a:lvl3pPr marL="1428750" indent="-514350">
              <a:buSzPct val="80000"/>
              <a:buFont typeface="+mj-lt"/>
              <a:buAutoNum type="romanLcPeriod"/>
              <a:defRPr/>
            </a:lvl3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dirty="0"/>
          </a:p>
        </p:txBody>
      </p:sp>
      <p:sp>
        <p:nvSpPr>
          <p:cNvPr id="3" name="Content Placeholder 2"/>
          <p:cNvSpPr>
            <a:spLocks noGrp="1"/>
          </p:cNvSpPr>
          <p:nvPr>
            <p:ph idx="1"/>
          </p:nvPr>
        </p:nvSpPr>
        <p:spPr>
          <a:xfrm>
            <a:off x="3575050" y="1016000"/>
            <a:ext cx="5111750" cy="511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73B63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Room for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1285009" y="1308100"/>
            <a:ext cx="3602183" cy="5257799"/>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504544" y="-2833720"/>
            <a:ext cx="1294937" cy="7221347"/>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rot="16200000">
            <a:off x="2704939" y="-228762"/>
            <a:ext cx="4275459" cy="860266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d of Presentation">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60586" y="344958"/>
            <a:ext cx="4558255" cy="2254975"/>
          </a:xfrm>
          <a:prstGeom prst="rect">
            <a:avLst/>
          </a:prstGeom>
        </p:spPr>
      </p:pic>
      <p:sp>
        <p:nvSpPr>
          <p:cNvPr id="7" name="TextBox 6"/>
          <p:cNvSpPr txBox="1"/>
          <p:nvPr/>
        </p:nvSpPr>
        <p:spPr>
          <a:xfrm>
            <a:off x="7441324" y="344958"/>
            <a:ext cx="1387366" cy="380256"/>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0" y="6460123"/>
            <a:ext cx="9144000" cy="400110"/>
          </a:xfrm>
          <a:prstGeom prst="rect">
            <a:avLst/>
          </a:prstGeom>
          <a:solidFill>
            <a:srgbClr val="73B632"/>
          </a:solidFill>
        </p:spPr>
        <p:txBody>
          <a:bodyPr wrap="square" rtlCol="0">
            <a:spAutoFit/>
          </a:bodyPr>
          <a:lstStyle/>
          <a:p>
            <a:pPr algn="r"/>
            <a:r>
              <a:rPr lang="en-US" sz="2000" dirty="0">
                <a:solidFill>
                  <a:schemeClr val="bg1"/>
                </a:solidFill>
              </a:rPr>
              <a:t>www.preventingharm.com.au</a:t>
            </a:r>
          </a:p>
        </p:txBody>
      </p:sp>
      <p:sp>
        <p:nvSpPr>
          <p:cNvPr id="10" name="Subtitle 2"/>
          <p:cNvSpPr txBox="1">
            <a:spLocks/>
          </p:cNvSpPr>
          <p:nvPr userDrawn="1"/>
        </p:nvSpPr>
        <p:spPr>
          <a:xfrm>
            <a:off x="183469" y="4703035"/>
            <a:ext cx="6400800" cy="997526"/>
          </a:xfrm>
          <a:prstGeom prst="rect">
            <a:avLst/>
          </a:prstGeom>
        </p:spPr>
        <p:txBody>
          <a:bodyPr>
            <a:noAutofit/>
          </a:bodyPr>
          <a:lstStyle>
            <a:lvl1pPr marL="342900" indent="-342900" algn="l" defTabSz="457200" rtl="0" eaLnBrk="1" latinLnBrk="0" hangingPunct="1">
              <a:spcBef>
                <a:spcPct val="20000"/>
              </a:spcBef>
              <a:buClr>
                <a:srgbClr val="73B6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3B632"/>
              </a:buClr>
              <a:buFont typeface="Arial"/>
              <a:buChar char="•"/>
              <a:defRPr sz="2800" kern="1200">
                <a:solidFill>
                  <a:srgbClr val="000000"/>
                </a:solidFill>
                <a:latin typeface="Arial"/>
                <a:ea typeface="+mn-ea"/>
                <a:cs typeface="Arial"/>
              </a:defRPr>
            </a:lvl2pPr>
            <a:lvl3pPr marL="1143000" indent="-228600" algn="l" defTabSz="457200" rtl="0" eaLnBrk="1" latinLnBrk="0" hangingPunct="1">
              <a:spcBef>
                <a:spcPct val="20000"/>
              </a:spcBef>
              <a:buClr>
                <a:srgbClr val="73B632"/>
              </a:buClr>
              <a:buFont typeface="Arial"/>
              <a:buChar char="•"/>
              <a:defRPr sz="2400" kern="1200">
                <a:solidFill>
                  <a:srgbClr val="000000"/>
                </a:solidFill>
                <a:latin typeface="Arial"/>
                <a:ea typeface="+mn-ea"/>
                <a:cs typeface="Arial"/>
              </a:defRPr>
            </a:lvl3pPr>
            <a:lvl4pPr marL="16002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4pPr>
            <a:lvl5pPr marL="2057400" indent="-228600" algn="l" defTabSz="457200" rtl="0" eaLnBrk="1" latinLnBrk="0" hangingPunct="1">
              <a:spcBef>
                <a:spcPct val="20000"/>
              </a:spcBef>
              <a:buClr>
                <a:srgbClr val="73B63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rgbClr val="205593"/>
                </a:solidFill>
                <a:latin typeface="Helvetica"/>
                <a:cs typeface="Helvetica"/>
              </a:rPr>
              <a:t>Ph: 08 7325 8441</a:t>
            </a:r>
          </a:p>
          <a:p>
            <a:pPr marL="0" indent="0">
              <a:buNone/>
            </a:pPr>
            <a:r>
              <a:rPr lang="en-US" sz="2200" dirty="0">
                <a:solidFill>
                  <a:srgbClr val="205593"/>
                </a:solidFill>
                <a:latin typeface="Helvetica"/>
                <a:cs typeface="Helvetica"/>
              </a:rPr>
              <a:t>Unit 5/259 Glen Osmond Rd, Frewville, 5063</a:t>
            </a:r>
          </a:p>
          <a:p>
            <a:pPr marL="0" indent="0">
              <a:buNone/>
            </a:pPr>
            <a:r>
              <a:rPr lang="en-US" sz="2200" dirty="0">
                <a:solidFill>
                  <a:srgbClr val="205593"/>
                </a:solidFill>
                <a:latin typeface="Helvetica"/>
                <a:cs typeface="Helvetica"/>
              </a:rPr>
              <a:t>South Australia</a:t>
            </a:r>
          </a:p>
          <a:p>
            <a:pPr marL="0" indent="0">
              <a:buNone/>
            </a:pPr>
            <a:r>
              <a:rPr lang="en-US" sz="2200" dirty="0">
                <a:solidFill>
                  <a:srgbClr val="205593"/>
                </a:solidFill>
                <a:latin typeface="Helvetica"/>
                <a:cs typeface="Helvetica"/>
              </a:rPr>
              <a:t>Email: info@preventingharm.com.au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vl2pPr marL="971550" indent="-514350">
              <a:buSzPct val="80000"/>
              <a:buFont typeface="+mj-lt"/>
              <a:buAutoNum type="alphaLcPeriod"/>
              <a:defRPr/>
            </a:lvl2pPr>
            <a:lvl3pPr marL="1428750" indent="-514350">
              <a:buSzPct val="80000"/>
              <a:buFont typeface="+mj-lt"/>
              <a:buAutoNum type="romanLcPeriod"/>
              <a:defRPr/>
            </a:lvl3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 y="0"/>
            <a:ext cx="7212630" cy="868679"/>
          </a:xfrm>
        </p:spPr>
        <p:txBody>
          <a:bodyPr/>
          <a:lstStyle>
            <a:lvl1pPr algn="l">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3008313" cy="1162050"/>
          </a:xfrm>
        </p:spPr>
        <p:txBody>
          <a:bodyPr anchor="b"/>
          <a:lstStyle>
            <a:lvl1pPr algn="l">
              <a:defRPr sz="2000" b="1"/>
            </a:lvl1pPr>
          </a:lstStyle>
          <a:p>
            <a:r>
              <a:rPr lang="en-AU"/>
              <a:t>Click to edit Master title style</a:t>
            </a:r>
            <a:endParaRPr lang="en-US" dirty="0"/>
          </a:p>
        </p:txBody>
      </p:sp>
      <p:sp>
        <p:nvSpPr>
          <p:cNvPr id="3" name="Content Placeholder 2"/>
          <p:cNvSpPr>
            <a:spLocks noGrp="1"/>
          </p:cNvSpPr>
          <p:nvPr>
            <p:ph idx="1"/>
          </p:nvPr>
        </p:nvSpPr>
        <p:spPr>
          <a:xfrm>
            <a:off x="3575050" y="1016000"/>
            <a:ext cx="5111750" cy="511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B53212E-5026-334C-801D-DE05240674C2}"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2BABA-CA66-DE48-930C-696194459CB0}"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rgbClr val="FFFFFF"/>
                </a:solidFill>
              </a:defRPr>
            </a:lvl1pPr>
          </a:lstStyle>
          <a:p>
            <a:fld id="{CB53212E-5026-334C-801D-DE05240674C2}" type="datetimeFigureOut">
              <a:rPr lang="en-US" smtClean="0"/>
              <a:t>10/2/2018</a:t>
            </a:fld>
            <a:endParaRPr lang="en-US" dirty="0"/>
          </a:p>
        </p:txBody>
      </p:sp>
      <p:sp>
        <p:nvSpPr>
          <p:cNvPr id="8" name="Rectangle 7"/>
          <p:cNvSpPr/>
          <p:nvPr userDrawn="1"/>
        </p:nvSpPr>
        <p:spPr>
          <a:xfrm>
            <a:off x="0" y="0"/>
            <a:ext cx="9144000" cy="960120"/>
          </a:xfrm>
          <a:prstGeom prst="rect">
            <a:avLst/>
          </a:prstGeom>
          <a:solidFill>
            <a:srgbClr val="D4AF37"/>
          </a:solidFill>
          <a:ln>
            <a:solidFill>
              <a:srgbClr val="D4AF37"/>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a:spcBef>
                <a:spcPts val="1800"/>
              </a:spcBef>
              <a:spcAft>
                <a:spcPts val="600"/>
              </a:spcAft>
            </a:pPr>
            <a:endParaRPr lang="en-GB" sz="1200" dirty="0">
              <a:effectLst/>
              <a:latin typeface="Times New Roman" charset="0"/>
              <a:ea typeface="Times New Roman"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199909" y="6356350"/>
            <a:ext cx="2486891" cy="365125"/>
          </a:xfrm>
          <a:prstGeom prst="rect">
            <a:avLst/>
          </a:prstGeom>
        </p:spPr>
        <p:txBody>
          <a:bodyPr vert="horz" lIns="91440" tIns="45720" rIns="91440" bIns="45720" rtlCol="0" anchor="ctr"/>
          <a:lstStyle>
            <a:lvl1pPr algn="r">
              <a:defRPr sz="1400">
                <a:solidFill>
                  <a:srgbClr val="000080"/>
                </a:solidFill>
              </a:defRPr>
            </a:lvl1pPr>
          </a:lstStyle>
          <a:p>
            <a:fld id="{3102BABA-CA66-DE48-930C-696194459CB0}" type="slidenum">
              <a:rPr lang="en-US" smtClean="0"/>
              <a:pPr/>
              <a:t>‹#›</a:t>
            </a:fld>
            <a:endParaRPr lang="en-US" dirty="0"/>
          </a:p>
        </p:txBody>
      </p:sp>
      <p:pic>
        <p:nvPicPr>
          <p:cNvPr id="10" name="Picture 9"/>
          <p:cNvPicPr/>
          <p:nvPr userDrawn="1"/>
        </p:nvPicPr>
        <p:blipFill>
          <a:blip r:embed="rId15">
            <a:extLst>
              <a:ext uri="{28A0092B-C50C-407E-A947-70E740481C1C}">
                <a14:useLocalDpi xmlns:a14="http://schemas.microsoft.com/office/drawing/2010/main" val="0"/>
              </a:ext>
            </a:extLst>
          </a:blip>
          <a:stretch>
            <a:fillRect/>
          </a:stretch>
        </p:blipFill>
        <p:spPr>
          <a:xfrm>
            <a:off x="7755189" y="312234"/>
            <a:ext cx="1062990" cy="335652"/>
          </a:xfrm>
          <a:prstGeom prst="rect">
            <a:avLst/>
          </a:prstGeom>
        </p:spPr>
      </p:pic>
      <p:sp>
        <p:nvSpPr>
          <p:cNvPr id="2" name="Title Placeholder 1"/>
          <p:cNvSpPr>
            <a:spLocks noGrp="1"/>
          </p:cNvSpPr>
          <p:nvPr>
            <p:ph type="title"/>
          </p:nvPr>
        </p:nvSpPr>
        <p:spPr>
          <a:xfrm>
            <a:off x="230724" y="91441"/>
            <a:ext cx="7212630" cy="868679"/>
          </a:xfrm>
          <a:prstGeom prst="rect">
            <a:avLst/>
          </a:prstGeom>
        </p:spPr>
        <p:txBody>
          <a:bodyPr vert="horz" lIns="91440" tIns="45720" rIns="91440" bIns="45720" rtlCol="0" anchor="ctr">
            <a:normAutofit/>
          </a:bodyPr>
          <a:lstStyle/>
          <a:p>
            <a:r>
              <a:rPr lang="en-AU" dirty="0"/>
              <a:t>Click to edit style</a:t>
            </a:r>
            <a:endParaRPr lang="en-US" dirty="0"/>
          </a:p>
        </p:txBody>
      </p:sp>
    </p:spTree>
    <p:extLst>
      <p:ext uri="{BB962C8B-B14F-4D97-AF65-F5344CB8AC3E}">
        <p14:creationId xmlns:p14="http://schemas.microsoft.com/office/powerpoint/2010/main" val="101743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latinLnBrk="0" hangingPunct="1">
        <a:spcBef>
          <a:spcPct val="0"/>
        </a:spcBef>
        <a:buNone/>
        <a:defRPr sz="3600" b="1" kern="1200">
          <a:solidFill>
            <a:srgbClr val="000080"/>
          </a:solidFill>
          <a:latin typeface="Helvetica Neue" charset="0"/>
          <a:ea typeface="Helvetica Neue" charset="0"/>
          <a:cs typeface="Helvetica Neue" charset="0"/>
        </a:defRPr>
      </a:lvl1pPr>
    </p:titleStyle>
    <p:bodyStyle>
      <a:lvl1pPr marL="342900" indent="-342900" algn="l" defTabSz="457200" rtl="0" eaLnBrk="1" latinLnBrk="0" hangingPunct="1">
        <a:spcBef>
          <a:spcPct val="20000"/>
        </a:spcBef>
        <a:buClr>
          <a:srgbClr val="D7B740"/>
        </a:buClr>
        <a:buSzPct val="80000"/>
        <a:buFont typeface="Wingdings" charset="2"/>
        <a:buChar char="q"/>
        <a:defRPr sz="3200" kern="1200">
          <a:solidFill>
            <a:srgbClr val="000080"/>
          </a:solidFill>
          <a:latin typeface="Helvetica Neue" charset="0"/>
          <a:ea typeface="Helvetica Neue" charset="0"/>
          <a:cs typeface="Helvetica Neue" charset="0"/>
        </a:defRPr>
      </a:lvl1pPr>
      <a:lvl2pPr marL="742950" indent="-285750" algn="l" defTabSz="457200" rtl="0" eaLnBrk="1" latinLnBrk="0" hangingPunct="1">
        <a:spcBef>
          <a:spcPct val="20000"/>
        </a:spcBef>
        <a:buClr>
          <a:srgbClr val="D7B740"/>
        </a:buClr>
        <a:buSzPct val="80000"/>
        <a:buFont typeface="Wingdings" charset="2"/>
        <a:buChar char="q"/>
        <a:defRPr sz="2800" kern="1200">
          <a:solidFill>
            <a:srgbClr val="000080"/>
          </a:solidFill>
          <a:latin typeface="Helvetica Neue" charset="0"/>
          <a:ea typeface="Helvetica Neue" charset="0"/>
          <a:cs typeface="Helvetica Neue" charset="0"/>
        </a:defRPr>
      </a:lvl2pPr>
      <a:lvl3pPr marL="1143000" indent="-228600" algn="l" defTabSz="457200" rtl="0" eaLnBrk="1" latinLnBrk="0" hangingPunct="1">
        <a:spcBef>
          <a:spcPct val="20000"/>
        </a:spcBef>
        <a:buClr>
          <a:srgbClr val="D7B740"/>
        </a:buClr>
        <a:buSzPct val="80000"/>
        <a:buFont typeface="Wingdings" charset="2"/>
        <a:buChar char="q"/>
        <a:defRPr sz="2400" kern="1200">
          <a:solidFill>
            <a:srgbClr val="000080"/>
          </a:solidFill>
          <a:latin typeface="Helvetica Neue" charset="0"/>
          <a:ea typeface="Helvetica Neue" charset="0"/>
          <a:cs typeface="Helvetica Neue" charset="0"/>
        </a:defRPr>
      </a:lvl3pPr>
      <a:lvl4pPr marL="1600200" indent="-228600" algn="l" defTabSz="457200" rtl="0" eaLnBrk="1" latinLnBrk="0" hangingPunct="1">
        <a:spcBef>
          <a:spcPct val="20000"/>
        </a:spcBef>
        <a:buClr>
          <a:srgbClr val="D7B740"/>
        </a:buClr>
        <a:buSzPct val="80000"/>
        <a:buFont typeface="Wingdings" charset="2"/>
        <a:buChar char="q"/>
        <a:defRPr sz="2000" kern="1200">
          <a:solidFill>
            <a:srgbClr val="000080"/>
          </a:solidFill>
          <a:latin typeface="Helvetica Neue" charset="0"/>
          <a:ea typeface="Helvetica Neue" charset="0"/>
          <a:cs typeface="Helvetica Neue" charset="0"/>
        </a:defRPr>
      </a:lvl4pPr>
      <a:lvl5pPr marL="2057400" indent="-228600" algn="l" defTabSz="457200" rtl="0" eaLnBrk="1" latinLnBrk="0" hangingPunct="1">
        <a:spcBef>
          <a:spcPct val="20000"/>
        </a:spcBef>
        <a:buClr>
          <a:srgbClr val="D7B740"/>
        </a:buClr>
        <a:buSzPct val="80000"/>
        <a:buFont typeface="Wingdings" charset="2"/>
        <a:buChar char="q"/>
        <a:defRPr sz="2000" kern="1200">
          <a:solidFill>
            <a:srgbClr val="000080"/>
          </a:solidFill>
          <a:latin typeface="Helvetica Neue" charset="0"/>
          <a:ea typeface="Helvetica Neue" charset="0"/>
          <a:cs typeface="Helvetica Neue"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2630" cy="1143000"/>
          </a:xfrm>
          <a:prstGeom prst="rect">
            <a:avLst/>
          </a:prstGeom>
        </p:spPr>
        <p:txBody>
          <a:bodyPr vert="horz" lIns="91440" tIns="45720" rIns="91440" bIns="45720" rtlCol="0" anchor="ctr">
            <a:normAutofit/>
          </a:bodyPr>
          <a:lstStyle/>
          <a:p>
            <a:r>
              <a:rPr lang="en-AU" dirty="0"/>
              <a:t>Click to edit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rgbClr val="FFFFFF"/>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199909" y="6356350"/>
            <a:ext cx="2486891" cy="365125"/>
          </a:xfrm>
          <a:prstGeom prst="rect">
            <a:avLst/>
          </a:prstGeom>
        </p:spPr>
        <p:txBody>
          <a:bodyPr vert="horz" lIns="91440" tIns="45720" rIns="91440" bIns="45720" rtlCol="0" anchor="ctr"/>
          <a:lstStyle>
            <a:lvl1pPr algn="r">
              <a:defRPr sz="1400">
                <a:solidFill>
                  <a:srgbClr val="205593"/>
                </a:solidFill>
              </a:defRPr>
            </a:lvl1pPr>
          </a:lstStyle>
          <a:p>
            <a:fld id="{3102BABA-CA66-DE48-930C-696194459CB0}" type="slidenum">
              <a:rPr lang="en-US" smtClean="0"/>
              <a:t>‹#›</a:t>
            </a:fld>
            <a:endParaRPr lang="en-US" dirty="0"/>
          </a:p>
        </p:txBody>
      </p:sp>
      <p:pic>
        <p:nvPicPr>
          <p:cNvPr id="7" name="Picture 6"/>
          <p:cNvPicPr/>
          <p:nvPr/>
        </p:nvPicPr>
        <p:blipFill>
          <a:blip r:embed="rId15"/>
          <a:stretch>
            <a:fillRect/>
          </a:stretch>
        </p:blipFill>
        <p:spPr>
          <a:xfrm>
            <a:off x="7669830" y="274638"/>
            <a:ext cx="1217930" cy="482600"/>
          </a:xfrm>
          <a:prstGeom prst="rect">
            <a:avLst/>
          </a:prstGeom>
        </p:spPr>
      </p:pic>
    </p:spTree>
    <p:extLst>
      <p:ext uri="{BB962C8B-B14F-4D97-AF65-F5344CB8AC3E}">
        <p14:creationId xmlns:p14="http://schemas.microsoft.com/office/powerpoint/2010/main" val="652681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p:titleStyle>
    <p:body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008000"/>
        </a:buClr>
        <a:buFont typeface="Arial"/>
        <a:buChar char="•"/>
        <a:defRPr sz="2800" kern="1200">
          <a:solidFill>
            <a:srgbClr val="000000"/>
          </a:solidFill>
          <a:latin typeface="Arial"/>
          <a:ea typeface="+mn-ea"/>
          <a:cs typeface="Arial"/>
        </a:defRPr>
      </a:lvl2pPr>
      <a:lvl3pPr marL="1143000" indent="-228600" algn="l" defTabSz="457200" rtl="0" eaLnBrk="1" latinLnBrk="0" hangingPunct="1">
        <a:spcBef>
          <a:spcPct val="20000"/>
        </a:spcBef>
        <a:buClr>
          <a:srgbClr val="008000"/>
        </a:buClr>
        <a:buFont typeface="Arial"/>
        <a:buChar char="•"/>
        <a:defRPr sz="2400" kern="1200">
          <a:solidFill>
            <a:srgbClr val="000000"/>
          </a:solidFill>
          <a:latin typeface="Arial"/>
          <a:ea typeface="+mn-ea"/>
          <a:cs typeface="Arial"/>
        </a:defRPr>
      </a:lvl3pPr>
      <a:lvl4pPr marL="1600200" indent="-228600" algn="l" defTabSz="457200" rtl="0" eaLnBrk="1" latinLnBrk="0" hangingPunct="1">
        <a:spcBef>
          <a:spcPct val="20000"/>
        </a:spcBef>
        <a:buClr>
          <a:srgbClr val="008000"/>
        </a:buClr>
        <a:buFont typeface="Arial"/>
        <a:buChar char="•"/>
        <a:defRPr sz="2000" kern="1200">
          <a:solidFill>
            <a:srgbClr val="000000"/>
          </a:solidFill>
          <a:latin typeface="Arial"/>
          <a:ea typeface="+mn-ea"/>
          <a:cs typeface="Arial"/>
        </a:defRPr>
      </a:lvl4pPr>
      <a:lvl5pPr marL="2057400" indent="-228600" algn="l" defTabSz="457200" rtl="0" eaLnBrk="1" latinLnBrk="0" hangingPunct="1">
        <a:spcBef>
          <a:spcPct val="20000"/>
        </a:spcBef>
        <a:buClr>
          <a:srgbClr val="008000"/>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12630" cy="1143000"/>
          </a:xfrm>
          <a:prstGeom prst="rect">
            <a:avLst/>
          </a:prstGeom>
        </p:spPr>
        <p:txBody>
          <a:bodyPr vert="horz" lIns="91440" tIns="45720" rIns="91440" bIns="45720" rtlCol="0" anchor="ctr">
            <a:normAutofit/>
          </a:bodyPr>
          <a:lstStyle/>
          <a:p>
            <a:r>
              <a:rPr lang="en-AU" dirty="0"/>
              <a:t>Click to edit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rgbClr val="FFFFFF"/>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199909" y="6356350"/>
            <a:ext cx="2486891" cy="365125"/>
          </a:xfrm>
          <a:prstGeom prst="rect">
            <a:avLst/>
          </a:prstGeom>
        </p:spPr>
        <p:txBody>
          <a:bodyPr vert="horz" lIns="91440" tIns="45720" rIns="91440" bIns="45720" rtlCol="0" anchor="ctr"/>
          <a:lstStyle>
            <a:lvl1pPr algn="r">
              <a:defRPr sz="1400">
                <a:solidFill>
                  <a:srgbClr val="205593"/>
                </a:solidFill>
              </a:defRPr>
            </a:lvl1pPr>
          </a:lstStyle>
          <a:p>
            <a:fld id="{3102BABA-CA66-DE48-930C-696194459CB0}" type="slidenum">
              <a:rPr lang="en-US" smtClean="0"/>
              <a:t>‹#›</a:t>
            </a:fld>
            <a:endParaRPr lang="en-US" dirty="0"/>
          </a:p>
        </p:txBody>
      </p:sp>
      <p:pic>
        <p:nvPicPr>
          <p:cNvPr id="7" name="Picture 6"/>
          <p:cNvPicPr/>
          <p:nvPr/>
        </p:nvPicPr>
        <p:blipFill>
          <a:blip r:embed="rId15"/>
          <a:stretch>
            <a:fillRect/>
          </a:stretch>
        </p:blipFill>
        <p:spPr>
          <a:xfrm>
            <a:off x="7669830" y="274638"/>
            <a:ext cx="1217930" cy="482600"/>
          </a:xfrm>
          <a:prstGeom prst="rect">
            <a:avLst/>
          </a:prstGeom>
        </p:spPr>
      </p:pic>
    </p:spTree>
    <p:extLst>
      <p:ext uri="{BB962C8B-B14F-4D97-AF65-F5344CB8AC3E}">
        <p14:creationId xmlns:p14="http://schemas.microsoft.com/office/powerpoint/2010/main" val="18327721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p:titleStyle>
    <p:bodyStyle>
      <a:lvl1pPr marL="342900" indent="-342900" algn="l" defTabSz="457200" rtl="0" eaLnBrk="1" latinLnBrk="0" hangingPunct="1">
        <a:spcBef>
          <a:spcPct val="20000"/>
        </a:spcBef>
        <a:buClr>
          <a:srgbClr val="0080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008000"/>
        </a:buClr>
        <a:buFont typeface="Arial"/>
        <a:buChar char="•"/>
        <a:defRPr sz="2800" kern="1200">
          <a:solidFill>
            <a:srgbClr val="000000"/>
          </a:solidFill>
          <a:latin typeface="Arial"/>
          <a:ea typeface="+mn-ea"/>
          <a:cs typeface="Arial"/>
        </a:defRPr>
      </a:lvl2pPr>
      <a:lvl3pPr marL="1143000" indent="-228600" algn="l" defTabSz="457200" rtl="0" eaLnBrk="1" latinLnBrk="0" hangingPunct="1">
        <a:spcBef>
          <a:spcPct val="20000"/>
        </a:spcBef>
        <a:buClr>
          <a:srgbClr val="008000"/>
        </a:buClr>
        <a:buFont typeface="Arial"/>
        <a:buChar char="•"/>
        <a:defRPr sz="2400" kern="1200">
          <a:solidFill>
            <a:srgbClr val="000000"/>
          </a:solidFill>
          <a:latin typeface="Arial"/>
          <a:ea typeface="+mn-ea"/>
          <a:cs typeface="Arial"/>
        </a:defRPr>
      </a:lvl3pPr>
      <a:lvl4pPr marL="1600200" indent="-228600" algn="l" defTabSz="457200" rtl="0" eaLnBrk="1" latinLnBrk="0" hangingPunct="1">
        <a:spcBef>
          <a:spcPct val="20000"/>
        </a:spcBef>
        <a:buClr>
          <a:srgbClr val="008000"/>
        </a:buClr>
        <a:buFont typeface="Arial"/>
        <a:buChar char="•"/>
        <a:defRPr sz="2000" kern="1200">
          <a:solidFill>
            <a:srgbClr val="000000"/>
          </a:solidFill>
          <a:latin typeface="Arial"/>
          <a:ea typeface="+mn-ea"/>
          <a:cs typeface="Arial"/>
        </a:defRPr>
      </a:lvl4pPr>
      <a:lvl5pPr marL="2057400" indent="-228600" algn="l" defTabSz="457200" rtl="0" eaLnBrk="1" latinLnBrk="0" hangingPunct="1">
        <a:spcBef>
          <a:spcPct val="20000"/>
        </a:spcBef>
        <a:buClr>
          <a:srgbClr val="008000"/>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1485" y="2795526"/>
            <a:ext cx="7772400" cy="1240559"/>
          </a:xfrm>
        </p:spPr>
        <p:txBody>
          <a:bodyPr>
            <a:noAutofit/>
          </a:bodyPr>
          <a:lstStyle/>
          <a:p>
            <a:pPr algn="r"/>
            <a:r>
              <a:rPr lang="en-US" b="1" dirty="0">
                <a:solidFill>
                  <a:schemeClr val="bg1"/>
                </a:solidFill>
              </a:rPr>
              <a:t>How can you use Clinical Governance to improve staff performance?</a:t>
            </a:r>
            <a:endParaRPr lang="en-GB" dirty="0">
              <a:solidFill>
                <a:schemeClr val="bg1"/>
              </a:solidFill>
            </a:endParaRPr>
          </a:p>
        </p:txBody>
      </p:sp>
      <p:sp>
        <p:nvSpPr>
          <p:cNvPr id="4" name="Subtitle 2"/>
          <p:cNvSpPr>
            <a:spLocks noGrp="1"/>
          </p:cNvSpPr>
          <p:nvPr>
            <p:ph type="subTitle" idx="1"/>
          </p:nvPr>
        </p:nvSpPr>
        <p:spPr>
          <a:xfrm>
            <a:off x="212857" y="4806827"/>
            <a:ext cx="6400800" cy="997526"/>
          </a:xfrm>
        </p:spPr>
        <p:txBody>
          <a:bodyPr>
            <a:noAutofit/>
          </a:bodyPr>
          <a:lstStyle/>
          <a:p>
            <a:pPr algn="l"/>
            <a:r>
              <a:rPr lang="en-US" sz="2000" b="1" dirty="0">
                <a:solidFill>
                  <a:schemeClr val="bg1"/>
                </a:solidFill>
                <a:latin typeface="Calibri" charset="0"/>
              </a:rPr>
              <a:t>Presenter: Michele Moreau RN</a:t>
            </a:r>
          </a:p>
          <a:p>
            <a:pPr algn="l"/>
            <a:r>
              <a:rPr lang="en-US" sz="2000" b="1" dirty="0">
                <a:solidFill>
                  <a:schemeClr val="bg1"/>
                </a:solidFill>
                <a:latin typeface="Calibri" charset="0"/>
              </a:rPr>
              <a:t>Clinical Governance Advisor</a:t>
            </a:r>
          </a:p>
          <a:p>
            <a:pPr algn="l"/>
            <a:r>
              <a:rPr lang="en-US" sz="2000" b="1" dirty="0">
                <a:solidFill>
                  <a:schemeClr val="bg1"/>
                </a:solidFill>
                <a:latin typeface="Calibri" charset="0"/>
              </a:rPr>
              <a:t>Master of Health Service Management </a:t>
            </a:r>
          </a:p>
          <a:p>
            <a:pPr algn="l"/>
            <a:r>
              <a:rPr lang="en-US" sz="2000" b="1" dirty="0">
                <a:solidFill>
                  <a:schemeClr val="bg1"/>
                </a:solidFill>
                <a:latin typeface="Calibri" charset="0"/>
              </a:rPr>
              <a:t>Bachelor of Nursing</a:t>
            </a:r>
          </a:p>
        </p:txBody>
      </p:sp>
    </p:spTree>
    <p:extLst>
      <p:ext uri="{BB962C8B-B14F-4D97-AF65-F5344CB8AC3E}">
        <p14:creationId xmlns:p14="http://schemas.microsoft.com/office/powerpoint/2010/main" val="623314659"/>
      </p:ext>
    </p:extLst>
  </p:cSld>
  <p:clrMapOvr>
    <a:masterClrMapping/>
  </p:clrMapOvr>
  <mc:AlternateContent xmlns:mc="http://schemas.openxmlformats.org/markup-compatibility/2006" xmlns:p14="http://schemas.microsoft.com/office/powerpoint/2010/main">
    <mc:Choice Requires="p14">
      <p:transition spd="slow" p14:dur="2000" advTm="44207"/>
    </mc:Choice>
    <mc:Fallback xmlns="">
      <p:transition spd="slow" advTm="442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1</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Pharmacist involvement in medication dispensing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330863642"/>
      </p:ext>
    </p:extLst>
  </p:cSld>
  <p:clrMapOvr>
    <a:masterClrMapping/>
  </p:clrMapOvr>
  <mc:AlternateContent xmlns:mc="http://schemas.openxmlformats.org/markup-compatibility/2006" xmlns:p14="http://schemas.microsoft.com/office/powerpoint/2010/main">
    <mc:Choice Requires="p14">
      <p:transition spd="slow" p14:dur="2000" advTm="26533"/>
    </mc:Choice>
    <mc:Fallback xmlns="">
      <p:transition spd="slow" advTm="265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1</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Nursing knowledge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Protocols</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84608956"/>
      </p:ext>
    </p:extLst>
  </p:cSld>
  <p:clrMapOvr>
    <a:masterClrMapping/>
  </p:clrMapOvr>
  <mc:AlternateContent xmlns:mc="http://schemas.openxmlformats.org/markup-compatibility/2006" xmlns:p14="http://schemas.microsoft.com/office/powerpoint/2010/main">
    <mc:Choice Requires="p14">
      <p:transition spd="slow" p14:dur="2000" advTm="271753"/>
    </mc:Choice>
    <mc:Fallback xmlns="">
      <p:transition spd="slow" advTm="271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1</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Post operative follow-up</a:t>
            </a:r>
          </a:p>
        </p:txBody>
      </p:sp>
    </p:spTree>
    <p:extLst>
      <p:ext uri="{BB962C8B-B14F-4D97-AF65-F5344CB8AC3E}">
        <p14:creationId xmlns:p14="http://schemas.microsoft.com/office/powerpoint/2010/main" val="573001924"/>
      </p:ext>
    </p:extLst>
  </p:cSld>
  <p:clrMapOvr>
    <a:masterClrMapping/>
  </p:clrMapOvr>
  <mc:AlternateContent xmlns:mc="http://schemas.openxmlformats.org/markup-compatibility/2006" xmlns:p14="http://schemas.microsoft.com/office/powerpoint/2010/main">
    <mc:Choice Requires="p14">
      <p:transition spd="slow" p14:dur="2000" advTm="31081"/>
    </mc:Choice>
    <mc:Fallback xmlns="">
      <p:transition spd="slow" advTm="310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2</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Lady’s death is precipitated by 3 falls within 24 hours and a fractured hip</a:t>
            </a:r>
          </a:p>
        </p:txBody>
      </p:sp>
    </p:spTree>
    <p:extLst>
      <p:ext uri="{BB962C8B-B14F-4D97-AF65-F5344CB8AC3E}">
        <p14:creationId xmlns:p14="http://schemas.microsoft.com/office/powerpoint/2010/main" val="1165262126"/>
      </p:ext>
    </p:extLst>
  </p:cSld>
  <p:clrMapOvr>
    <a:masterClrMapping/>
  </p:clrMapOvr>
  <mc:AlternateContent xmlns:mc="http://schemas.openxmlformats.org/markup-compatibility/2006" xmlns:p14="http://schemas.microsoft.com/office/powerpoint/2010/main">
    <mc:Choice Requires="p14">
      <p:transition spd="slow" p14:dur="2000" advTm="8873"/>
    </mc:Choice>
    <mc:Fallback xmlns="">
      <p:transition spd="slow" advTm="88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2</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Admission and assessment process</a:t>
            </a:r>
          </a:p>
        </p:txBody>
      </p:sp>
    </p:spTree>
    <p:extLst>
      <p:ext uri="{BB962C8B-B14F-4D97-AF65-F5344CB8AC3E}">
        <p14:creationId xmlns:p14="http://schemas.microsoft.com/office/powerpoint/2010/main" val="729729593"/>
      </p:ext>
    </p:extLst>
  </p:cSld>
  <p:clrMapOvr>
    <a:masterClrMapping/>
  </p:clrMapOvr>
  <mc:AlternateContent xmlns:mc="http://schemas.openxmlformats.org/markup-compatibility/2006" xmlns:p14="http://schemas.microsoft.com/office/powerpoint/2010/main">
    <mc:Choice Requires="p14">
      <p:transition spd="slow" p14:dur="2000" advTm="42190"/>
    </mc:Choice>
    <mc:Fallback xmlns="">
      <p:transition spd="slow" advTm="421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2</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Post falls procedure</a:t>
            </a:r>
          </a:p>
        </p:txBody>
      </p:sp>
    </p:spTree>
    <p:extLst>
      <p:ext uri="{BB962C8B-B14F-4D97-AF65-F5344CB8AC3E}">
        <p14:creationId xmlns:p14="http://schemas.microsoft.com/office/powerpoint/2010/main" val="1934333520"/>
      </p:ext>
    </p:extLst>
  </p:cSld>
  <p:clrMapOvr>
    <a:masterClrMapping/>
  </p:clrMapOvr>
  <mc:AlternateContent xmlns:mc="http://schemas.openxmlformats.org/markup-compatibility/2006" xmlns:p14="http://schemas.microsoft.com/office/powerpoint/2010/main">
    <mc:Choice Requires="p14">
      <p:transition spd="slow" p14:dur="2000" advTm="46234"/>
    </mc:Choice>
    <mc:Fallback xmlns="">
      <p:transition spd="slow" advTm="462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2</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Handover </a:t>
            </a:r>
          </a:p>
        </p:txBody>
      </p:sp>
    </p:spTree>
    <p:extLst>
      <p:ext uri="{BB962C8B-B14F-4D97-AF65-F5344CB8AC3E}">
        <p14:creationId xmlns:p14="http://schemas.microsoft.com/office/powerpoint/2010/main" val="460799666"/>
      </p:ext>
    </p:extLst>
  </p:cSld>
  <p:clrMapOvr>
    <a:masterClrMapping/>
  </p:clrMapOvr>
  <mc:AlternateContent xmlns:mc="http://schemas.openxmlformats.org/markup-compatibility/2006" xmlns:p14="http://schemas.microsoft.com/office/powerpoint/2010/main">
    <mc:Choice Requires="p14">
      <p:transition spd="slow" p14:dur="2000" advTm="18783"/>
    </mc:Choice>
    <mc:Fallback xmlns="">
      <p:transition spd="slow" advTm="187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2</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Incident Management System</a:t>
            </a:r>
          </a:p>
        </p:txBody>
      </p:sp>
    </p:spTree>
    <p:extLst>
      <p:ext uri="{BB962C8B-B14F-4D97-AF65-F5344CB8AC3E}">
        <p14:creationId xmlns:p14="http://schemas.microsoft.com/office/powerpoint/2010/main" val="1286718792"/>
      </p:ext>
    </p:extLst>
  </p:cSld>
  <p:clrMapOvr>
    <a:masterClrMapping/>
  </p:clrMapOvr>
  <mc:AlternateContent xmlns:mc="http://schemas.openxmlformats.org/markup-compatibility/2006" xmlns:p14="http://schemas.microsoft.com/office/powerpoint/2010/main">
    <mc:Choice Requires="p14">
      <p:transition spd="slow" p14:dur="2000" advTm="11743"/>
    </mc:Choice>
    <mc:Fallback xmlns="">
      <p:transition spd="slow" advTm="1174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628" y="2677886"/>
            <a:ext cx="6497291" cy="1015663"/>
          </a:xfrm>
          <a:prstGeom prst="rect">
            <a:avLst/>
          </a:prstGeom>
          <a:noFill/>
          <a:effectLst>
            <a:glow rad="152400">
              <a:srgbClr val="D4AF37"/>
            </a:glow>
            <a:reflection blurRad="6350" stA="52000" endA="300" endPos="35000" dir="5400000" sy="-100000" algn="bl" rotWithShape="0"/>
          </a:effectLst>
        </p:spPr>
        <p:txBody>
          <a:bodyPr wrap="none" rtlCol="0">
            <a:spAutoFit/>
          </a:bodyPr>
          <a:lstStyle/>
          <a:p>
            <a:r>
              <a:rPr lang="en-US" sz="6000" b="1" dirty="0">
                <a:solidFill>
                  <a:srgbClr val="D4AF37"/>
                </a:solidFill>
                <a:latin typeface="Helvetica Neue" charset="0"/>
                <a:ea typeface="Helvetica Neue" charset="0"/>
                <a:cs typeface="Helvetica Neue" charset="0"/>
              </a:rPr>
              <a:t>1</a:t>
            </a:r>
            <a:r>
              <a:rPr lang="en-US" sz="6000" b="1" baseline="30000" dirty="0">
                <a:solidFill>
                  <a:srgbClr val="D4AF37"/>
                </a:solidFill>
                <a:latin typeface="Helvetica Neue" charset="0"/>
                <a:ea typeface="Helvetica Neue" charset="0"/>
                <a:cs typeface="Helvetica Neue" charset="0"/>
              </a:rPr>
              <a:t>st</a:t>
            </a:r>
            <a:r>
              <a:rPr lang="en-US" sz="6000" b="1" dirty="0">
                <a:solidFill>
                  <a:srgbClr val="D4AF37"/>
                </a:solidFill>
                <a:latin typeface="Helvetica Neue" charset="0"/>
                <a:ea typeface="Helvetica Neue" charset="0"/>
                <a:cs typeface="Helvetica Neue" charset="0"/>
              </a:rPr>
              <a:t> Step: Purpose</a:t>
            </a:r>
          </a:p>
        </p:txBody>
      </p:sp>
    </p:spTree>
    <p:extLst>
      <p:ext uri="{BB962C8B-B14F-4D97-AF65-F5344CB8AC3E}">
        <p14:creationId xmlns:p14="http://schemas.microsoft.com/office/powerpoint/2010/main" val="704056839"/>
      </p:ext>
    </p:extLst>
  </p:cSld>
  <p:clrMapOvr>
    <a:masterClrMapping/>
  </p:clrMapOvr>
  <mc:AlternateContent xmlns:mc="http://schemas.openxmlformats.org/markup-compatibility/2006" xmlns:p14="http://schemas.microsoft.com/office/powerpoint/2010/main">
    <mc:Choice Requires="p14">
      <p:transition spd="slow" p14:dur="2000" advTm="3888"/>
    </mc:Choice>
    <mc:Fallback xmlns="">
      <p:transition spd="slow" advTm="388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240972"/>
            <a:ext cx="7212630" cy="4343400"/>
          </a:xfrm>
        </p:spPr>
        <p:txBody>
          <a:bodyPr>
            <a:normAutofit/>
          </a:bodyPr>
          <a:lstStyle/>
          <a:p>
            <a:pPr algn="ctr"/>
            <a:r>
              <a:rPr lang="en-US" dirty="0">
                <a:solidFill>
                  <a:srgbClr val="000080"/>
                </a:solidFill>
              </a:rPr>
              <a:t>If staff felt that the clinical governance systems existed  to help and protect them,  </a:t>
            </a:r>
            <a:br>
              <a:rPr lang="en-US" dirty="0">
                <a:solidFill>
                  <a:srgbClr val="000080"/>
                </a:solidFill>
              </a:rPr>
            </a:br>
            <a:br>
              <a:rPr lang="en-US" dirty="0">
                <a:solidFill>
                  <a:srgbClr val="000080"/>
                </a:solidFill>
              </a:rPr>
            </a:br>
            <a:r>
              <a:rPr lang="en-US" dirty="0">
                <a:solidFill>
                  <a:srgbClr val="000080"/>
                </a:solidFill>
              </a:rPr>
              <a:t>would they be more likely to use them?</a:t>
            </a:r>
            <a:endParaRPr lang="en-GB" dirty="0">
              <a:solidFill>
                <a:srgbClr val="000080"/>
              </a:solidFill>
            </a:endParaRPr>
          </a:p>
        </p:txBody>
      </p:sp>
    </p:spTree>
    <p:extLst>
      <p:ext uri="{BB962C8B-B14F-4D97-AF65-F5344CB8AC3E}">
        <p14:creationId xmlns:p14="http://schemas.microsoft.com/office/powerpoint/2010/main" val="664683045"/>
      </p:ext>
    </p:extLst>
  </p:cSld>
  <p:clrMapOvr>
    <a:masterClrMapping/>
  </p:clrMapOvr>
  <mc:AlternateContent xmlns:mc="http://schemas.openxmlformats.org/markup-compatibility/2006" xmlns:p14="http://schemas.microsoft.com/office/powerpoint/2010/main">
    <mc:Choice Requires="p14">
      <p:transition spd="slow" p14:dur="2000" advTm="7632"/>
    </mc:Choice>
    <mc:Fallback xmlns="">
      <p:transition spd="slow" advTm="76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567543"/>
            <a:ext cx="7212630" cy="4343400"/>
          </a:xfrm>
        </p:spPr>
        <p:txBody>
          <a:bodyPr>
            <a:normAutofit fontScale="90000"/>
          </a:bodyPr>
          <a:lstStyle/>
          <a:p>
            <a:pPr algn="ctr"/>
            <a:r>
              <a:rPr lang="en-US" dirty="0">
                <a:solidFill>
                  <a:srgbClr val="000080"/>
                </a:solidFill>
              </a:rPr>
              <a:t>System that enables staff to work in the best possible way</a:t>
            </a:r>
            <a:br>
              <a:rPr lang="en-US" dirty="0">
                <a:solidFill>
                  <a:srgbClr val="000080"/>
                </a:solidFill>
              </a:rPr>
            </a:br>
            <a:r>
              <a:rPr lang="en-US" sz="4800" dirty="0">
                <a:solidFill>
                  <a:srgbClr val="000080"/>
                </a:solidFill>
              </a:rPr>
              <a:t>=</a:t>
            </a:r>
            <a:br>
              <a:rPr lang="en-US" sz="4800" dirty="0">
                <a:solidFill>
                  <a:srgbClr val="000080"/>
                </a:solidFill>
              </a:rPr>
            </a:br>
            <a:r>
              <a:rPr lang="en-US" dirty="0">
                <a:solidFill>
                  <a:srgbClr val="000080"/>
                </a:solidFill>
              </a:rPr>
              <a:t>Staff performing to the highest possible standards</a:t>
            </a:r>
            <a:br>
              <a:rPr lang="en-US" dirty="0">
                <a:solidFill>
                  <a:srgbClr val="000080"/>
                </a:solidFill>
              </a:rPr>
            </a:br>
            <a:r>
              <a:rPr lang="en-US" dirty="0"/>
              <a:t>=</a:t>
            </a:r>
            <a:br>
              <a:rPr lang="en-US" dirty="0"/>
            </a:br>
            <a:r>
              <a:rPr lang="en-US" dirty="0"/>
              <a:t>Everyone who passes through our service is well cared for</a:t>
            </a:r>
            <a:endParaRPr lang="en-US" dirty="0">
              <a:solidFill>
                <a:srgbClr val="000080"/>
              </a:solidFill>
            </a:endParaRPr>
          </a:p>
        </p:txBody>
      </p:sp>
      <p:sp>
        <p:nvSpPr>
          <p:cNvPr id="2" name="TextBox 1"/>
          <p:cNvSpPr txBox="1"/>
          <p:nvPr/>
        </p:nvSpPr>
        <p:spPr>
          <a:xfrm>
            <a:off x="394607" y="179615"/>
            <a:ext cx="3946914" cy="646331"/>
          </a:xfrm>
          <a:prstGeom prst="rect">
            <a:avLst/>
          </a:prstGeom>
          <a:noFill/>
        </p:spPr>
        <p:txBody>
          <a:bodyPr wrap="none" rtlCol="0">
            <a:spAutoFit/>
          </a:bodyPr>
          <a:lstStyle/>
          <a:p>
            <a:r>
              <a:rPr lang="en-US" sz="3600" b="1" dirty="0">
                <a:solidFill>
                  <a:srgbClr val="000080"/>
                </a:solidFill>
                <a:latin typeface="Helvetica Neue" charset="0"/>
                <a:ea typeface="Helvetica Neue" charset="0"/>
                <a:cs typeface="Helvetica Neue" charset="0"/>
              </a:rPr>
              <a:t>1</a:t>
            </a:r>
            <a:r>
              <a:rPr lang="en-US" sz="3600" b="1" baseline="30000" dirty="0">
                <a:solidFill>
                  <a:srgbClr val="000080"/>
                </a:solidFill>
                <a:latin typeface="Helvetica Neue" charset="0"/>
                <a:ea typeface="Helvetica Neue" charset="0"/>
                <a:cs typeface="Helvetica Neue" charset="0"/>
              </a:rPr>
              <a:t>st</a:t>
            </a:r>
            <a:r>
              <a:rPr lang="en-US" sz="3600" b="1" dirty="0">
                <a:solidFill>
                  <a:srgbClr val="000080"/>
                </a:solidFill>
                <a:latin typeface="Helvetica Neue" charset="0"/>
                <a:ea typeface="Helvetica Neue" charset="0"/>
                <a:cs typeface="Helvetica Neue" charset="0"/>
              </a:rPr>
              <a:t> Step: Purpose</a:t>
            </a:r>
          </a:p>
        </p:txBody>
      </p:sp>
    </p:spTree>
    <p:extLst>
      <p:ext uri="{BB962C8B-B14F-4D97-AF65-F5344CB8AC3E}">
        <p14:creationId xmlns:p14="http://schemas.microsoft.com/office/powerpoint/2010/main" val="25092859"/>
      </p:ext>
    </p:extLst>
  </p:cSld>
  <p:clrMapOvr>
    <a:masterClrMapping/>
  </p:clrMapOvr>
  <mc:AlternateContent xmlns:mc="http://schemas.openxmlformats.org/markup-compatibility/2006" xmlns:p14="http://schemas.microsoft.com/office/powerpoint/2010/main">
    <mc:Choice Requires="p14">
      <p:transition spd="slow" p14:dur="2000" advTm="70030"/>
    </mc:Choice>
    <mc:Fallback xmlns="">
      <p:transition spd="slow" advTm="7003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240972"/>
            <a:ext cx="7212630" cy="4343400"/>
          </a:xfrm>
        </p:spPr>
        <p:txBody>
          <a:bodyPr>
            <a:normAutofit/>
          </a:bodyPr>
          <a:lstStyle/>
          <a:p>
            <a:pPr algn="ctr"/>
            <a:r>
              <a:rPr lang="en-US" dirty="0">
                <a:solidFill>
                  <a:srgbClr val="000080"/>
                </a:solidFill>
              </a:rPr>
              <a:t>Are our Clinical governance systems helpful and do they meet this purpose?</a:t>
            </a:r>
            <a:br>
              <a:rPr lang="en-GB" dirty="0">
                <a:solidFill>
                  <a:srgbClr val="000080"/>
                </a:solidFill>
              </a:rPr>
            </a:br>
            <a:endParaRPr lang="en-US" dirty="0">
              <a:solidFill>
                <a:srgbClr val="000080"/>
              </a:solidFill>
            </a:endParaRPr>
          </a:p>
        </p:txBody>
      </p:sp>
    </p:spTree>
    <p:extLst>
      <p:ext uri="{BB962C8B-B14F-4D97-AF65-F5344CB8AC3E}">
        <p14:creationId xmlns:p14="http://schemas.microsoft.com/office/powerpoint/2010/main" val="892354694"/>
      </p:ext>
    </p:extLst>
  </p:cSld>
  <p:clrMapOvr>
    <a:masterClrMapping/>
  </p:clrMapOvr>
  <mc:AlternateContent xmlns:mc="http://schemas.openxmlformats.org/markup-compatibility/2006" xmlns:p14="http://schemas.microsoft.com/office/powerpoint/2010/main">
    <mc:Choice Requires="p14">
      <p:transition spd="slow" p14:dur="2000" advTm="8085"/>
    </mc:Choice>
    <mc:Fallback xmlns="">
      <p:transition spd="slow" advTm="808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240972"/>
            <a:ext cx="7212630" cy="4343400"/>
          </a:xfrm>
        </p:spPr>
        <p:txBody>
          <a:bodyPr>
            <a:normAutofit/>
          </a:bodyPr>
          <a:lstStyle/>
          <a:p>
            <a:pPr algn="ctr"/>
            <a:r>
              <a:rPr lang="en-US" dirty="0">
                <a:solidFill>
                  <a:srgbClr val="D4AF37"/>
                </a:solidFill>
              </a:rPr>
              <a:t>Why is it important?</a:t>
            </a:r>
            <a:br>
              <a:rPr lang="en-GB" dirty="0">
                <a:solidFill>
                  <a:srgbClr val="D4AF37"/>
                </a:solidFill>
              </a:rPr>
            </a:br>
            <a:endParaRPr lang="en-US" dirty="0">
              <a:solidFill>
                <a:srgbClr val="D4AF37"/>
              </a:solidFill>
            </a:endParaRPr>
          </a:p>
        </p:txBody>
      </p:sp>
    </p:spTree>
    <p:extLst>
      <p:ext uri="{BB962C8B-B14F-4D97-AF65-F5344CB8AC3E}">
        <p14:creationId xmlns:p14="http://schemas.microsoft.com/office/powerpoint/2010/main" val="1533869327"/>
      </p:ext>
    </p:extLst>
  </p:cSld>
  <p:clrMapOvr>
    <a:masterClrMapping/>
  </p:clrMapOvr>
  <mc:AlternateContent xmlns:mc="http://schemas.openxmlformats.org/markup-compatibility/2006" xmlns:p14="http://schemas.microsoft.com/office/powerpoint/2010/main">
    <mc:Choice Requires="p14">
      <p:transition spd="slow" p14:dur="2000" advTm="6425"/>
    </mc:Choice>
    <mc:Fallback xmlns="">
      <p:transition spd="slow" advTm="64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9119" y="1631510"/>
            <a:ext cx="7212630" cy="1143000"/>
          </a:xfrm>
        </p:spPr>
        <p:txBody>
          <a:bodyPr>
            <a:normAutofit fontScale="90000"/>
          </a:bodyPr>
          <a:lstStyle/>
          <a:p>
            <a:pPr algn="ctr"/>
            <a:r>
              <a:rPr lang="en-US" dirty="0">
                <a:solidFill>
                  <a:srgbClr val="000080"/>
                </a:solidFill>
              </a:rPr>
              <a:t>Bristol Royal Infirmary</a:t>
            </a:r>
            <a:br>
              <a:rPr lang="en-US" dirty="0">
                <a:solidFill>
                  <a:srgbClr val="000080"/>
                </a:solidFill>
              </a:rPr>
            </a:br>
            <a:r>
              <a:rPr lang="en-US" dirty="0">
                <a:solidFill>
                  <a:srgbClr val="000080"/>
                </a:solidFill>
              </a:rPr>
              <a:t>Report </a:t>
            </a:r>
          </a:p>
        </p:txBody>
      </p:sp>
      <p:sp>
        <p:nvSpPr>
          <p:cNvPr id="2" name="TextBox 1"/>
          <p:cNvSpPr txBox="1"/>
          <p:nvPr/>
        </p:nvSpPr>
        <p:spPr>
          <a:xfrm>
            <a:off x="627528" y="3097239"/>
            <a:ext cx="8175811" cy="3046988"/>
          </a:xfrm>
          <a:prstGeom prst="rect">
            <a:avLst/>
          </a:prstGeom>
          <a:noFill/>
        </p:spPr>
        <p:txBody>
          <a:bodyPr wrap="square" rtlCol="0">
            <a:spAutoFit/>
          </a:bodyPr>
          <a:lstStyle/>
          <a:p>
            <a:r>
              <a:rPr lang="en-US" sz="2400" dirty="0"/>
              <a:t>Inquiry commenced in 1998.</a:t>
            </a:r>
          </a:p>
          <a:p>
            <a:r>
              <a:rPr lang="en-US" sz="2400" dirty="0"/>
              <a:t>The Report of the Public Inquiry into children’s heart surgery</a:t>
            </a:r>
            <a:br>
              <a:rPr lang="en-US" sz="2400" dirty="0"/>
            </a:br>
            <a:r>
              <a:rPr lang="en-US" sz="2400" dirty="0"/>
              <a:t>at the Bristol Royal Infirmary 1984-1995 </a:t>
            </a:r>
          </a:p>
          <a:p>
            <a:r>
              <a:rPr lang="en-US" sz="2400" b="1" dirty="0"/>
              <a:t>Learning from Bristol </a:t>
            </a:r>
            <a:endParaRPr lang="en-US" sz="2400" dirty="0"/>
          </a:p>
          <a:p>
            <a:r>
              <a:rPr lang="en-US" sz="2400" dirty="0"/>
              <a:t>Presented to Parliament by the Secretary of State for Health by Command of Her Majesty July 2001 </a:t>
            </a:r>
          </a:p>
          <a:p>
            <a:endParaRPr lang="en-US" sz="2400" dirty="0"/>
          </a:p>
        </p:txBody>
      </p:sp>
    </p:spTree>
    <p:extLst>
      <p:ext uri="{BB962C8B-B14F-4D97-AF65-F5344CB8AC3E}">
        <p14:creationId xmlns:p14="http://schemas.microsoft.com/office/powerpoint/2010/main" val="179284902"/>
      </p:ext>
    </p:extLst>
  </p:cSld>
  <p:clrMapOvr>
    <a:masterClrMapping/>
  </p:clrMapOvr>
  <mc:AlternateContent xmlns:mc="http://schemas.openxmlformats.org/markup-compatibility/2006" xmlns:p14="http://schemas.microsoft.com/office/powerpoint/2010/main">
    <mc:Choice Requires="p14">
      <p:transition spd="slow" p14:dur="2000" advTm="70657"/>
    </mc:Choice>
    <mc:Fallback xmlns="">
      <p:transition spd="slow" advTm="7065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7685" y="1900452"/>
            <a:ext cx="7212630" cy="1143000"/>
          </a:xfrm>
        </p:spPr>
        <p:txBody>
          <a:bodyPr>
            <a:normAutofit fontScale="90000"/>
          </a:bodyPr>
          <a:lstStyle/>
          <a:p>
            <a:pPr algn="ctr"/>
            <a:r>
              <a:rPr lang="en-US" dirty="0">
                <a:solidFill>
                  <a:srgbClr val="000080"/>
                </a:solidFill>
              </a:rPr>
              <a:t>Oakden Older Persons Mental Health Facility, South Australia</a:t>
            </a:r>
          </a:p>
        </p:txBody>
      </p:sp>
      <p:sp>
        <p:nvSpPr>
          <p:cNvPr id="2" name="TextBox 1"/>
          <p:cNvSpPr txBox="1"/>
          <p:nvPr/>
        </p:nvSpPr>
        <p:spPr>
          <a:xfrm>
            <a:off x="717177" y="3749457"/>
            <a:ext cx="7900300" cy="2677656"/>
          </a:xfrm>
          <a:prstGeom prst="rect">
            <a:avLst/>
          </a:prstGeom>
          <a:noFill/>
        </p:spPr>
        <p:txBody>
          <a:bodyPr wrap="square" rtlCol="0">
            <a:spAutoFit/>
          </a:bodyPr>
          <a:lstStyle/>
          <a:p>
            <a:r>
              <a:rPr lang="en-US" sz="2400" dirty="0"/>
              <a:t>28 February 2018, the Independent Commissioner against Corruption (ICAC)  report  </a:t>
            </a:r>
            <a:r>
              <a:rPr lang="en-US" sz="2400" i="1" dirty="0"/>
              <a:t>Oakden: A Shameful Chapter in South Australia’s History</a:t>
            </a:r>
            <a:r>
              <a:rPr lang="en-US" sz="2400" dirty="0"/>
              <a:t>, makes findings against five individuals and the Northern Adelaide Local Health Network. It also makes 13 recommendations.</a:t>
            </a:r>
          </a:p>
          <a:p>
            <a:br>
              <a:rPr lang="en-US" sz="2400" dirty="0"/>
            </a:br>
            <a:endParaRPr lang="en-US" sz="2400" dirty="0"/>
          </a:p>
        </p:txBody>
      </p:sp>
    </p:spTree>
    <p:extLst>
      <p:ext uri="{BB962C8B-B14F-4D97-AF65-F5344CB8AC3E}">
        <p14:creationId xmlns:p14="http://schemas.microsoft.com/office/powerpoint/2010/main" val="2049309577"/>
      </p:ext>
    </p:extLst>
  </p:cSld>
  <p:clrMapOvr>
    <a:masterClrMapping/>
  </p:clrMapOvr>
  <mc:AlternateContent xmlns:mc="http://schemas.openxmlformats.org/markup-compatibility/2006" xmlns:p14="http://schemas.microsoft.com/office/powerpoint/2010/main">
    <mc:Choice Requires="p14">
      <p:transition spd="slow" p14:dur="2000" advTm="37070"/>
    </mc:Choice>
    <mc:Fallback xmlns="">
      <p:transition spd="slow" advTm="370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567543"/>
            <a:ext cx="7212630" cy="4343400"/>
          </a:xfrm>
        </p:spPr>
        <p:txBody>
          <a:bodyPr>
            <a:normAutofit/>
          </a:bodyPr>
          <a:lstStyle/>
          <a:p>
            <a:pPr algn="ctr"/>
            <a:r>
              <a:rPr lang="en-US" b="1" dirty="0">
                <a:solidFill>
                  <a:srgbClr val="D4AF37"/>
                </a:solidFill>
              </a:rPr>
              <a:t>How can you use Clinical Governance to improve staff performance?</a:t>
            </a:r>
            <a:endParaRPr lang="en-US" dirty="0">
              <a:solidFill>
                <a:srgbClr val="D4AF37"/>
              </a:solidFill>
            </a:endParaRPr>
          </a:p>
        </p:txBody>
      </p:sp>
    </p:spTree>
    <p:extLst>
      <p:ext uri="{BB962C8B-B14F-4D97-AF65-F5344CB8AC3E}">
        <p14:creationId xmlns:p14="http://schemas.microsoft.com/office/powerpoint/2010/main" val="218338537"/>
      </p:ext>
    </p:extLst>
  </p:cSld>
  <p:clrMapOvr>
    <a:masterClrMapping/>
  </p:clrMapOvr>
  <mc:AlternateContent xmlns:mc="http://schemas.openxmlformats.org/markup-compatibility/2006" xmlns:p14="http://schemas.microsoft.com/office/powerpoint/2010/main">
    <mc:Choice Requires="p14">
      <p:transition spd="slow" p14:dur="2000" advTm="6002"/>
    </mc:Choice>
    <mc:Fallback xmlns="">
      <p:transition spd="slow" advTm="600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11646" y="2731862"/>
            <a:ext cx="3055845" cy="1222117"/>
            <a:chOff x="3097925" y="3041143"/>
            <a:chExt cx="3055845" cy="1222117"/>
          </a:xfrm>
        </p:grpSpPr>
        <p:sp>
          <p:nvSpPr>
            <p:cNvPr id="16" name="TextBox 15"/>
            <p:cNvSpPr txBox="1"/>
            <p:nvPr/>
          </p:nvSpPr>
          <p:spPr>
            <a:xfrm>
              <a:off x="3097925" y="3041143"/>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01</a:t>
              </a:r>
            </a:p>
          </p:txBody>
        </p:sp>
        <p:sp>
          <p:nvSpPr>
            <p:cNvPr id="204" name="TextBox 203"/>
            <p:cNvSpPr txBox="1"/>
            <p:nvPr/>
          </p:nvSpPr>
          <p:spPr>
            <a:xfrm>
              <a:off x="3604447" y="360203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02</a:t>
              </a:r>
            </a:p>
          </p:txBody>
        </p:sp>
        <p:sp>
          <p:nvSpPr>
            <p:cNvPr id="205" name="TextBox 204"/>
            <p:cNvSpPr txBox="1"/>
            <p:nvPr/>
          </p:nvSpPr>
          <p:spPr>
            <a:xfrm>
              <a:off x="4342505" y="3863150"/>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03</a:t>
              </a:r>
            </a:p>
          </p:txBody>
        </p:sp>
        <p:sp>
          <p:nvSpPr>
            <p:cNvPr id="206" name="TextBox 205"/>
            <p:cNvSpPr txBox="1"/>
            <p:nvPr/>
          </p:nvSpPr>
          <p:spPr>
            <a:xfrm>
              <a:off x="5122214" y="369017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04</a:t>
              </a:r>
            </a:p>
          </p:txBody>
        </p:sp>
        <p:sp>
          <p:nvSpPr>
            <p:cNvPr id="207" name="TextBox 206"/>
            <p:cNvSpPr txBox="1"/>
            <p:nvPr/>
          </p:nvSpPr>
          <p:spPr>
            <a:xfrm>
              <a:off x="5683770" y="3066452"/>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05</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451"/>
            <a:ext cx="9144000" cy="6341816"/>
          </a:xfrm>
          <a:prstGeom prst="rect">
            <a:avLst/>
          </a:prstGeom>
        </p:spPr>
      </p:pic>
      <p:sp>
        <p:nvSpPr>
          <p:cNvPr id="2" name="Slide Number Placeholder 1"/>
          <p:cNvSpPr>
            <a:spLocks noGrp="1"/>
          </p:cNvSpPr>
          <p:nvPr>
            <p:ph type="sldNum" sz="quarter" idx="12"/>
          </p:nvPr>
        </p:nvSpPr>
        <p:spPr/>
        <p:txBody>
          <a:bodyPr/>
          <a:lstStyle/>
          <a:p>
            <a:fld id="{3102BABA-CA66-DE48-930C-696194459CB0}" type="slidenum">
              <a:rPr lang="en-US" smtClean="0"/>
              <a:t>25</a:t>
            </a:fld>
            <a:endParaRPr lang="en-US" dirty="0"/>
          </a:p>
        </p:txBody>
      </p:sp>
      <p:sp>
        <p:nvSpPr>
          <p:cNvPr id="27" name="Title 5"/>
          <p:cNvSpPr txBox="1">
            <a:spLocks/>
          </p:cNvSpPr>
          <p:nvPr/>
        </p:nvSpPr>
        <p:spPr>
          <a:xfrm>
            <a:off x="-895230" y="72589"/>
            <a:ext cx="7212630" cy="685800"/>
          </a:xfrm>
          <a:prstGeom prst="rect">
            <a:avLst/>
          </a:prstGeom>
        </p:spPr>
        <p:txBody>
          <a:bodyPr>
            <a:normAutofit fontScale="97500"/>
          </a:bodyPr>
          <a:lst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a:lstStyle>
          <a:p>
            <a:r>
              <a:rPr lang="en-US" b="1" dirty="0">
                <a:solidFill>
                  <a:srgbClr val="000080"/>
                </a:solidFill>
              </a:rPr>
              <a:t>1. START WITH WHY</a:t>
            </a:r>
            <a:endParaRPr lang="en-US" dirty="0">
              <a:solidFill>
                <a:srgbClr val="000080"/>
              </a:solidFill>
            </a:endParaRPr>
          </a:p>
        </p:txBody>
      </p:sp>
    </p:spTree>
    <p:extLst>
      <p:ext uri="{BB962C8B-B14F-4D97-AF65-F5344CB8AC3E}">
        <p14:creationId xmlns:p14="http://schemas.microsoft.com/office/powerpoint/2010/main" val="439172453"/>
      </p:ext>
    </p:extLst>
  </p:cSld>
  <p:clrMapOvr>
    <a:masterClrMapping/>
  </p:clrMapOvr>
  <mc:AlternateContent xmlns:mc="http://schemas.openxmlformats.org/markup-compatibility/2006" xmlns:p14="http://schemas.microsoft.com/office/powerpoint/2010/main">
    <mc:Choice Requires="p14">
      <p:transition spd="slow" p14:dur="2000" advTm="118493"/>
    </mc:Choice>
    <mc:Fallback xmlns="">
      <p:transition spd="slow" advTm="11849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11646" y="2731862"/>
            <a:ext cx="3055845" cy="1222117"/>
            <a:chOff x="3097925" y="3041143"/>
            <a:chExt cx="3055845" cy="1222117"/>
          </a:xfrm>
        </p:grpSpPr>
        <p:sp>
          <p:nvSpPr>
            <p:cNvPr id="16" name="TextBox 15"/>
            <p:cNvSpPr txBox="1"/>
            <p:nvPr/>
          </p:nvSpPr>
          <p:spPr>
            <a:xfrm>
              <a:off x="3097925" y="3041143"/>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01</a:t>
              </a:r>
            </a:p>
          </p:txBody>
        </p:sp>
        <p:sp>
          <p:nvSpPr>
            <p:cNvPr id="204" name="TextBox 203"/>
            <p:cNvSpPr txBox="1"/>
            <p:nvPr/>
          </p:nvSpPr>
          <p:spPr>
            <a:xfrm>
              <a:off x="3604447" y="360203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02</a:t>
              </a:r>
            </a:p>
          </p:txBody>
        </p:sp>
        <p:sp>
          <p:nvSpPr>
            <p:cNvPr id="205" name="TextBox 204"/>
            <p:cNvSpPr txBox="1"/>
            <p:nvPr/>
          </p:nvSpPr>
          <p:spPr>
            <a:xfrm>
              <a:off x="4342505" y="3863150"/>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03</a:t>
              </a:r>
            </a:p>
          </p:txBody>
        </p:sp>
        <p:sp>
          <p:nvSpPr>
            <p:cNvPr id="206" name="TextBox 205"/>
            <p:cNvSpPr txBox="1"/>
            <p:nvPr/>
          </p:nvSpPr>
          <p:spPr>
            <a:xfrm>
              <a:off x="5122214" y="369017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04</a:t>
              </a:r>
            </a:p>
          </p:txBody>
        </p:sp>
        <p:sp>
          <p:nvSpPr>
            <p:cNvPr id="207" name="TextBox 206"/>
            <p:cNvSpPr txBox="1"/>
            <p:nvPr/>
          </p:nvSpPr>
          <p:spPr>
            <a:xfrm>
              <a:off x="5683770" y="3066452"/>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05</a:t>
              </a:r>
            </a:p>
          </p:txBody>
        </p:sp>
      </p:grpSp>
      <p:sp>
        <p:nvSpPr>
          <p:cNvPr id="2" name="Slide Number Placeholder 1"/>
          <p:cNvSpPr>
            <a:spLocks noGrp="1"/>
          </p:cNvSpPr>
          <p:nvPr>
            <p:ph type="sldNum" sz="quarter" idx="12"/>
          </p:nvPr>
        </p:nvSpPr>
        <p:spPr/>
        <p:txBody>
          <a:bodyPr/>
          <a:lstStyle/>
          <a:p>
            <a:fld id="{3102BABA-CA66-DE48-930C-696194459CB0}" type="slidenum">
              <a:rPr lang="en-US" smtClean="0"/>
              <a:t>26</a:t>
            </a:fld>
            <a:endParaRPr lang="en-US" dirty="0"/>
          </a:p>
        </p:txBody>
      </p:sp>
      <p:sp>
        <p:nvSpPr>
          <p:cNvPr id="27" name="Title 5"/>
          <p:cNvSpPr txBox="1">
            <a:spLocks/>
          </p:cNvSpPr>
          <p:nvPr/>
        </p:nvSpPr>
        <p:spPr>
          <a:xfrm>
            <a:off x="-1145139" y="133495"/>
            <a:ext cx="7212630" cy="685800"/>
          </a:xfrm>
          <a:prstGeom prst="rect">
            <a:avLst/>
          </a:prstGeom>
        </p:spPr>
        <p:txBody>
          <a:bodyPr>
            <a:normAutofit fontScale="97500"/>
          </a:bodyPr>
          <a:lst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a:lstStyle>
          <a:p>
            <a:r>
              <a:rPr lang="en-US" b="1" dirty="0">
                <a:solidFill>
                  <a:srgbClr val="000080"/>
                </a:solidFill>
              </a:rPr>
              <a:t>2. MAKE IT CLEAR</a:t>
            </a:r>
            <a:endParaRPr lang="en-US" dirty="0">
              <a:solidFill>
                <a:srgbClr val="00008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19296"/>
            <a:ext cx="9143999" cy="6089676"/>
          </a:xfrm>
          <a:prstGeom prst="rect">
            <a:avLst/>
          </a:prstGeom>
        </p:spPr>
      </p:pic>
    </p:spTree>
    <p:extLst>
      <p:ext uri="{BB962C8B-B14F-4D97-AF65-F5344CB8AC3E}">
        <p14:creationId xmlns:p14="http://schemas.microsoft.com/office/powerpoint/2010/main" val="75448103"/>
      </p:ext>
    </p:extLst>
  </p:cSld>
  <p:clrMapOvr>
    <a:masterClrMapping/>
  </p:clrMapOvr>
  <mc:AlternateContent xmlns:mc="http://schemas.openxmlformats.org/markup-compatibility/2006" xmlns:p14="http://schemas.microsoft.com/office/powerpoint/2010/main">
    <mc:Choice Requires="p14">
      <p:transition spd="slow" p14:dur="2000" advTm="98813"/>
    </mc:Choice>
    <mc:Fallback xmlns="">
      <p:transition spd="slow" advTm="9881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11646" y="2731862"/>
            <a:ext cx="3055845" cy="1222117"/>
            <a:chOff x="3097925" y="3041143"/>
            <a:chExt cx="3055845" cy="1222117"/>
          </a:xfrm>
        </p:grpSpPr>
        <p:sp>
          <p:nvSpPr>
            <p:cNvPr id="16" name="TextBox 15"/>
            <p:cNvSpPr txBox="1"/>
            <p:nvPr/>
          </p:nvSpPr>
          <p:spPr>
            <a:xfrm>
              <a:off x="3097925" y="3041143"/>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01</a:t>
              </a:r>
            </a:p>
          </p:txBody>
        </p:sp>
        <p:sp>
          <p:nvSpPr>
            <p:cNvPr id="204" name="TextBox 203"/>
            <p:cNvSpPr txBox="1"/>
            <p:nvPr/>
          </p:nvSpPr>
          <p:spPr>
            <a:xfrm>
              <a:off x="3604447" y="360203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02</a:t>
              </a:r>
            </a:p>
          </p:txBody>
        </p:sp>
        <p:sp>
          <p:nvSpPr>
            <p:cNvPr id="205" name="TextBox 204"/>
            <p:cNvSpPr txBox="1"/>
            <p:nvPr/>
          </p:nvSpPr>
          <p:spPr>
            <a:xfrm>
              <a:off x="4342505" y="3863150"/>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03</a:t>
              </a:r>
            </a:p>
          </p:txBody>
        </p:sp>
        <p:sp>
          <p:nvSpPr>
            <p:cNvPr id="206" name="TextBox 205"/>
            <p:cNvSpPr txBox="1"/>
            <p:nvPr/>
          </p:nvSpPr>
          <p:spPr>
            <a:xfrm>
              <a:off x="5122214" y="369017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04</a:t>
              </a:r>
            </a:p>
          </p:txBody>
        </p:sp>
        <p:sp>
          <p:nvSpPr>
            <p:cNvPr id="207" name="TextBox 206"/>
            <p:cNvSpPr txBox="1"/>
            <p:nvPr/>
          </p:nvSpPr>
          <p:spPr>
            <a:xfrm>
              <a:off x="5683770" y="3066452"/>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05</a:t>
              </a:r>
            </a:p>
          </p:txBody>
        </p:sp>
      </p:grpSp>
      <p:sp>
        <p:nvSpPr>
          <p:cNvPr id="2" name="Slide Number Placeholder 1"/>
          <p:cNvSpPr>
            <a:spLocks noGrp="1"/>
          </p:cNvSpPr>
          <p:nvPr>
            <p:ph type="sldNum" sz="quarter" idx="12"/>
          </p:nvPr>
        </p:nvSpPr>
        <p:spPr/>
        <p:txBody>
          <a:bodyPr/>
          <a:lstStyle/>
          <a:p>
            <a:fld id="{3102BABA-CA66-DE48-930C-696194459CB0}" type="slidenum">
              <a:rPr lang="en-US" smtClean="0"/>
              <a:t>27</a:t>
            </a:fld>
            <a:endParaRPr lang="en-US" dirty="0"/>
          </a:p>
        </p:txBody>
      </p:sp>
      <p:sp>
        <p:nvSpPr>
          <p:cNvPr id="27" name="Title 5"/>
          <p:cNvSpPr txBox="1">
            <a:spLocks/>
          </p:cNvSpPr>
          <p:nvPr/>
        </p:nvSpPr>
        <p:spPr>
          <a:xfrm>
            <a:off x="-1251181" y="184014"/>
            <a:ext cx="8525653" cy="1466705"/>
          </a:xfrm>
          <a:prstGeom prst="rect">
            <a:avLst/>
          </a:prstGeom>
        </p:spPr>
        <p:txBody>
          <a:bodyPr>
            <a:normAutofit fontScale="97500"/>
          </a:bodyPr>
          <a:lst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a:lstStyle>
          <a:p>
            <a:r>
              <a:rPr lang="en-US" b="1" dirty="0">
                <a:solidFill>
                  <a:srgbClr val="000080"/>
                </a:solidFill>
              </a:rPr>
              <a:t>3. </a:t>
            </a:r>
            <a:r>
              <a:rPr lang="en-AU" b="1" dirty="0">
                <a:solidFill>
                  <a:srgbClr val="000080"/>
                </a:solidFill>
              </a:rPr>
              <a:t>THINK PREVENTION</a:t>
            </a:r>
            <a:endParaRPr lang="en-US" dirty="0">
              <a:solidFill>
                <a:srgbClr val="00008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1"/>
            <a:ext cx="9144000" cy="6177354"/>
          </a:xfrm>
          <a:prstGeom prst="rect">
            <a:avLst/>
          </a:prstGeom>
        </p:spPr>
      </p:pic>
    </p:spTree>
    <p:extLst>
      <p:ext uri="{BB962C8B-B14F-4D97-AF65-F5344CB8AC3E}">
        <p14:creationId xmlns:p14="http://schemas.microsoft.com/office/powerpoint/2010/main" val="1481444093"/>
      </p:ext>
    </p:extLst>
  </p:cSld>
  <p:clrMapOvr>
    <a:masterClrMapping/>
  </p:clrMapOvr>
  <mc:AlternateContent xmlns:mc="http://schemas.openxmlformats.org/markup-compatibility/2006" xmlns:p14="http://schemas.microsoft.com/office/powerpoint/2010/main">
    <mc:Choice Requires="p14">
      <p:transition spd="slow" p14:dur="2000" advTm="17088"/>
    </mc:Choice>
    <mc:Fallback xmlns="">
      <p:transition spd="slow" advTm="1708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011646" y="2731862"/>
            <a:ext cx="3055845" cy="1222117"/>
            <a:chOff x="3097925" y="3041143"/>
            <a:chExt cx="3055845" cy="1222117"/>
          </a:xfrm>
        </p:grpSpPr>
        <p:sp>
          <p:nvSpPr>
            <p:cNvPr id="16" name="TextBox 15"/>
            <p:cNvSpPr txBox="1"/>
            <p:nvPr/>
          </p:nvSpPr>
          <p:spPr>
            <a:xfrm>
              <a:off x="3097925" y="3041143"/>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01</a:t>
              </a:r>
            </a:p>
          </p:txBody>
        </p:sp>
        <p:sp>
          <p:nvSpPr>
            <p:cNvPr id="204" name="TextBox 203"/>
            <p:cNvSpPr txBox="1"/>
            <p:nvPr/>
          </p:nvSpPr>
          <p:spPr>
            <a:xfrm>
              <a:off x="3604447" y="360203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02</a:t>
              </a:r>
            </a:p>
          </p:txBody>
        </p:sp>
        <p:sp>
          <p:nvSpPr>
            <p:cNvPr id="205" name="TextBox 204"/>
            <p:cNvSpPr txBox="1"/>
            <p:nvPr/>
          </p:nvSpPr>
          <p:spPr>
            <a:xfrm>
              <a:off x="4342505" y="3863150"/>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03</a:t>
              </a:r>
            </a:p>
          </p:txBody>
        </p:sp>
        <p:sp>
          <p:nvSpPr>
            <p:cNvPr id="206" name="TextBox 205"/>
            <p:cNvSpPr txBox="1"/>
            <p:nvPr/>
          </p:nvSpPr>
          <p:spPr>
            <a:xfrm>
              <a:off x="5122214" y="3690177"/>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04</a:t>
              </a:r>
            </a:p>
          </p:txBody>
        </p:sp>
        <p:sp>
          <p:nvSpPr>
            <p:cNvPr id="207" name="TextBox 206"/>
            <p:cNvSpPr txBox="1"/>
            <p:nvPr/>
          </p:nvSpPr>
          <p:spPr>
            <a:xfrm>
              <a:off x="5683770" y="3066452"/>
              <a:ext cx="470000"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05</a:t>
              </a:r>
            </a:p>
          </p:txBody>
        </p:sp>
      </p:grpSp>
      <p:sp>
        <p:nvSpPr>
          <p:cNvPr id="2" name="Slide Number Placeholder 1"/>
          <p:cNvSpPr>
            <a:spLocks noGrp="1"/>
          </p:cNvSpPr>
          <p:nvPr>
            <p:ph type="sldNum" sz="quarter" idx="12"/>
          </p:nvPr>
        </p:nvSpPr>
        <p:spPr/>
        <p:txBody>
          <a:bodyPr/>
          <a:lstStyle/>
          <a:p>
            <a:fld id="{3102BABA-CA66-DE48-930C-696194459CB0}" type="slidenum">
              <a:rPr lang="en-US" smtClean="0"/>
              <a:t>28</a:t>
            </a:fld>
            <a:endParaRPr lang="en-US" dirty="0"/>
          </a:p>
        </p:txBody>
      </p:sp>
      <p:sp>
        <p:nvSpPr>
          <p:cNvPr id="27" name="Title 5"/>
          <p:cNvSpPr txBox="1">
            <a:spLocks/>
          </p:cNvSpPr>
          <p:nvPr/>
        </p:nvSpPr>
        <p:spPr>
          <a:xfrm>
            <a:off x="-509659" y="116881"/>
            <a:ext cx="8525653" cy="1466705"/>
          </a:xfrm>
          <a:prstGeom prst="rect">
            <a:avLst/>
          </a:prstGeom>
        </p:spPr>
        <p:txBody>
          <a:bodyPr>
            <a:normAutofit fontScale="97500"/>
          </a:bodyPr>
          <a:lstStyle>
            <a:lvl1pPr algn="ctr" defTabSz="457200" rtl="0" eaLnBrk="1" latinLnBrk="0" hangingPunct="1">
              <a:spcBef>
                <a:spcPct val="0"/>
              </a:spcBef>
              <a:buNone/>
              <a:defRPr sz="4000" kern="1200">
                <a:solidFill>
                  <a:srgbClr val="205595"/>
                </a:solidFill>
                <a:latin typeface="Arial Rounded MT Bold"/>
                <a:ea typeface="+mj-ea"/>
                <a:cs typeface="Arial Rounded MT Bold"/>
              </a:defRPr>
            </a:lvl1pPr>
          </a:lstStyle>
          <a:p>
            <a:r>
              <a:rPr lang="en-US" b="1" dirty="0">
                <a:solidFill>
                  <a:srgbClr val="000080"/>
                </a:solidFill>
              </a:rPr>
              <a:t>4. </a:t>
            </a:r>
            <a:r>
              <a:rPr lang="en-AU" b="1" dirty="0">
                <a:solidFill>
                  <a:srgbClr val="000080"/>
                </a:solidFill>
              </a:rPr>
              <a:t>LOOK AFTER EACH OTHER</a:t>
            </a:r>
            <a:endParaRPr lang="en-US" dirty="0">
              <a:solidFill>
                <a:srgbClr val="00008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2500"/>
            <a:ext cx="9143999" cy="7060103"/>
          </a:xfrm>
          <a:prstGeom prst="rect">
            <a:avLst/>
          </a:prstGeom>
        </p:spPr>
      </p:pic>
    </p:spTree>
    <p:extLst>
      <p:ext uri="{BB962C8B-B14F-4D97-AF65-F5344CB8AC3E}">
        <p14:creationId xmlns:p14="http://schemas.microsoft.com/office/powerpoint/2010/main" val="1721635744"/>
      </p:ext>
    </p:extLst>
  </p:cSld>
  <p:clrMapOvr>
    <a:masterClrMapping/>
  </p:clrMapOvr>
  <mc:AlternateContent xmlns:mc="http://schemas.openxmlformats.org/markup-compatibility/2006" xmlns:p14="http://schemas.microsoft.com/office/powerpoint/2010/main">
    <mc:Choice Requires="p14">
      <p:transition spd="slow" p14:dur="2000" advTm="28661"/>
    </mc:Choice>
    <mc:Fallback xmlns="">
      <p:transition spd="slow" advTm="2866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1356_ICL_PowerpointDesign_v13.jpg">
            <a:extLst>
              <a:ext uri="{FF2B5EF4-FFF2-40B4-BE49-F238E27FC236}">
                <a16:creationId xmlns:a16="http://schemas.microsoft.com/office/drawing/2014/main" id="{6B8554FF-5EE5-41F4-B543-D050718BDA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4" y="-8264"/>
            <a:ext cx="9293225" cy="6857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9000"/>
              </a:schemeClr>
            </a:solidFill>
          </a:ln>
        </p:spPr>
      </p:pic>
      <p:sp>
        <p:nvSpPr>
          <p:cNvPr id="3" name="TextBox 2">
            <a:extLst>
              <a:ext uri="{FF2B5EF4-FFF2-40B4-BE49-F238E27FC236}">
                <a16:creationId xmlns:a16="http://schemas.microsoft.com/office/drawing/2014/main" id="{55FCE1B2-FDFB-4CC2-8BC6-D304A0B5047A}"/>
              </a:ext>
            </a:extLst>
          </p:cNvPr>
          <p:cNvSpPr txBox="1"/>
          <p:nvPr/>
        </p:nvSpPr>
        <p:spPr>
          <a:xfrm>
            <a:off x="753763" y="1462731"/>
            <a:ext cx="8204886" cy="369332"/>
          </a:xfrm>
          <a:prstGeom prst="rect">
            <a:avLst/>
          </a:prstGeom>
          <a:noFill/>
        </p:spPr>
        <p:txBody>
          <a:bodyPr wrap="square" rtlCol="0">
            <a:spAutoFit/>
          </a:bodyPr>
          <a:lstStyle/>
          <a:p>
            <a:endParaRPr lang="en-AU" dirty="0"/>
          </a:p>
        </p:txBody>
      </p:sp>
      <p:sp>
        <p:nvSpPr>
          <p:cNvPr id="7" name="Rectangle 7">
            <a:extLst>
              <a:ext uri="{FF2B5EF4-FFF2-40B4-BE49-F238E27FC236}">
                <a16:creationId xmlns:a16="http://schemas.microsoft.com/office/drawing/2014/main" id="{4776E2A3-13D5-4D74-8165-0E3819E47A78}"/>
              </a:ext>
            </a:extLst>
          </p:cNvPr>
          <p:cNvSpPr>
            <a:spLocks noChangeArrowheads="1"/>
          </p:cNvSpPr>
          <p:nvPr/>
        </p:nvSpPr>
        <p:spPr bwMode="auto">
          <a:xfrm>
            <a:off x="1" y="5777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10" name="Title 1">
            <a:extLst>
              <a:ext uri="{FF2B5EF4-FFF2-40B4-BE49-F238E27FC236}">
                <a16:creationId xmlns:a16="http://schemas.microsoft.com/office/drawing/2014/main" id="{EA557A34-DCBC-4713-8B9F-37402A188DB5}"/>
              </a:ext>
            </a:extLst>
          </p:cNvPr>
          <p:cNvSpPr txBox="1">
            <a:spLocks/>
          </p:cNvSpPr>
          <p:nvPr/>
        </p:nvSpPr>
        <p:spPr>
          <a:xfrm>
            <a:off x="1" y="207520"/>
            <a:ext cx="9144000" cy="1405701"/>
          </a:xfrm>
          <a:prstGeom prst="rect">
            <a:avLst/>
          </a:prstGeom>
          <a:solidFill>
            <a:schemeClr val="bg1"/>
          </a:solidFill>
        </p:spPr>
        <p:txBody>
          <a:bodyPr>
            <a:normAutofit/>
          </a:bodyPr>
          <a:lstStyle>
            <a:lvl1pPr algn="l" defTabSz="457200" rtl="0" eaLnBrk="1" latinLnBrk="0" hangingPunct="1">
              <a:spcBef>
                <a:spcPct val="0"/>
              </a:spcBef>
              <a:buNone/>
              <a:defRPr sz="3600" b="1" kern="1200">
                <a:solidFill>
                  <a:srgbClr val="000080"/>
                </a:solidFill>
                <a:latin typeface="Helvetica Neue" charset="0"/>
                <a:ea typeface="Helvetica Neue" charset="0"/>
                <a:cs typeface="Helvetica Neue" charset="0"/>
              </a:defRPr>
            </a:lvl1pPr>
          </a:lstStyle>
          <a:p>
            <a:pPr algn="ctr"/>
            <a:r>
              <a:rPr lang="en-AU" dirty="0">
                <a:solidFill>
                  <a:srgbClr val="205595"/>
                </a:solidFill>
              </a:rPr>
              <a:t>Get 15% Discount off Super Early Bird Rate </a:t>
            </a:r>
            <a:r>
              <a:rPr lang="en-US" dirty="0">
                <a:solidFill>
                  <a:srgbClr val="205595"/>
                </a:solidFill>
              </a:rPr>
              <a:t>on our upcoming courses:</a:t>
            </a:r>
          </a:p>
        </p:txBody>
      </p:sp>
      <p:cxnSp>
        <p:nvCxnSpPr>
          <p:cNvPr id="11" name="Straight Connector 10">
            <a:extLst>
              <a:ext uri="{FF2B5EF4-FFF2-40B4-BE49-F238E27FC236}">
                <a16:creationId xmlns:a16="http://schemas.microsoft.com/office/drawing/2014/main" id="{27D09A92-B33E-4D5B-BAE0-8347F0F6787F}"/>
              </a:ext>
            </a:extLst>
          </p:cNvPr>
          <p:cNvCxnSpPr>
            <a:cxnSpLocks/>
          </p:cNvCxnSpPr>
          <p:nvPr/>
        </p:nvCxnSpPr>
        <p:spPr>
          <a:xfrm flipH="1">
            <a:off x="455152" y="1813432"/>
            <a:ext cx="8379359" cy="0"/>
          </a:xfrm>
          <a:prstGeom prst="line">
            <a:avLst/>
          </a:prstGeom>
        </p:spPr>
        <p:style>
          <a:lnRef idx="2">
            <a:schemeClr val="accent6"/>
          </a:lnRef>
          <a:fillRef idx="0">
            <a:schemeClr val="accent6"/>
          </a:fillRef>
          <a:effectRef idx="1">
            <a:schemeClr val="accent6"/>
          </a:effectRef>
          <a:fontRef idx="minor">
            <a:schemeClr val="tx1"/>
          </a:fontRef>
        </p:style>
      </p:cxnSp>
      <p:sp>
        <p:nvSpPr>
          <p:cNvPr id="4" name="Rectangle 3">
            <a:extLst>
              <a:ext uri="{FF2B5EF4-FFF2-40B4-BE49-F238E27FC236}">
                <a16:creationId xmlns:a16="http://schemas.microsoft.com/office/drawing/2014/main" id="{E6D1C866-E873-4C4E-A990-3BE77CCF7955}"/>
              </a:ext>
            </a:extLst>
          </p:cNvPr>
          <p:cNvSpPr/>
          <p:nvPr/>
        </p:nvSpPr>
        <p:spPr>
          <a:xfrm>
            <a:off x="184731" y="2090172"/>
            <a:ext cx="8959267" cy="2215991"/>
          </a:xfrm>
          <a:prstGeom prst="rect">
            <a:avLst/>
          </a:prstGeom>
        </p:spPr>
        <p:txBody>
          <a:bodyPr wrap="square">
            <a:spAutoFit/>
          </a:bodyPr>
          <a:lstStyle/>
          <a:p>
            <a:pPr algn="ctr"/>
            <a:r>
              <a:rPr lang="en-AU" sz="2400" b="1" dirty="0"/>
              <a:t>Clinical Governance and Practice Improvement</a:t>
            </a:r>
            <a:br>
              <a:rPr lang="en-AU" sz="2400" b="1" dirty="0"/>
            </a:br>
            <a:r>
              <a:rPr lang="en-AU" dirty="0"/>
              <a:t>Sydney | 21 November 2018</a:t>
            </a:r>
          </a:p>
          <a:p>
            <a:pPr algn="ctr"/>
            <a:r>
              <a:rPr lang="en-AU" dirty="0"/>
              <a:t>Melbourne | 28 November 2018</a:t>
            </a:r>
            <a:br>
              <a:rPr lang="en-AU" dirty="0"/>
            </a:br>
            <a:endParaRPr lang="en-AU" dirty="0"/>
          </a:p>
          <a:p>
            <a:pPr algn="ctr"/>
            <a:r>
              <a:rPr lang="en-AU" sz="2400" b="1" dirty="0"/>
              <a:t>Transforming the Patient and Staff Experience</a:t>
            </a:r>
          </a:p>
          <a:p>
            <a:pPr algn="ctr"/>
            <a:r>
              <a:rPr lang="en-AU" dirty="0"/>
              <a:t>Sydney | 22 November 2018</a:t>
            </a:r>
          </a:p>
          <a:p>
            <a:pPr algn="ctr"/>
            <a:r>
              <a:rPr lang="en-AU" dirty="0"/>
              <a:t>Melbourne | 29 November 2018</a:t>
            </a:r>
          </a:p>
        </p:txBody>
      </p:sp>
      <p:sp>
        <p:nvSpPr>
          <p:cNvPr id="5" name="Rectangle 4">
            <a:extLst>
              <a:ext uri="{FF2B5EF4-FFF2-40B4-BE49-F238E27FC236}">
                <a16:creationId xmlns:a16="http://schemas.microsoft.com/office/drawing/2014/main" id="{ACE65A33-5D13-4DF8-B0F3-08A5DE28C5C6}"/>
              </a:ext>
            </a:extLst>
          </p:cNvPr>
          <p:cNvSpPr/>
          <p:nvPr/>
        </p:nvSpPr>
        <p:spPr>
          <a:xfrm>
            <a:off x="2686928" y="4445863"/>
            <a:ext cx="4171071" cy="400110"/>
          </a:xfrm>
          <a:prstGeom prst="rect">
            <a:avLst/>
          </a:prstGeom>
        </p:spPr>
        <p:txBody>
          <a:bodyPr wrap="square">
            <a:spAutoFit/>
          </a:bodyPr>
          <a:lstStyle/>
          <a:p>
            <a:pPr algn="ctr" defTabSz="342900">
              <a:defRPr/>
            </a:pPr>
            <a:r>
              <a:rPr lang="en-US" sz="2000" b="1" dirty="0">
                <a:solidFill>
                  <a:srgbClr val="205595"/>
                </a:solidFill>
                <a:latin typeface="Arial" panose="020B0604020202020204" pitchFamily="34" charset="0"/>
                <a:cs typeface="Arial" panose="020B0604020202020204" pitchFamily="34" charset="0"/>
              </a:rPr>
              <a:t>Interested in Attending?</a:t>
            </a:r>
            <a:endParaRPr lang="en-US" sz="2000" dirty="0">
              <a:solidFill>
                <a:srgbClr val="205595"/>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5D3CBF1B-B4B7-44E6-A2E7-501C820CE126}"/>
              </a:ext>
            </a:extLst>
          </p:cNvPr>
          <p:cNvSpPr/>
          <p:nvPr/>
        </p:nvSpPr>
        <p:spPr>
          <a:xfrm>
            <a:off x="309489" y="5083696"/>
            <a:ext cx="2341735" cy="562789"/>
          </a:xfrm>
          <a:prstGeom prst="roundRect">
            <a:avLst/>
          </a:prstGeom>
          <a:solidFill>
            <a:srgbClr val="E8851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400" dirty="0">
                <a:solidFill>
                  <a:schemeClr val="bg1"/>
                </a:solidFill>
              </a:rPr>
              <a:t>Discount Code: </a:t>
            </a:r>
            <a:r>
              <a:rPr lang="en-AU" sz="1400" b="1" dirty="0">
                <a:solidFill>
                  <a:schemeClr val="bg1"/>
                </a:solidFill>
              </a:rPr>
              <a:t>WB18CG</a:t>
            </a:r>
          </a:p>
        </p:txBody>
      </p:sp>
      <p:sp>
        <p:nvSpPr>
          <p:cNvPr id="17" name="Rectangle: Rounded Corners 16">
            <a:extLst>
              <a:ext uri="{FF2B5EF4-FFF2-40B4-BE49-F238E27FC236}">
                <a16:creationId xmlns:a16="http://schemas.microsoft.com/office/drawing/2014/main" id="{52725A91-72E5-4158-B058-0B2BFC811D5A}"/>
              </a:ext>
            </a:extLst>
          </p:cNvPr>
          <p:cNvSpPr/>
          <p:nvPr/>
        </p:nvSpPr>
        <p:spPr>
          <a:xfrm>
            <a:off x="3255469" y="5083777"/>
            <a:ext cx="2487398" cy="562708"/>
          </a:xfrm>
          <a:prstGeom prst="roundRect">
            <a:avLst/>
          </a:prstGeom>
          <a:solidFill>
            <a:srgbClr val="E8851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400" dirty="0">
                <a:solidFill>
                  <a:schemeClr val="bg1"/>
                </a:solidFill>
              </a:rPr>
              <a:t>Phone:  </a:t>
            </a:r>
            <a:r>
              <a:rPr lang="en-AU" sz="1400" b="1" dirty="0">
                <a:solidFill>
                  <a:schemeClr val="bg1"/>
                </a:solidFill>
              </a:rPr>
              <a:t>(02) 9080 4454</a:t>
            </a:r>
          </a:p>
        </p:txBody>
      </p:sp>
      <p:sp>
        <p:nvSpPr>
          <p:cNvPr id="19" name="Rectangle: Rounded Corners 18">
            <a:extLst>
              <a:ext uri="{FF2B5EF4-FFF2-40B4-BE49-F238E27FC236}">
                <a16:creationId xmlns:a16="http://schemas.microsoft.com/office/drawing/2014/main" id="{39DC716F-2567-4E26-8B34-4083AC545C7D}"/>
              </a:ext>
            </a:extLst>
          </p:cNvPr>
          <p:cNvSpPr/>
          <p:nvPr/>
        </p:nvSpPr>
        <p:spPr>
          <a:xfrm>
            <a:off x="6347113" y="5079719"/>
            <a:ext cx="2487398" cy="566766"/>
          </a:xfrm>
          <a:prstGeom prst="roundRect">
            <a:avLst/>
          </a:prstGeom>
          <a:solidFill>
            <a:srgbClr val="E88518"/>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1400" dirty="0">
                <a:solidFill>
                  <a:schemeClr val="bg1"/>
                </a:solidFill>
              </a:rPr>
              <a:t>Email: </a:t>
            </a:r>
            <a:r>
              <a:rPr lang="en-AU" sz="1400" b="1" dirty="0">
                <a:solidFill>
                  <a:schemeClr val="bg1"/>
                </a:solidFill>
              </a:rPr>
              <a:t>training@informa.com.au</a:t>
            </a:r>
          </a:p>
        </p:txBody>
      </p:sp>
    </p:spTree>
    <p:extLst>
      <p:ext uri="{BB962C8B-B14F-4D97-AF65-F5344CB8AC3E}">
        <p14:creationId xmlns:p14="http://schemas.microsoft.com/office/powerpoint/2010/main" val="131191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12630" cy="868679"/>
          </a:xfrm>
        </p:spPr>
        <p:txBody>
          <a:bodyPr>
            <a:normAutofit/>
          </a:bodyPr>
          <a:lstStyle/>
          <a:p>
            <a:r>
              <a:rPr lang="en-US" sz="3200" dirty="0"/>
              <a:t>Definition of Clinical Governance</a:t>
            </a:r>
          </a:p>
        </p:txBody>
      </p:sp>
      <p:sp>
        <p:nvSpPr>
          <p:cNvPr id="3" name="Content Placeholder 2"/>
          <p:cNvSpPr>
            <a:spLocks noGrp="1"/>
          </p:cNvSpPr>
          <p:nvPr>
            <p:ph idx="1"/>
          </p:nvPr>
        </p:nvSpPr>
        <p:spPr>
          <a:xfrm>
            <a:off x="457200" y="1784213"/>
            <a:ext cx="8229600" cy="4525963"/>
          </a:xfrm>
        </p:spPr>
        <p:txBody>
          <a:bodyPr>
            <a:normAutofit lnSpcReduction="10000"/>
          </a:bodyPr>
          <a:lstStyle/>
          <a:p>
            <a:pPr marL="0" indent="0">
              <a:buNone/>
            </a:pPr>
            <a:r>
              <a:rPr lang="en-US" dirty="0"/>
              <a:t>“ensures that everyone - from frontline clinicians to managers and members of governing bodies, such as boards - is accountable to patients and the community for assuring the delivery of health services that are safe, effective, high quality and continuously improving”</a:t>
            </a:r>
          </a:p>
          <a:p>
            <a:pPr marL="0" indent="0" algn="r">
              <a:buNone/>
            </a:pPr>
            <a:r>
              <a:rPr lang="en-US" dirty="0">
                <a:solidFill>
                  <a:srgbClr val="D7B740"/>
                </a:solidFill>
              </a:rPr>
              <a:t>Australian Commission on Safety and Quality in Health Care</a:t>
            </a:r>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748498053"/>
      </p:ext>
    </p:extLst>
  </p:cSld>
  <p:clrMapOvr>
    <a:masterClrMapping/>
  </p:clrMapOvr>
  <mc:AlternateContent xmlns:mc="http://schemas.openxmlformats.org/markup-compatibility/2006" xmlns:p14="http://schemas.microsoft.com/office/powerpoint/2010/main">
    <mc:Choice Requires="p14">
      <p:transition spd="slow" p14:dur="2000" advTm="163095"/>
    </mc:Choice>
    <mc:Fallback xmlns="">
      <p:transition spd="slow" advTm="1630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1356_ICL_PowerpointDesign_v13.jpg">
            <a:extLst>
              <a:ext uri="{FF2B5EF4-FFF2-40B4-BE49-F238E27FC236}">
                <a16:creationId xmlns:a16="http://schemas.microsoft.com/office/drawing/2014/main" id="{6B8554FF-5EE5-41F4-B543-D050718BDA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93225" cy="69532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9000"/>
              </a:schemeClr>
            </a:solidFill>
          </a:ln>
        </p:spPr>
      </p:pic>
      <p:sp>
        <p:nvSpPr>
          <p:cNvPr id="6" name="Rectangle: Rounded Corners 5">
            <a:extLst>
              <a:ext uri="{FF2B5EF4-FFF2-40B4-BE49-F238E27FC236}">
                <a16:creationId xmlns:a16="http://schemas.microsoft.com/office/drawing/2014/main" id="{8FD21DCA-F3A6-461E-97CE-B7DBF5988EC0}"/>
              </a:ext>
            </a:extLst>
          </p:cNvPr>
          <p:cNvSpPr/>
          <p:nvPr/>
        </p:nvSpPr>
        <p:spPr>
          <a:xfrm>
            <a:off x="2346325" y="2362200"/>
            <a:ext cx="4806950" cy="914400"/>
          </a:xfrm>
          <a:prstGeom prst="roundRect">
            <a:avLst/>
          </a:prstGeom>
          <a:solidFill>
            <a:srgbClr val="EF8943"/>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AU" sz="2800" dirty="0">
                <a:solidFill>
                  <a:schemeClr val="bg1"/>
                </a:solidFill>
              </a:rPr>
              <a:t>QUESTIONS &amp; ANSWERS</a:t>
            </a:r>
          </a:p>
        </p:txBody>
      </p:sp>
    </p:spTree>
    <p:extLst>
      <p:ext uri="{BB962C8B-B14F-4D97-AF65-F5344CB8AC3E}">
        <p14:creationId xmlns:p14="http://schemas.microsoft.com/office/powerpoint/2010/main" val="272176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Box 197"/>
          <p:cNvSpPr txBox="1"/>
          <p:nvPr/>
        </p:nvSpPr>
        <p:spPr>
          <a:xfrm>
            <a:off x="323850" y="210087"/>
            <a:ext cx="8820150" cy="523220"/>
          </a:xfrm>
          <a:prstGeom prst="rect">
            <a:avLst/>
          </a:prstGeom>
          <a:noFill/>
        </p:spPr>
        <p:txBody>
          <a:bodyPr wrap="square" rtlCol="0">
            <a:spAutoFit/>
          </a:bodyPr>
          <a:lstStyle/>
          <a:p>
            <a:r>
              <a:rPr lang="en-US" sz="2800" b="1" dirty="0">
                <a:solidFill>
                  <a:srgbClr val="000080"/>
                </a:solidFill>
                <a:latin typeface="Helvetica Neue" charset="0"/>
                <a:ea typeface="Helvetica Neue" charset="0"/>
                <a:cs typeface="Helvetica Neue" charset="0"/>
              </a:rPr>
              <a:t>Clinical Governance Systems</a:t>
            </a:r>
          </a:p>
        </p:txBody>
      </p:sp>
      <p:grpSp>
        <p:nvGrpSpPr>
          <p:cNvPr id="22" name="Group 21"/>
          <p:cNvGrpSpPr/>
          <p:nvPr/>
        </p:nvGrpSpPr>
        <p:grpSpPr>
          <a:xfrm>
            <a:off x="531867" y="1254114"/>
            <a:ext cx="689398" cy="4953431"/>
            <a:chOff x="474717" y="648324"/>
            <a:chExt cx="689398" cy="4953431"/>
          </a:xfrm>
        </p:grpSpPr>
        <p:sp>
          <p:nvSpPr>
            <p:cNvPr id="27" name="Freeform 26"/>
            <p:cNvSpPr/>
            <p:nvPr/>
          </p:nvSpPr>
          <p:spPr>
            <a:xfrm>
              <a:off x="492450" y="1838832"/>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474717" y="648324"/>
              <a:ext cx="689398" cy="1179470"/>
              <a:chOff x="474717" y="648324"/>
              <a:chExt cx="689398" cy="1179470"/>
            </a:xfrm>
          </p:grpSpPr>
          <p:sp>
            <p:nvSpPr>
              <p:cNvPr id="32" name="Freeform 31"/>
              <p:cNvSpPr/>
              <p:nvPr/>
            </p:nvSpPr>
            <p:spPr>
              <a:xfrm rot="10800000">
                <a:off x="513404" y="659362"/>
                <a:ext cx="612026" cy="115739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Freeform 34"/>
              <p:cNvSpPr/>
              <p:nvPr/>
            </p:nvSpPr>
            <p:spPr>
              <a:xfrm>
                <a:off x="474717" y="648324"/>
                <a:ext cx="689398" cy="1179470"/>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0" name="Freeform 39"/>
            <p:cNvSpPr/>
            <p:nvPr/>
          </p:nvSpPr>
          <p:spPr>
            <a:xfrm>
              <a:off x="492450" y="3089191"/>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70A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Freeform 44"/>
            <p:cNvSpPr/>
            <p:nvPr/>
          </p:nvSpPr>
          <p:spPr>
            <a:xfrm>
              <a:off x="474880" y="4365111"/>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25" name="TextBox 124"/>
          <p:cNvSpPr txBox="1"/>
          <p:nvPr/>
        </p:nvSpPr>
        <p:spPr>
          <a:xfrm>
            <a:off x="1343702" y="2447207"/>
            <a:ext cx="2606843" cy="769441"/>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Consumer Participation</a:t>
            </a:r>
          </a:p>
        </p:txBody>
      </p:sp>
      <p:sp>
        <p:nvSpPr>
          <p:cNvPr id="127" name="TextBox 126"/>
          <p:cNvSpPr txBox="1"/>
          <p:nvPr/>
        </p:nvSpPr>
        <p:spPr>
          <a:xfrm>
            <a:off x="1343702" y="3694981"/>
            <a:ext cx="3429803" cy="1107996"/>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Information Systems, Policies &amp;</a:t>
            </a:r>
          </a:p>
          <a:p>
            <a:r>
              <a:rPr lang="en-US" sz="2200" b="1" dirty="0">
                <a:latin typeface="Arial" panose="020B0604020202020204" pitchFamily="34" charset="0"/>
                <a:ea typeface="Cambria Math" panose="02040503050406030204" pitchFamily="18" charset="0"/>
                <a:cs typeface="Arial" panose="020B0604020202020204" pitchFamily="34" charset="0"/>
              </a:rPr>
              <a:t>Procedures</a:t>
            </a:r>
          </a:p>
        </p:txBody>
      </p:sp>
      <p:sp>
        <p:nvSpPr>
          <p:cNvPr id="128" name="TextBox 127"/>
          <p:cNvSpPr txBox="1"/>
          <p:nvPr/>
        </p:nvSpPr>
        <p:spPr>
          <a:xfrm>
            <a:off x="5314147" y="3832805"/>
            <a:ext cx="1977818" cy="769441"/>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Complaint Management</a:t>
            </a:r>
          </a:p>
        </p:txBody>
      </p:sp>
      <p:sp>
        <p:nvSpPr>
          <p:cNvPr id="38" name="TextBox 37"/>
          <p:cNvSpPr txBox="1"/>
          <p:nvPr/>
        </p:nvSpPr>
        <p:spPr>
          <a:xfrm>
            <a:off x="5340612" y="5053545"/>
            <a:ext cx="2286804" cy="1446550"/>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Quality, Accreditation &amp; Outcome Measurement</a:t>
            </a:r>
          </a:p>
        </p:txBody>
      </p:sp>
      <p:grpSp>
        <p:nvGrpSpPr>
          <p:cNvPr id="41" name="Group 40"/>
          <p:cNvGrpSpPr/>
          <p:nvPr/>
        </p:nvGrpSpPr>
        <p:grpSpPr>
          <a:xfrm>
            <a:off x="4446376" y="1376034"/>
            <a:ext cx="689398" cy="4953431"/>
            <a:chOff x="474717" y="648324"/>
            <a:chExt cx="689398" cy="4953431"/>
          </a:xfrm>
        </p:grpSpPr>
        <p:sp>
          <p:nvSpPr>
            <p:cNvPr id="42" name="Freeform 41"/>
            <p:cNvSpPr/>
            <p:nvPr/>
          </p:nvSpPr>
          <p:spPr>
            <a:xfrm>
              <a:off x="492450" y="1838832"/>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3" name="Group 42"/>
            <p:cNvGrpSpPr/>
            <p:nvPr/>
          </p:nvGrpSpPr>
          <p:grpSpPr>
            <a:xfrm>
              <a:off x="474717" y="648324"/>
              <a:ext cx="689398" cy="1179470"/>
              <a:chOff x="474717" y="648324"/>
              <a:chExt cx="689398" cy="1179470"/>
            </a:xfrm>
          </p:grpSpPr>
          <p:sp>
            <p:nvSpPr>
              <p:cNvPr id="51" name="Freeform 50"/>
              <p:cNvSpPr/>
              <p:nvPr/>
            </p:nvSpPr>
            <p:spPr>
              <a:xfrm rot="10800000">
                <a:off x="513404" y="659362"/>
                <a:ext cx="612026" cy="115739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3" name="Freeform 52"/>
              <p:cNvSpPr/>
              <p:nvPr/>
            </p:nvSpPr>
            <p:spPr>
              <a:xfrm>
                <a:off x="474717" y="648324"/>
                <a:ext cx="689398" cy="1179470"/>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6" name="Freeform 45"/>
            <p:cNvSpPr/>
            <p:nvPr/>
          </p:nvSpPr>
          <p:spPr>
            <a:xfrm>
              <a:off x="492450" y="3089191"/>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70AD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8" name="Freeform 47"/>
            <p:cNvSpPr/>
            <p:nvPr/>
          </p:nvSpPr>
          <p:spPr>
            <a:xfrm>
              <a:off x="474880" y="4365111"/>
              <a:ext cx="653932" cy="1236644"/>
            </a:xfrm>
            <a:custGeom>
              <a:avLst/>
              <a:gdLst>
                <a:gd name="connsiteX0" fmla="*/ 412535 w 529192"/>
                <a:gd name="connsiteY0" fmla="*/ 45189 h 1000750"/>
                <a:gd name="connsiteX1" fmla="*/ 529192 w 529192"/>
                <a:gd name="connsiteY1" fmla="*/ 264596 h 1000750"/>
                <a:gd name="connsiteX2" fmla="*/ 529192 w 529192"/>
                <a:gd name="connsiteY2" fmla="*/ 736154 h 1000750"/>
                <a:gd name="connsiteX3" fmla="*/ 264596 w 529192"/>
                <a:gd name="connsiteY3" fmla="*/ 1000750 h 1000750"/>
                <a:gd name="connsiteX4" fmla="*/ 0 w 529192"/>
                <a:gd name="connsiteY4" fmla="*/ 736154 h 1000750"/>
                <a:gd name="connsiteX5" fmla="*/ 0 w 529192"/>
                <a:gd name="connsiteY5" fmla="*/ 264596 h 1000750"/>
                <a:gd name="connsiteX6" fmla="*/ 264596 w 529192"/>
                <a:gd name="connsiteY6" fmla="*/ 0 h 1000750"/>
                <a:gd name="connsiteX7" fmla="*/ 412535 w 529192"/>
                <a:gd name="connsiteY7" fmla="*/ 45189 h 1000750"/>
                <a:gd name="connsiteX8" fmla="*/ 325131 w 529192"/>
                <a:gd name="connsiteY8" fmla="*/ 120222 h 1000750"/>
                <a:gd name="connsiteX9" fmla="*/ 264596 w 529192"/>
                <a:gd name="connsiteY9" fmla="*/ 108001 h 1000750"/>
                <a:gd name="connsiteX10" fmla="*/ 109078 w 529192"/>
                <a:gd name="connsiteY10" fmla="*/ 263518 h 1000750"/>
                <a:gd name="connsiteX11" fmla="*/ 109078 w 529192"/>
                <a:gd name="connsiteY11" fmla="*/ 737233 h 1000750"/>
                <a:gd name="connsiteX12" fmla="*/ 264596 w 529192"/>
                <a:gd name="connsiteY12" fmla="*/ 892750 h 1000750"/>
                <a:gd name="connsiteX13" fmla="*/ 420114 w 529192"/>
                <a:gd name="connsiteY13" fmla="*/ 737232 h 1000750"/>
                <a:gd name="connsiteX14" fmla="*/ 420115 w 529192"/>
                <a:gd name="connsiteY14" fmla="*/ 263518 h 1000750"/>
                <a:gd name="connsiteX15" fmla="*/ 325131 w 529192"/>
                <a:gd name="connsiteY15" fmla="*/ 120222 h 1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192" h="1000750">
                  <a:moveTo>
                    <a:pt x="412535" y="45189"/>
                  </a:moveTo>
                  <a:cubicBezTo>
                    <a:pt x="482917" y="92739"/>
                    <a:pt x="529192" y="173263"/>
                    <a:pt x="529192" y="264596"/>
                  </a:cubicBezTo>
                  <a:lnTo>
                    <a:pt x="529192" y="736154"/>
                  </a:lnTo>
                  <a:cubicBezTo>
                    <a:pt x="529192" y="882286"/>
                    <a:pt x="410728" y="1000750"/>
                    <a:pt x="264596" y="1000750"/>
                  </a:cubicBezTo>
                  <a:cubicBezTo>
                    <a:pt x="118465" y="1000750"/>
                    <a:pt x="0" y="882286"/>
                    <a:pt x="0" y="736154"/>
                  </a:cubicBezTo>
                  <a:lnTo>
                    <a:pt x="0" y="264596"/>
                  </a:lnTo>
                  <a:cubicBezTo>
                    <a:pt x="0" y="118464"/>
                    <a:pt x="118464" y="0"/>
                    <a:pt x="264596" y="0"/>
                  </a:cubicBezTo>
                  <a:cubicBezTo>
                    <a:pt x="319396" y="0"/>
                    <a:pt x="370304" y="16659"/>
                    <a:pt x="412535" y="45189"/>
                  </a:cubicBezTo>
                  <a:close/>
                  <a:moveTo>
                    <a:pt x="325131" y="120222"/>
                  </a:moveTo>
                  <a:cubicBezTo>
                    <a:pt x="306525" y="112352"/>
                    <a:pt x="286069" y="108001"/>
                    <a:pt x="264596" y="108001"/>
                  </a:cubicBezTo>
                  <a:cubicBezTo>
                    <a:pt x="178706" y="108000"/>
                    <a:pt x="109078" y="177629"/>
                    <a:pt x="109078" y="263518"/>
                  </a:cubicBezTo>
                  <a:lnTo>
                    <a:pt x="109078" y="737233"/>
                  </a:lnTo>
                  <a:cubicBezTo>
                    <a:pt x="109078" y="823122"/>
                    <a:pt x="178707" y="892750"/>
                    <a:pt x="264596" y="892750"/>
                  </a:cubicBezTo>
                  <a:cubicBezTo>
                    <a:pt x="350486" y="892750"/>
                    <a:pt x="420114" y="823123"/>
                    <a:pt x="420114" y="737232"/>
                  </a:cubicBezTo>
                  <a:lnTo>
                    <a:pt x="420115" y="263518"/>
                  </a:lnTo>
                  <a:cubicBezTo>
                    <a:pt x="420115" y="199101"/>
                    <a:pt x="380949" y="143831"/>
                    <a:pt x="325131" y="120222"/>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56" name="TextBox 55"/>
          <p:cNvSpPr txBox="1"/>
          <p:nvPr/>
        </p:nvSpPr>
        <p:spPr>
          <a:xfrm>
            <a:off x="5314147" y="1387072"/>
            <a:ext cx="2606843" cy="430887"/>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Risk Management</a:t>
            </a:r>
          </a:p>
        </p:txBody>
      </p:sp>
      <p:sp>
        <p:nvSpPr>
          <p:cNvPr id="57" name="TextBox 56"/>
          <p:cNvSpPr txBox="1"/>
          <p:nvPr/>
        </p:nvSpPr>
        <p:spPr>
          <a:xfrm>
            <a:off x="1426103" y="1190866"/>
            <a:ext cx="2606843" cy="1107996"/>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Governance and Committee Structures</a:t>
            </a:r>
          </a:p>
        </p:txBody>
      </p:sp>
      <p:sp>
        <p:nvSpPr>
          <p:cNvPr id="58" name="TextBox 57"/>
          <p:cNvSpPr txBox="1"/>
          <p:nvPr/>
        </p:nvSpPr>
        <p:spPr>
          <a:xfrm>
            <a:off x="5340612" y="2572789"/>
            <a:ext cx="2606843" cy="769441"/>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Incident Management</a:t>
            </a:r>
          </a:p>
        </p:txBody>
      </p:sp>
      <p:sp>
        <p:nvSpPr>
          <p:cNvPr id="59" name="TextBox 58"/>
          <p:cNvSpPr txBox="1"/>
          <p:nvPr/>
        </p:nvSpPr>
        <p:spPr>
          <a:xfrm>
            <a:off x="1426103" y="4970901"/>
            <a:ext cx="2286804" cy="1446550"/>
          </a:xfrm>
          <a:prstGeom prst="rect">
            <a:avLst/>
          </a:prstGeom>
          <a:noFill/>
        </p:spPr>
        <p:txBody>
          <a:bodyPr wrap="square" rtlCol="0">
            <a:spAutoFit/>
          </a:bodyPr>
          <a:lstStyle/>
          <a:p>
            <a:r>
              <a:rPr lang="en-US" sz="2200" b="1" dirty="0">
                <a:latin typeface="Arial" panose="020B0604020202020204" pitchFamily="34" charset="0"/>
                <a:ea typeface="Cambria Math" panose="02040503050406030204" pitchFamily="18" charset="0"/>
                <a:cs typeface="Arial" panose="020B0604020202020204" pitchFamily="34" charset="0"/>
              </a:rPr>
              <a:t>Staff Recruitment,  Training, management</a:t>
            </a:r>
          </a:p>
        </p:txBody>
      </p:sp>
    </p:spTree>
    <p:extLst>
      <p:ext uri="{BB962C8B-B14F-4D97-AF65-F5344CB8AC3E}">
        <p14:creationId xmlns:p14="http://schemas.microsoft.com/office/powerpoint/2010/main" val="1452153429"/>
      </p:ext>
    </p:extLst>
  </p:cSld>
  <p:clrMapOvr>
    <a:masterClrMapping/>
  </p:clrMapOvr>
  <mc:AlternateContent xmlns:mc="http://schemas.openxmlformats.org/markup-compatibility/2006" xmlns:p14="http://schemas.microsoft.com/office/powerpoint/2010/main">
    <mc:Choice Requires="p14">
      <p:transition spd="slow" p14:dur="2000" advTm="116761"/>
    </mc:Choice>
    <mc:Fallback xmlns="">
      <p:transition spd="slow" advTm="1167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0343" y="1012371"/>
            <a:ext cx="7212630" cy="4343400"/>
          </a:xfrm>
        </p:spPr>
        <p:txBody>
          <a:bodyPr>
            <a:normAutofit/>
          </a:bodyPr>
          <a:lstStyle/>
          <a:p>
            <a:pPr algn="ctr"/>
            <a:r>
              <a:rPr lang="en-US" dirty="0">
                <a:solidFill>
                  <a:srgbClr val="000080"/>
                </a:solidFill>
              </a:rPr>
              <a:t>Lost its purpose</a:t>
            </a:r>
          </a:p>
        </p:txBody>
      </p:sp>
    </p:spTree>
    <p:extLst>
      <p:ext uri="{BB962C8B-B14F-4D97-AF65-F5344CB8AC3E}">
        <p14:creationId xmlns:p14="http://schemas.microsoft.com/office/powerpoint/2010/main" val="442823248"/>
      </p:ext>
    </p:extLst>
  </p:cSld>
  <p:clrMapOvr>
    <a:masterClrMapping/>
  </p:clrMapOvr>
  <mc:AlternateContent xmlns:mc="http://schemas.openxmlformats.org/markup-compatibility/2006" xmlns:p14="http://schemas.microsoft.com/office/powerpoint/2010/main">
    <mc:Choice Requires="p14">
      <p:transition spd="slow" p14:dur="2000" advTm="4916"/>
    </mc:Choice>
    <mc:Fallback xmlns="">
      <p:transition spd="slow" advTm="49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486400" y="5814678"/>
            <a:ext cx="2875806" cy="879012"/>
          </a:xfrm>
          <a:prstGeom prst="wedgeRoundRectCallout">
            <a:avLst>
              <a:gd name="adj1" fmla="val 66264"/>
              <a:gd name="adj2" fmla="val 540"/>
              <a:gd name="adj3" fmla="val 16667"/>
            </a:avLst>
          </a:prstGeom>
          <a:solidFill>
            <a:srgbClr val="000080"/>
          </a:solidFill>
          <a:ln>
            <a:solidFill>
              <a:srgbClr val="0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Nobody listens, its never going to change, so why bother</a:t>
            </a:r>
            <a:endParaRPr lang="en-US" dirty="0"/>
          </a:p>
        </p:txBody>
      </p:sp>
      <p:sp>
        <p:nvSpPr>
          <p:cNvPr id="9" name="Rounded Rectangular Callout 8"/>
          <p:cNvSpPr/>
          <p:nvPr/>
        </p:nvSpPr>
        <p:spPr>
          <a:xfrm>
            <a:off x="650471" y="1099139"/>
            <a:ext cx="2710542" cy="563484"/>
          </a:xfrm>
          <a:prstGeom prst="wedgeRoundRectCallout">
            <a:avLst>
              <a:gd name="adj1" fmla="val 60744"/>
              <a:gd name="adj2" fmla="val 18243"/>
              <a:gd name="adj3" fmla="val 16667"/>
            </a:avLst>
          </a:prstGeom>
          <a:solidFill>
            <a:srgbClr val="000080"/>
          </a:solidFill>
          <a:ln>
            <a:solidFill>
              <a:srgbClr val="000080"/>
            </a:solidFill>
          </a:ln>
          <a:effectLst>
            <a:outerShdw blurRad="40000" dist="23000" dir="5400000" rotWithShape="0">
              <a:srgbClr val="00008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It</a:t>
            </a:r>
            <a:r>
              <a:rPr lang="mr-IN" dirty="0"/>
              <a:t>’</a:t>
            </a:r>
            <a:r>
              <a:rPr lang="en-US" dirty="0"/>
              <a:t>s a set of tick boxes</a:t>
            </a:r>
          </a:p>
        </p:txBody>
      </p:sp>
      <p:sp>
        <p:nvSpPr>
          <p:cNvPr id="10" name="Rounded Rectangular Callout 9"/>
          <p:cNvSpPr/>
          <p:nvPr/>
        </p:nvSpPr>
        <p:spPr>
          <a:xfrm>
            <a:off x="409748" y="164519"/>
            <a:ext cx="2710542" cy="563484"/>
          </a:xfrm>
          <a:prstGeom prst="wedgeRoundRectCallout">
            <a:avLst>
              <a:gd name="adj1" fmla="val -61315"/>
              <a:gd name="adj2" fmla="val 24144"/>
              <a:gd name="adj3" fmla="val 16667"/>
            </a:avLst>
          </a:prstGeom>
          <a:solidFill>
            <a:srgbClr val="E8B923"/>
          </a:solidFill>
          <a:ln>
            <a:solidFill>
              <a:srgbClr val="D4AF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Clinical Governance is for accreditation</a:t>
            </a:r>
            <a:endParaRPr lang="en-US" dirty="0"/>
          </a:p>
        </p:txBody>
      </p:sp>
      <p:sp>
        <p:nvSpPr>
          <p:cNvPr id="11" name="Rounded Rectangular Callout 10"/>
          <p:cNvSpPr/>
          <p:nvPr/>
        </p:nvSpPr>
        <p:spPr>
          <a:xfrm>
            <a:off x="650471" y="5728463"/>
            <a:ext cx="2757847" cy="767341"/>
          </a:xfrm>
          <a:prstGeom prst="wedgeRoundRectCallout">
            <a:avLst>
              <a:gd name="adj1" fmla="val 55728"/>
              <a:gd name="adj2" fmla="val -4666"/>
              <a:gd name="adj3" fmla="val 16667"/>
            </a:avLst>
          </a:prstGeom>
          <a:solidFill>
            <a:srgbClr val="000080"/>
          </a:solidFill>
          <a:ln>
            <a:solidFill>
              <a:srgbClr val="00008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AU" dirty="0"/>
              <a:t>All we ever hear is how we need to improve</a:t>
            </a:r>
            <a:endParaRPr lang="en-US" dirty="0"/>
          </a:p>
        </p:txBody>
      </p:sp>
      <p:sp>
        <p:nvSpPr>
          <p:cNvPr id="12" name="Rounded Rectangular Callout 11"/>
          <p:cNvSpPr/>
          <p:nvPr/>
        </p:nvSpPr>
        <p:spPr>
          <a:xfrm>
            <a:off x="5750824" y="2390378"/>
            <a:ext cx="2710542" cy="1495990"/>
          </a:xfrm>
          <a:prstGeom prst="wedgeRoundRectCallout">
            <a:avLst>
              <a:gd name="adj1" fmla="val -69902"/>
              <a:gd name="adj2" fmla="val -10848"/>
              <a:gd name="adj3" fmla="val 16667"/>
            </a:avLst>
          </a:prstGeom>
          <a:solidFill>
            <a:srgbClr val="E8B923"/>
          </a:solidFill>
          <a:ln>
            <a:solidFill>
              <a:srgbClr val="D4AF37"/>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AU" dirty="0"/>
              <a:t>Complaints are from people who don’t understand and expect too much</a:t>
            </a:r>
            <a:endParaRPr lang="en-US" dirty="0"/>
          </a:p>
        </p:txBody>
      </p:sp>
      <p:sp>
        <p:nvSpPr>
          <p:cNvPr id="13" name="Rounded Rectangular Callout 12"/>
          <p:cNvSpPr/>
          <p:nvPr/>
        </p:nvSpPr>
        <p:spPr>
          <a:xfrm>
            <a:off x="5486400" y="4869597"/>
            <a:ext cx="2842754" cy="858865"/>
          </a:xfrm>
          <a:prstGeom prst="wedgeRoundRectCallout">
            <a:avLst>
              <a:gd name="adj1" fmla="val -77876"/>
              <a:gd name="adj2" fmla="val -20113"/>
              <a:gd name="adj3" fmla="val 16667"/>
            </a:avLst>
          </a:prstGeom>
          <a:solidFill>
            <a:srgbClr val="E8B923"/>
          </a:solidFill>
          <a:ln>
            <a:solidFill>
              <a:srgbClr val="D4AF37"/>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AU" dirty="0"/>
              <a:t>Committees are a waste of time they exist to prove we talked about it</a:t>
            </a:r>
            <a:endParaRPr lang="en-US" dirty="0"/>
          </a:p>
        </p:txBody>
      </p:sp>
      <p:sp>
        <p:nvSpPr>
          <p:cNvPr id="14" name="Rounded Rectangular Callout 13"/>
          <p:cNvSpPr/>
          <p:nvPr/>
        </p:nvSpPr>
        <p:spPr>
          <a:xfrm>
            <a:off x="5618612" y="4087230"/>
            <a:ext cx="2710542" cy="563484"/>
          </a:xfrm>
          <a:prstGeom prst="wedgeRoundRectCallout">
            <a:avLst>
              <a:gd name="adj1" fmla="val 73011"/>
              <a:gd name="adj2" fmla="val 3491"/>
              <a:gd name="adj3" fmla="val 16667"/>
            </a:avLst>
          </a:prstGeom>
          <a:solidFill>
            <a:srgbClr val="000080"/>
          </a:solidFill>
          <a:ln>
            <a:solidFill>
              <a:srgbClr val="0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Reports are for committees</a:t>
            </a:r>
            <a:endParaRPr lang="en-US" dirty="0"/>
          </a:p>
        </p:txBody>
      </p:sp>
      <p:sp>
        <p:nvSpPr>
          <p:cNvPr id="15" name="Rounded Rectangular Callout 14"/>
          <p:cNvSpPr/>
          <p:nvPr/>
        </p:nvSpPr>
        <p:spPr>
          <a:xfrm>
            <a:off x="6245083" y="181390"/>
            <a:ext cx="2710542" cy="563484"/>
          </a:xfrm>
          <a:prstGeom prst="wedgeRoundRectCallout">
            <a:avLst>
              <a:gd name="adj1" fmla="val -69902"/>
              <a:gd name="adj2" fmla="val 18243"/>
              <a:gd name="adj3" fmla="val 16667"/>
            </a:avLst>
          </a:prstGeom>
          <a:solidFill>
            <a:srgbClr val="E8B923"/>
          </a:solidFill>
          <a:ln>
            <a:solidFill>
              <a:srgbClr val="D4AF37"/>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AU" dirty="0"/>
              <a:t>Incident reporting is used to punish</a:t>
            </a:r>
            <a:endParaRPr lang="en-US" dirty="0"/>
          </a:p>
        </p:txBody>
      </p:sp>
      <p:sp>
        <p:nvSpPr>
          <p:cNvPr id="16" name="Rounded Rectangular Callout 15"/>
          <p:cNvSpPr/>
          <p:nvPr/>
        </p:nvSpPr>
        <p:spPr>
          <a:xfrm>
            <a:off x="650471" y="2846892"/>
            <a:ext cx="2710542" cy="563484"/>
          </a:xfrm>
          <a:prstGeom prst="wedgeRoundRectCallout">
            <a:avLst>
              <a:gd name="adj1" fmla="val 65038"/>
              <a:gd name="adj2" fmla="val -31915"/>
              <a:gd name="adj3" fmla="val 16667"/>
            </a:avLst>
          </a:prstGeom>
          <a:solidFill>
            <a:srgbClr val="000080"/>
          </a:solidFill>
          <a:ln>
            <a:solidFill>
              <a:srgbClr val="00008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AU" dirty="0"/>
              <a:t>Makes our jobs harder not easier</a:t>
            </a:r>
            <a:endParaRPr lang="en-US" dirty="0"/>
          </a:p>
        </p:txBody>
      </p:sp>
      <p:sp>
        <p:nvSpPr>
          <p:cNvPr id="17" name="Rounded Rectangular Callout 16"/>
          <p:cNvSpPr/>
          <p:nvPr/>
        </p:nvSpPr>
        <p:spPr>
          <a:xfrm>
            <a:off x="5486400" y="1265515"/>
            <a:ext cx="2974966" cy="924002"/>
          </a:xfrm>
          <a:prstGeom prst="wedgeRoundRectCallout">
            <a:avLst>
              <a:gd name="adj1" fmla="val 62584"/>
              <a:gd name="adj2" fmla="val -5361"/>
              <a:gd name="adj3" fmla="val 16667"/>
            </a:avLst>
          </a:prstGeom>
          <a:solidFill>
            <a:srgbClr val="000080"/>
          </a:solidFill>
          <a:ln>
            <a:solidFill>
              <a:srgbClr val="0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Pre-occupied with finding fault and miss what needs preserving</a:t>
            </a:r>
            <a:endParaRPr lang="en-US" dirty="0"/>
          </a:p>
        </p:txBody>
      </p:sp>
      <p:sp>
        <p:nvSpPr>
          <p:cNvPr id="18" name="Rounded Rectangular Callout 17"/>
          <p:cNvSpPr/>
          <p:nvPr/>
        </p:nvSpPr>
        <p:spPr>
          <a:xfrm>
            <a:off x="357544" y="3780706"/>
            <a:ext cx="2738550" cy="1549490"/>
          </a:xfrm>
          <a:prstGeom prst="wedgeRoundRectCallout">
            <a:avLst>
              <a:gd name="adj1" fmla="val -58248"/>
              <a:gd name="adj2" fmla="val -28966"/>
              <a:gd name="adj3" fmla="val 16667"/>
            </a:avLst>
          </a:prstGeom>
          <a:solidFill>
            <a:srgbClr val="E8B923"/>
          </a:solidFill>
          <a:ln>
            <a:solidFill>
              <a:srgbClr val="D4AF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Procedures are written for accreditation, they are too long to read, hard to remember and not useful</a:t>
            </a:r>
            <a:endParaRPr lang="en-US" dirty="0"/>
          </a:p>
        </p:txBody>
      </p:sp>
      <p:sp>
        <p:nvSpPr>
          <p:cNvPr id="19" name="Rounded Rectangular Callout 18"/>
          <p:cNvSpPr/>
          <p:nvPr/>
        </p:nvSpPr>
        <p:spPr>
          <a:xfrm>
            <a:off x="351212" y="1993970"/>
            <a:ext cx="2710542" cy="563484"/>
          </a:xfrm>
          <a:prstGeom prst="wedgeRoundRectCallout">
            <a:avLst>
              <a:gd name="adj1" fmla="val -59475"/>
              <a:gd name="adj2" fmla="val 540"/>
              <a:gd name="adj3" fmla="val 16667"/>
            </a:avLst>
          </a:prstGeom>
          <a:solidFill>
            <a:srgbClr val="E8B923"/>
          </a:solidFill>
          <a:ln>
            <a:solidFill>
              <a:srgbClr val="D4AF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It’s about paperwork</a:t>
            </a:r>
            <a:endParaRPr lang="en-US" dirty="0"/>
          </a:p>
        </p:txBody>
      </p:sp>
    </p:spTree>
    <p:extLst>
      <p:ext uri="{BB962C8B-B14F-4D97-AF65-F5344CB8AC3E}">
        <p14:creationId xmlns:p14="http://schemas.microsoft.com/office/powerpoint/2010/main" val="1808461098"/>
      </p:ext>
    </p:extLst>
  </p:cSld>
  <p:clrMapOvr>
    <a:masterClrMapping/>
  </p:clrMapOvr>
  <mc:AlternateContent xmlns:mc="http://schemas.openxmlformats.org/markup-compatibility/2006" xmlns:p14="http://schemas.microsoft.com/office/powerpoint/2010/main">
    <mc:Choice Requires="p14">
      <p:transition spd="slow" p14:dur="2000" advTm="42530"/>
    </mc:Choice>
    <mc:Fallback xmlns="">
      <p:transition spd="slow" advTm="425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0343" y="1012371"/>
            <a:ext cx="7212630" cy="4343400"/>
          </a:xfrm>
        </p:spPr>
        <p:txBody>
          <a:bodyPr>
            <a:normAutofit/>
          </a:bodyPr>
          <a:lstStyle/>
          <a:p>
            <a:pPr algn="ctr"/>
            <a:r>
              <a:rPr lang="en-US" dirty="0">
                <a:solidFill>
                  <a:srgbClr val="000080"/>
                </a:solidFill>
              </a:rPr>
              <a:t>To use Clinical Governance to improve staff performance </a:t>
            </a:r>
            <a:br>
              <a:rPr lang="en-US" dirty="0">
                <a:solidFill>
                  <a:srgbClr val="000080"/>
                </a:solidFill>
              </a:rPr>
            </a:br>
            <a:br>
              <a:rPr lang="en-US" dirty="0">
                <a:solidFill>
                  <a:srgbClr val="000080"/>
                </a:solidFill>
              </a:rPr>
            </a:br>
            <a:r>
              <a:rPr lang="en-US" dirty="0">
                <a:solidFill>
                  <a:srgbClr val="000080"/>
                </a:solidFill>
              </a:rPr>
              <a:t>You need to rediscover its purpose</a:t>
            </a:r>
          </a:p>
        </p:txBody>
      </p:sp>
    </p:spTree>
    <p:extLst>
      <p:ext uri="{BB962C8B-B14F-4D97-AF65-F5344CB8AC3E}">
        <p14:creationId xmlns:p14="http://schemas.microsoft.com/office/powerpoint/2010/main" val="60192773"/>
      </p:ext>
    </p:extLst>
  </p:cSld>
  <p:clrMapOvr>
    <a:masterClrMapping/>
  </p:clrMapOvr>
  <mc:AlternateContent xmlns:mc="http://schemas.openxmlformats.org/markup-compatibility/2006" xmlns:p14="http://schemas.microsoft.com/office/powerpoint/2010/main">
    <mc:Choice Requires="p14">
      <p:transition spd="slow" p14:dur="2000" advTm="4374"/>
    </mc:Choice>
    <mc:Fallback xmlns="">
      <p:transition spd="slow" advTm="43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1</a:t>
            </a:r>
          </a:p>
        </p:txBody>
      </p:sp>
      <p:sp>
        <p:nvSpPr>
          <p:cNvPr id="3" name="Content Placeholder 2"/>
          <p:cNvSpPr>
            <a:spLocks noGrp="1"/>
          </p:cNvSpPr>
          <p:nvPr>
            <p:ph idx="1"/>
          </p:nvPr>
        </p:nvSpPr>
        <p:spPr>
          <a:xfrm>
            <a:off x="457200" y="2547257"/>
            <a:ext cx="8229600" cy="111034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Wrong person medication error</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930045650"/>
      </p:ext>
    </p:extLst>
  </p:cSld>
  <p:clrMapOvr>
    <a:masterClrMapping/>
  </p:clrMapOvr>
  <mc:AlternateContent xmlns:mc="http://schemas.openxmlformats.org/markup-compatibility/2006" xmlns:p14="http://schemas.microsoft.com/office/powerpoint/2010/main">
    <mc:Choice Requires="p14">
      <p:transition spd="slow" p14:dur="2000" advTm="40380"/>
    </mc:Choice>
    <mc:Fallback xmlns="">
      <p:transition spd="slow" advTm="403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Case 1</a:t>
            </a:r>
          </a:p>
        </p:txBody>
      </p:sp>
      <p:sp>
        <p:nvSpPr>
          <p:cNvPr id="3" name="Content Placeholder 2"/>
          <p:cNvSpPr>
            <a:spLocks noGrp="1"/>
          </p:cNvSpPr>
          <p:nvPr>
            <p:ph idx="1"/>
          </p:nvPr>
        </p:nvSpPr>
        <p:spPr>
          <a:xfrm>
            <a:off x="457200" y="2645229"/>
            <a:ext cx="8229600" cy="153488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t>Electronic medication ordering system with build in alerts</a:t>
            </a: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685259814"/>
      </p:ext>
    </p:extLst>
  </p:cSld>
  <p:clrMapOvr>
    <a:masterClrMapping/>
  </p:clrMapOvr>
  <mc:AlternateContent xmlns:mc="http://schemas.openxmlformats.org/markup-compatibility/2006" xmlns:p14="http://schemas.microsoft.com/office/powerpoint/2010/main">
    <mc:Choice Requires="p14">
      <p:transition spd="slow" p14:dur="2000" advTm="28257"/>
    </mc:Choice>
    <mc:Fallback xmlns="">
      <p:transition spd="slow" advTm="28257"/>
    </mc:Fallback>
  </mc:AlternateContent>
</p:sld>
</file>

<file path=ppt/theme/theme1.xml><?xml version="1.0" encoding="utf-8"?>
<a:theme xmlns:a="http://schemas.openxmlformats.org/drawingml/2006/main" name="PHI 2016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I 2016 PPT Theme" id="{EB538281-10C9-4A4E-8636-F7C1D0B43093}" vid="{8B34BDA4-CAD4-F342-89B8-7FB89BA36627}"/>
    </a:ext>
  </a:extLst>
</a:theme>
</file>

<file path=ppt/theme/theme2.xml><?xml version="1.0" encoding="utf-8"?>
<a:theme xmlns:a="http://schemas.openxmlformats.org/drawingml/2006/main" name="2_PHI 2016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I 2016 PPT Theme" id="{EB538281-10C9-4A4E-8636-F7C1D0B43093}" vid="{8B34BDA4-CAD4-F342-89B8-7FB89BA36627}"/>
    </a:ext>
  </a:extLst>
</a:theme>
</file>

<file path=ppt/theme/theme3.xml><?xml version="1.0" encoding="utf-8"?>
<a:theme xmlns:a="http://schemas.openxmlformats.org/drawingml/2006/main" name="1_PHI 2016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I 2016 PPT Theme" id="{EB538281-10C9-4A4E-8636-F7C1D0B43093}" vid="{8B34BDA4-CAD4-F342-89B8-7FB89BA366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PHI PPT Theme 20017.potx</Template>
  <TotalTime>17527</TotalTime>
  <Words>2605</Words>
  <Application>Microsoft Office PowerPoint</Application>
  <PresentationFormat>On-screen Show (4:3)</PresentationFormat>
  <Paragraphs>271</Paragraphs>
  <Slides>30</Slides>
  <Notes>30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Arial Rounded MT Bold</vt:lpstr>
      <vt:lpstr>Calibri</vt:lpstr>
      <vt:lpstr>Cambria Math</vt:lpstr>
      <vt:lpstr>Helvetica</vt:lpstr>
      <vt:lpstr>Helvetica Neue</vt:lpstr>
      <vt:lpstr>Mangal</vt:lpstr>
      <vt:lpstr>Times New Roman</vt:lpstr>
      <vt:lpstr>Wingdings</vt:lpstr>
      <vt:lpstr>PHI 2016 PPT Theme</vt:lpstr>
      <vt:lpstr>2_PHI 2016 PPT Theme</vt:lpstr>
      <vt:lpstr>1_PHI 2016 PPT Theme</vt:lpstr>
      <vt:lpstr>How can you use Clinical Governance to improve staff performance?</vt:lpstr>
      <vt:lpstr>System that enables staff to work in the best possible way = Staff performing to the highest possible standards = Everyone who passes through our service is well cared for</vt:lpstr>
      <vt:lpstr>Definition of Clinical Governance</vt:lpstr>
      <vt:lpstr>PowerPoint Presentation</vt:lpstr>
      <vt:lpstr>Lost its purpose</vt:lpstr>
      <vt:lpstr>PowerPoint Presentation</vt:lpstr>
      <vt:lpstr>To use Clinical Governance to improve staff performance   You need to rediscover its purpose</vt:lpstr>
      <vt:lpstr>Case 1</vt:lpstr>
      <vt:lpstr>Case 1</vt:lpstr>
      <vt:lpstr>Case 1</vt:lpstr>
      <vt:lpstr>Case 1</vt:lpstr>
      <vt:lpstr>Case 1</vt:lpstr>
      <vt:lpstr>Case 2</vt:lpstr>
      <vt:lpstr>Case 2</vt:lpstr>
      <vt:lpstr>Case 2</vt:lpstr>
      <vt:lpstr>Case 2</vt:lpstr>
      <vt:lpstr>Case 2</vt:lpstr>
      <vt:lpstr>PowerPoint Presentation</vt:lpstr>
      <vt:lpstr>If staff felt that the clinical governance systems existed  to help and protect them,    would they be more likely to use them?</vt:lpstr>
      <vt:lpstr>Are our Clinical governance systems helpful and do they meet this purpose? </vt:lpstr>
      <vt:lpstr>Why is it important? </vt:lpstr>
      <vt:lpstr>Bristol Royal Infirmary Report </vt:lpstr>
      <vt:lpstr>Oakden Older Persons Mental Health Facility, South Australia</vt:lpstr>
      <vt:lpstr>How can you use Clinical Governance to improve staff performance?</vt:lpstr>
      <vt:lpstr>PowerPoint Presentation</vt:lpstr>
      <vt:lpstr>PowerPoint Presentation</vt:lpstr>
      <vt:lpstr>PowerPoint Presentation</vt:lpstr>
      <vt:lpstr>PowerPoint Presentation</vt:lpstr>
      <vt:lpstr>PowerPoint Presentation</vt:lpstr>
      <vt:lpstr>PowerPoint Presentation</vt:lpstr>
    </vt:vector>
  </TitlesOfParts>
  <Company>Preventing Harm Initiative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Governance  Home Care</dc:title>
  <dc:creator>Michele Moreau</dc:creator>
  <cp:lastModifiedBy>Khalid, Imran</cp:lastModifiedBy>
  <cp:revision>118</cp:revision>
  <cp:lastPrinted>2018-09-27T22:23:34Z</cp:lastPrinted>
  <dcterms:created xsi:type="dcterms:W3CDTF">2017-04-09T10:35:42Z</dcterms:created>
  <dcterms:modified xsi:type="dcterms:W3CDTF">2018-10-02T01:13:32Z</dcterms:modified>
</cp:coreProperties>
</file>