
<file path=[Content_Types].xml><?xml version="1.0" encoding="utf-8"?>
<Types xmlns="http://schemas.openxmlformats.org/package/2006/content-types">
  <Default Extension="emf" ContentType="image/x-emf"/>
  <Default Extension="jpeg" ContentType="image/jpeg"/>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sldIdLst>
    <p:sldId id="256" r:id="rId5"/>
    <p:sldId id="257" r:id="rId6"/>
  </p:sldIdLst>
  <p:sldSz cx="7556500" cy="10693400"/>
  <p:notesSz cx="7556500" cy="10693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C1C3F"/>
    <a:srgbClr val="426D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60"/>
    <p:restoredTop sz="96357" autoAdjust="0"/>
  </p:normalViewPr>
  <p:slideViewPr>
    <p:cSldViewPr>
      <p:cViewPr>
        <p:scale>
          <a:sx n="92" d="100"/>
          <a:sy n="92" d="100"/>
        </p:scale>
        <p:origin x="1040" y="-341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sz="2400" b="0" i="0">
                <a:solidFill>
                  <a:schemeClr val="bg1"/>
                </a:solidFill>
                <a:latin typeface="Times New Roman"/>
                <a:cs typeface="Times New Roman"/>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sz="800" b="0" i="0">
                <a:solidFill>
                  <a:srgbClr val="0A6A89"/>
                </a:solidFill>
                <a:latin typeface="Tahoma"/>
                <a:cs typeface="Tahoma"/>
              </a:defRPr>
            </a:lvl1pPr>
          </a:lstStyle>
          <a:p>
            <a:endParaRPr/>
          </a:p>
        </p:txBody>
      </p:sp>
      <p:sp>
        <p:nvSpPr>
          <p:cNvPr id="4" name="Holder 4"/>
          <p:cNvSpPr>
            <a:spLocks noGrp="1"/>
          </p:cNvSpPr>
          <p:nvPr>
            <p:ph type="ftr" sz="quarter" idx="5"/>
          </p:nvPr>
        </p:nvSpPr>
        <p:spPr/>
        <p:txBody>
          <a:bodyPr lIns="0" tIns="0" rIns="0" bIns="0"/>
          <a:lstStyle>
            <a:lvl1pPr>
              <a:defRPr sz="800" b="0" i="0">
                <a:solidFill>
                  <a:schemeClr val="bg1"/>
                </a:solidFill>
                <a:latin typeface="Tahoma"/>
                <a:cs typeface="Tahoma"/>
              </a:defRPr>
            </a:lvl1pPr>
          </a:lstStyle>
          <a:p>
            <a:pPr marL="12700">
              <a:lnSpc>
                <a:spcPct val="100000"/>
              </a:lnSpc>
              <a:spcBef>
                <a:spcPts val="155"/>
              </a:spcBef>
            </a:pPr>
            <a:r>
              <a:rPr dirty="0"/>
              <a:t>EMERGENCIES:</a:t>
            </a:r>
            <a:r>
              <a:rPr spc="50" dirty="0"/>
              <a:t> </a:t>
            </a:r>
            <a:r>
              <a:rPr dirty="0"/>
              <a:t>Report</a:t>
            </a:r>
            <a:r>
              <a:rPr spc="55" dirty="0"/>
              <a:t> </a:t>
            </a:r>
            <a:r>
              <a:rPr dirty="0"/>
              <a:t>an</a:t>
            </a:r>
            <a:r>
              <a:rPr spc="55" dirty="0"/>
              <a:t> </a:t>
            </a:r>
            <a:r>
              <a:rPr dirty="0"/>
              <a:t>emergency</a:t>
            </a:r>
            <a:r>
              <a:rPr spc="50" dirty="0"/>
              <a:t> </a:t>
            </a:r>
            <a:r>
              <a:rPr dirty="0"/>
              <a:t>on</a:t>
            </a:r>
            <a:r>
              <a:rPr spc="55" dirty="0"/>
              <a:t> </a:t>
            </a:r>
            <a:r>
              <a:rPr spc="-10" dirty="0"/>
              <a:t>xxxxxx</a:t>
            </a:r>
          </a:p>
          <a:p>
            <a:pPr marL="12700" marR="5080">
              <a:lnSpc>
                <a:spcPct val="112500"/>
              </a:lnSpc>
              <a:spcBef>
                <a:spcPts val="840"/>
              </a:spcBef>
            </a:pPr>
            <a:r>
              <a:rPr spc="-20" dirty="0">
                <a:latin typeface="Lucida Sans Unicode"/>
                <a:cs typeface="Lucida Sans Unicode"/>
              </a:rPr>
              <a:t>Live</a:t>
            </a:r>
            <a:r>
              <a:rPr spc="-30" dirty="0">
                <a:latin typeface="Lucida Sans Unicode"/>
                <a:cs typeface="Lucida Sans Unicode"/>
              </a:rPr>
              <a:t> </a:t>
            </a:r>
            <a:r>
              <a:rPr spc="-25" dirty="0">
                <a:latin typeface="Lucida Sans Unicode"/>
                <a:cs typeface="Lucida Sans Unicode"/>
              </a:rPr>
              <a:t>events:</a:t>
            </a:r>
            <a:r>
              <a:rPr spc="-30" dirty="0">
                <a:latin typeface="Lucida Sans Unicode"/>
                <a:cs typeface="Lucida Sans Unicode"/>
              </a:rPr>
              <a:t> </a:t>
            </a:r>
            <a:r>
              <a:rPr spc="-20" dirty="0">
                <a:latin typeface="Lucida Sans Unicode"/>
                <a:cs typeface="Lucida Sans Unicode"/>
              </a:rPr>
              <a:t>contact</a:t>
            </a:r>
            <a:r>
              <a:rPr spc="-30" dirty="0">
                <a:latin typeface="Lucida Sans Unicode"/>
                <a:cs typeface="Lucida Sans Unicode"/>
              </a:rPr>
              <a:t> </a:t>
            </a:r>
            <a:r>
              <a:rPr spc="-80" dirty="0">
                <a:latin typeface="Lucida Sans Unicode"/>
                <a:cs typeface="Lucida Sans Unicode"/>
              </a:rPr>
              <a:t>xxxxx</a:t>
            </a:r>
            <a:r>
              <a:rPr spc="-25" dirty="0">
                <a:latin typeface="Lucida Sans Unicode"/>
                <a:cs typeface="Lucida Sans Unicode"/>
              </a:rPr>
              <a:t> </a:t>
            </a:r>
            <a:r>
              <a:rPr spc="-10" dirty="0">
                <a:latin typeface="Lucida Sans Unicode"/>
                <a:cs typeface="Lucida Sans Unicode"/>
              </a:rPr>
              <a:t>or</a:t>
            </a:r>
            <a:r>
              <a:rPr spc="-30" dirty="0">
                <a:latin typeface="Lucida Sans Unicode"/>
                <a:cs typeface="Lucida Sans Unicode"/>
              </a:rPr>
              <a:t> look</a:t>
            </a:r>
            <a:r>
              <a:rPr spc="-25" dirty="0">
                <a:latin typeface="Lucida Sans Unicode"/>
                <a:cs typeface="Lucida Sans Unicode"/>
              </a:rPr>
              <a:t> </a:t>
            </a:r>
            <a:r>
              <a:rPr spc="-20" dirty="0">
                <a:latin typeface="Lucida Sans Unicode"/>
                <a:cs typeface="Lucida Sans Unicode"/>
              </a:rPr>
              <a:t>for</a:t>
            </a:r>
            <a:r>
              <a:rPr spc="-25" dirty="0">
                <a:latin typeface="Lucida Sans Unicode"/>
                <a:cs typeface="Lucida Sans Unicode"/>
              </a:rPr>
              <a:t> </a:t>
            </a:r>
            <a:r>
              <a:rPr spc="-10" dirty="0">
                <a:latin typeface="Lucida Sans Unicode"/>
                <a:cs typeface="Lucida Sans Unicode"/>
              </a:rPr>
              <a:t>show</a:t>
            </a:r>
            <a:r>
              <a:rPr spc="-25" dirty="0">
                <a:latin typeface="Lucida Sans Unicode"/>
                <a:cs typeface="Lucida Sans Unicode"/>
              </a:rPr>
              <a:t> </a:t>
            </a:r>
            <a:r>
              <a:rPr spc="-30" dirty="0">
                <a:latin typeface="Lucida Sans Unicode"/>
                <a:cs typeface="Lucida Sans Unicode"/>
              </a:rPr>
              <a:t>staff </a:t>
            </a:r>
            <a:r>
              <a:rPr spc="-10" dirty="0">
                <a:latin typeface="Lucida Sans Unicode"/>
                <a:cs typeface="Lucida Sans Unicode"/>
              </a:rPr>
              <a:t>or</a:t>
            </a:r>
            <a:r>
              <a:rPr spc="-25" dirty="0">
                <a:latin typeface="Lucida Sans Unicode"/>
                <a:cs typeface="Lucida Sans Unicode"/>
              </a:rPr>
              <a:t> </a:t>
            </a:r>
            <a:r>
              <a:rPr spc="-35" dirty="0">
                <a:latin typeface="Lucida Sans Unicode"/>
                <a:cs typeface="Lucida Sans Unicode"/>
              </a:rPr>
              <a:t>security,</a:t>
            </a:r>
            <a:r>
              <a:rPr spc="-30" dirty="0">
                <a:latin typeface="Lucida Sans Unicode"/>
                <a:cs typeface="Lucida Sans Unicode"/>
              </a:rPr>
              <a:t> </a:t>
            </a:r>
            <a:r>
              <a:rPr spc="-10" dirty="0">
                <a:latin typeface="Lucida Sans Unicode"/>
                <a:cs typeface="Lucida Sans Unicode"/>
              </a:rPr>
              <a:t>or</a:t>
            </a:r>
            <a:r>
              <a:rPr spc="-30" dirty="0">
                <a:latin typeface="Lucida Sans Unicode"/>
                <a:cs typeface="Lucida Sans Unicode"/>
              </a:rPr>
              <a:t> </a:t>
            </a:r>
            <a:r>
              <a:rPr spc="-35" dirty="0">
                <a:latin typeface="Lucida Sans Unicode"/>
                <a:cs typeface="Lucida Sans Unicode"/>
              </a:rPr>
              <a:t>visit</a:t>
            </a:r>
            <a:r>
              <a:rPr spc="-30" dirty="0">
                <a:latin typeface="Lucida Sans Unicode"/>
                <a:cs typeface="Lucida Sans Unicode"/>
              </a:rPr>
              <a:t> </a:t>
            </a:r>
            <a:r>
              <a:rPr spc="-20" dirty="0">
                <a:latin typeface="Lucida Sans Unicode"/>
                <a:cs typeface="Lucida Sans Unicode"/>
              </a:rPr>
              <a:t>the</a:t>
            </a:r>
            <a:r>
              <a:rPr spc="-25" dirty="0">
                <a:latin typeface="Lucida Sans Unicode"/>
                <a:cs typeface="Lucida Sans Unicode"/>
              </a:rPr>
              <a:t> </a:t>
            </a:r>
            <a:r>
              <a:rPr spc="-35" dirty="0">
                <a:latin typeface="Lucida Sans Unicode"/>
                <a:cs typeface="Lucida Sans Unicode"/>
              </a:rPr>
              <a:t>Show/</a:t>
            </a:r>
            <a:r>
              <a:rPr spc="-30" dirty="0">
                <a:latin typeface="Lucida Sans Unicode"/>
                <a:cs typeface="Lucida Sans Unicode"/>
              </a:rPr>
              <a:t> </a:t>
            </a:r>
            <a:r>
              <a:rPr spc="-10" dirty="0">
                <a:latin typeface="Lucida Sans Unicode"/>
                <a:cs typeface="Lucida Sans Unicode"/>
              </a:rPr>
              <a:t>Event</a:t>
            </a:r>
            <a:r>
              <a:rPr spc="-30" dirty="0">
                <a:latin typeface="Lucida Sans Unicode"/>
                <a:cs typeface="Lucida Sans Unicode"/>
              </a:rPr>
              <a:t> </a:t>
            </a:r>
            <a:r>
              <a:rPr spc="-10" dirty="0">
                <a:latin typeface="Lucida Sans Unicode"/>
                <a:cs typeface="Lucida Sans Unicode"/>
              </a:rPr>
              <a:t>Management</a:t>
            </a:r>
            <a:r>
              <a:rPr spc="-25" dirty="0">
                <a:latin typeface="Lucida Sans Unicode"/>
                <a:cs typeface="Lucida Sans Unicode"/>
              </a:rPr>
              <a:t> </a:t>
            </a:r>
            <a:r>
              <a:rPr spc="-10" dirty="0">
                <a:latin typeface="Lucida Sans Unicode"/>
                <a:cs typeface="Lucida Sans Unicode"/>
              </a:rPr>
              <a:t>Office </a:t>
            </a:r>
            <a:r>
              <a:rPr dirty="0"/>
              <a:t>On-demand</a:t>
            </a:r>
            <a:r>
              <a:rPr spc="75" dirty="0"/>
              <a:t> </a:t>
            </a:r>
            <a:r>
              <a:rPr dirty="0"/>
              <a:t>events:</a:t>
            </a:r>
            <a:r>
              <a:rPr spc="75" dirty="0"/>
              <a:t> </a:t>
            </a:r>
            <a:r>
              <a:rPr dirty="0"/>
              <a:t>contact</a:t>
            </a:r>
            <a:r>
              <a:rPr spc="75" dirty="0"/>
              <a:t> </a:t>
            </a:r>
            <a:r>
              <a:rPr dirty="0"/>
              <a:t>the</a:t>
            </a:r>
            <a:r>
              <a:rPr spc="75" dirty="0"/>
              <a:t> </a:t>
            </a:r>
            <a:r>
              <a:rPr dirty="0"/>
              <a:t>site</a:t>
            </a:r>
            <a:r>
              <a:rPr spc="75" dirty="0"/>
              <a:t> </a:t>
            </a:r>
            <a:r>
              <a:rPr dirty="0"/>
              <a:t>moderators</a:t>
            </a:r>
            <a:r>
              <a:rPr spc="80" dirty="0"/>
              <a:t> </a:t>
            </a:r>
            <a:r>
              <a:rPr dirty="0"/>
              <a:t>on</a:t>
            </a:r>
            <a:r>
              <a:rPr spc="75" dirty="0"/>
              <a:t> </a:t>
            </a:r>
            <a:r>
              <a:rPr dirty="0"/>
              <a:t>xxxx</a:t>
            </a:r>
            <a:r>
              <a:rPr spc="75" dirty="0"/>
              <a:t> </a:t>
            </a:r>
            <a:r>
              <a:rPr dirty="0"/>
              <a:t>or</a:t>
            </a:r>
            <a:r>
              <a:rPr spc="75" dirty="0"/>
              <a:t> </a:t>
            </a:r>
            <a:r>
              <a:rPr dirty="0"/>
              <a:t>the</a:t>
            </a:r>
            <a:r>
              <a:rPr spc="75" dirty="0"/>
              <a:t> </a:t>
            </a:r>
            <a:r>
              <a:rPr dirty="0"/>
              <a:t>event</a:t>
            </a:r>
            <a:r>
              <a:rPr spc="75" dirty="0"/>
              <a:t> </a:t>
            </a:r>
            <a:r>
              <a:rPr dirty="0"/>
              <a:t>team</a:t>
            </a:r>
            <a:r>
              <a:rPr spc="80" dirty="0"/>
              <a:t> </a:t>
            </a:r>
            <a:r>
              <a:rPr dirty="0"/>
              <a:t>on</a:t>
            </a:r>
            <a:r>
              <a:rPr spc="75" dirty="0"/>
              <a:t> </a:t>
            </a:r>
            <a:r>
              <a:rPr spc="-20" dirty="0"/>
              <a:t>xxxx</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0" i="0">
                <a:solidFill>
                  <a:schemeClr val="bg1"/>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800" b="0" i="0">
                <a:solidFill>
                  <a:srgbClr val="0A6A89"/>
                </a:solidFill>
                <a:latin typeface="Tahoma"/>
                <a:cs typeface="Tahoma"/>
              </a:defRPr>
            </a:lvl1pPr>
          </a:lstStyle>
          <a:p>
            <a:endParaRPr/>
          </a:p>
        </p:txBody>
      </p:sp>
      <p:sp>
        <p:nvSpPr>
          <p:cNvPr id="4" name="Holder 4"/>
          <p:cNvSpPr>
            <a:spLocks noGrp="1"/>
          </p:cNvSpPr>
          <p:nvPr>
            <p:ph type="ftr" sz="quarter" idx="5"/>
          </p:nvPr>
        </p:nvSpPr>
        <p:spPr/>
        <p:txBody>
          <a:bodyPr lIns="0" tIns="0" rIns="0" bIns="0"/>
          <a:lstStyle>
            <a:lvl1pPr>
              <a:defRPr sz="800" b="0" i="0">
                <a:solidFill>
                  <a:schemeClr val="bg1"/>
                </a:solidFill>
                <a:latin typeface="Tahoma"/>
                <a:cs typeface="Tahoma"/>
              </a:defRPr>
            </a:lvl1pPr>
          </a:lstStyle>
          <a:p>
            <a:pPr marL="12700">
              <a:lnSpc>
                <a:spcPct val="100000"/>
              </a:lnSpc>
              <a:spcBef>
                <a:spcPts val="155"/>
              </a:spcBef>
            </a:pPr>
            <a:r>
              <a:rPr dirty="0"/>
              <a:t>EMERGENCIES:</a:t>
            </a:r>
            <a:r>
              <a:rPr spc="50" dirty="0"/>
              <a:t> </a:t>
            </a:r>
            <a:r>
              <a:rPr dirty="0"/>
              <a:t>Report</a:t>
            </a:r>
            <a:r>
              <a:rPr spc="55" dirty="0"/>
              <a:t> </a:t>
            </a:r>
            <a:r>
              <a:rPr dirty="0"/>
              <a:t>an</a:t>
            </a:r>
            <a:r>
              <a:rPr spc="55" dirty="0"/>
              <a:t> </a:t>
            </a:r>
            <a:r>
              <a:rPr dirty="0"/>
              <a:t>emergency</a:t>
            </a:r>
            <a:r>
              <a:rPr spc="50" dirty="0"/>
              <a:t> </a:t>
            </a:r>
            <a:r>
              <a:rPr dirty="0"/>
              <a:t>on</a:t>
            </a:r>
            <a:r>
              <a:rPr spc="55" dirty="0"/>
              <a:t> </a:t>
            </a:r>
            <a:r>
              <a:rPr spc="-10" dirty="0"/>
              <a:t>xxxxxx</a:t>
            </a:r>
          </a:p>
          <a:p>
            <a:pPr marL="12700" marR="5080">
              <a:lnSpc>
                <a:spcPct val="112500"/>
              </a:lnSpc>
              <a:spcBef>
                <a:spcPts val="840"/>
              </a:spcBef>
            </a:pPr>
            <a:r>
              <a:rPr spc="-20" dirty="0">
                <a:latin typeface="Lucida Sans Unicode"/>
                <a:cs typeface="Lucida Sans Unicode"/>
              </a:rPr>
              <a:t>Live</a:t>
            </a:r>
            <a:r>
              <a:rPr spc="-30" dirty="0">
                <a:latin typeface="Lucida Sans Unicode"/>
                <a:cs typeface="Lucida Sans Unicode"/>
              </a:rPr>
              <a:t> </a:t>
            </a:r>
            <a:r>
              <a:rPr spc="-25" dirty="0">
                <a:latin typeface="Lucida Sans Unicode"/>
                <a:cs typeface="Lucida Sans Unicode"/>
              </a:rPr>
              <a:t>events:</a:t>
            </a:r>
            <a:r>
              <a:rPr spc="-30" dirty="0">
                <a:latin typeface="Lucida Sans Unicode"/>
                <a:cs typeface="Lucida Sans Unicode"/>
              </a:rPr>
              <a:t> </a:t>
            </a:r>
            <a:r>
              <a:rPr spc="-20" dirty="0">
                <a:latin typeface="Lucida Sans Unicode"/>
                <a:cs typeface="Lucida Sans Unicode"/>
              </a:rPr>
              <a:t>contact</a:t>
            </a:r>
            <a:r>
              <a:rPr spc="-30" dirty="0">
                <a:latin typeface="Lucida Sans Unicode"/>
                <a:cs typeface="Lucida Sans Unicode"/>
              </a:rPr>
              <a:t> </a:t>
            </a:r>
            <a:r>
              <a:rPr spc="-80" dirty="0">
                <a:latin typeface="Lucida Sans Unicode"/>
                <a:cs typeface="Lucida Sans Unicode"/>
              </a:rPr>
              <a:t>xxxxx</a:t>
            </a:r>
            <a:r>
              <a:rPr spc="-25" dirty="0">
                <a:latin typeface="Lucida Sans Unicode"/>
                <a:cs typeface="Lucida Sans Unicode"/>
              </a:rPr>
              <a:t> </a:t>
            </a:r>
            <a:r>
              <a:rPr spc="-10" dirty="0">
                <a:latin typeface="Lucida Sans Unicode"/>
                <a:cs typeface="Lucida Sans Unicode"/>
              </a:rPr>
              <a:t>or</a:t>
            </a:r>
            <a:r>
              <a:rPr spc="-30" dirty="0">
                <a:latin typeface="Lucida Sans Unicode"/>
                <a:cs typeface="Lucida Sans Unicode"/>
              </a:rPr>
              <a:t> look</a:t>
            </a:r>
            <a:r>
              <a:rPr spc="-25" dirty="0">
                <a:latin typeface="Lucida Sans Unicode"/>
                <a:cs typeface="Lucida Sans Unicode"/>
              </a:rPr>
              <a:t> </a:t>
            </a:r>
            <a:r>
              <a:rPr spc="-20" dirty="0">
                <a:latin typeface="Lucida Sans Unicode"/>
                <a:cs typeface="Lucida Sans Unicode"/>
              </a:rPr>
              <a:t>for</a:t>
            </a:r>
            <a:r>
              <a:rPr spc="-25" dirty="0">
                <a:latin typeface="Lucida Sans Unicode"/>
                <a:cs typeface="Lucida Sans Unicode"/>
              </a:rPr>
              <a:t> </a:t>
            </a:r>
            <a:r>
              <a:rPr spc="-10" dirty="0">
                <a:latin typeface="Lucida Sans Unicode"/>
                <a:cs typeface="Lucida Sans Unicode"/>
              </a:rPr>
              <a:t>show</a:t>
            </a:r>
            <a:r>
              <a:rPr spc="-25" dirty="0">
                <a:latin typeface="Lucida Sans Unicode"/>
                <a:cs typeface="Lucida Sans Unicode"/>
              </a:rPr>
              <a:t> </a:t>
            </a:r>
            <a:r>
              <a:rPr spc="-30" dirty="0">
                <a:latin typeface="Lucida Sans Unicode"/>
                <a:cs typeface="Lucida Sans Unicode"/>
              </a:rPr>
              <a:t>staff </a:t>
            </a:r>
            <a:r>
              <a:rPr spc="-10" dirty="0">
                <a:latin typeface="Lucida Sans Unicode"/>
                <a:cs typeface="Lucida Sans Unicode"/>
              </a:rPr>
              <a:t>or</a:t>
            </a:r>
            <a:r>
              <a:rPr spc="-25" dirty="0">
                <a:latin typeface="Lucida Sans Unicode"/>
                <a:cs typeface="Lucida Sans Unicode"/>
              </a:rPr>
              <a:t> </a:t>
            </a:r>
            <a:r>
              <a:rPr spc="-35" dirty="0">
                <a:latin typeface="Lucida Sans Unicode"/>
                <a:cs typeface="Lucida Sans Unicode"/>
              </a:rPr>
              <a:t>security,</a:t>
            </a:r>
            <a:r>
              <a:rPr spc="-30" dirty="0">
                <a:latin typeface="Lucida Sans Unicode"/>
                <a:cs typeface="Lucida Sans Unicode"/>
              </a:rPr>
              <a:t> </a:t>
            </a:r>
            <a:r>
              <a:rPr spc="-10" dirty="0">
                <a:latin typeface="Lucida Sans Unicode"/>
                <a:cs typeface="Lucida Sans Unicode"/>
              </a:rPr>
              <a:t>or</a:t>
            </a:r>
            <a:r>
              <a:rPr spc="-30" dirty="0">
                <a:latin typeface="Lucida Sans Unicode"/>
                <a:cs typeface="Lucida Sans Unicode"/>
              </a:rPr>
              <a:t> </a:t>
            </a:r>
            <a:r>
              <a:rPr spc="-35" dirty="0">
                <a:latin typeface="Lucida Sans Unicode"/>
                <a:cs typeface="Lucida Sans Unicode"/>
              </a:rPr>
              <a:t>visit</a:t>
            </a:r>
            <a:r>
              <a:rPr spc="-30" dirty="0">
                <a:latin typeface="Lucida Sans Unicode"/>
                <a:cs typeface="Lucida Sans Unicode"/>
              </a:rPr>
              <a:t> </a:t>
            </a:r>
            <a:r>
              <a:rPr spc="-20" dirty="0">
                <a:latin typeface="Lucida Sans Unicode"/>
                <a:cs typeface="Lucida Sans Unicode"/>
              </a:rPr>
              <a:t>the</a:t>
            </a:r>
            <a:r>
              <a:rPr spc="-25" dirty="0">
                <a:latin typeface="Lucida Sans Unicode"/>
                <a:cs typeface="Lucida Sans Unicode"/>
              </a:rPr>
              <a:t> </a:t>
            </a:r>
            <a:r>
              <a:rPr spc="-35" dirty="0">
                <a:latin typeface="Lucida Sans Unicode"/>
                <a:cs typeface="Lucida Sans Unicode"/>
              </a:rPr>
              <a:t>Show/</a:t>
            </a:r>
            <a:r>
              <a:rPr spc="-30" dirty="0">
                <a:latin typeface="Lucida Sans Unicode"/>
                <a:cs typeface="Lucida Sans Unicode"/>
              </a:rPr>
              <a:t> </a:t>
            </a:r>
            <a:r>
              <a:rPr spc="-10" dirty="0">
                <a:latin typeface="Lucida Sans Unicode"/>
                <a:cs typeface="Lucida Sans Unicode"/>
              </a:rPr>
              <a:t>Event</a:t>
            </a:r>
            <a:r>
              <a:rPr spc="-30" dirty="0">
                <a:latin typeface="Lucida Sans Unicode"/>
                <a:cs typeface="Lucida Sans Unicode"/>
              </a:rPr>
              <a:t> </a:t>
            </a:r>
            <a:r>
              <a:rPr spc="-10" dirty="0">
                <a:latin typeface="Lucida Sans Unicode"/>
                <a:cs typeface="Lucida Sans Unicode"/>
              </a:rPr>
              <a:t>Management</a:t>
            </a:r>
            <a:r>
              <a:rPr spc="-25" dirty="0">
                <a:latin typeface="Lucida Sans Unicode"/>
                <a:cs typeface="Lucida Sans Unicode"/>
              </a:rPr>
              <a:t> </a:t>
            </a:r>
            <a:r>
              <a:rPr spc="-10" dirty="0">
                <a:latin typeface="Lucida Sans Unicode"/>
                <a:cs typeface="Lucida Sans Unicode"/>
              </a:rPr>
              <a:t>Office </a:t>
            </a:r>
            <a:r>
              <a:rPr dirty="0"/>
              <a:t>On-demand</a:t>
            </a:r>
            <a:r>
              <a:rPr spc="75" dirty="0"/>
              <a:t> </a:t>
            </a:r>
            <a:r>
              <a:rPr dirty="0"/>
              <a:t>events:</a:t>
            </a:r>
            <a:r>
              <a:rPr spc="75" dirty="0"/>
              <a:t> </a:t>
            </a:r>
            <a:r>
              <a:rPr dirty="0"/>
              <a:t>contact</a:t>
            </a:r>
            <a:r>
              <a:rPr spc="75" dirty="0"/>
              <a:t> </a:t>
            </a:r>
            <a:r>
              <a:rPr dirty="0"/>
              <a:t>the</a:t>
            </a:r>
            <a:r>
              <a:rPr spc="75" dirty="0"/>
              <a:t> </a:t>
            </a:r>
            <a:r>
              <a:rPr dirty="0"/>
              <a:t>site</a:t>
            </a:r>
            <a:r>
              <a:rPr spc="75" dirty="0"/>
              <a:t> </a:t>
            </a:r>
            <a:r>
              <a:rPr dirty="0"/>
              <a:t>moderators</a:t>
            </a:r>
            <a:r>
              <a:rPr spc="80" dirty="0"/>
              <a:t> </a:t>
            </a:r>
            <a:r>
              <a:rPr dirty="0"/>
              <a:t>on</a:t>
            </a:r>
            <a:r>
              <a:rPr spc="75" dirty="0"/>
              <a:t> </a:t>
            </a:r>
            <a:r>
              <a:rPr dirty="0"/>
              <a:t>xxxx</a:t>
            </a:r>
            <a:r>
              <a:rPr spc="75" dirty="0"/>
              <a:t> </a:t>
            </a:r>
            <a:r>
              <a:rPr dirty="0"/>
              <a:t>or</a:t>
            </a:r>
            <a:r>
              <a:rPr spc="75" dirty="0"/>
              <a:t> </a:t>
            </a:r>
            <a:r>
              <a:rPr dirty="0"/>
              <a:t>the</a:t>
            </a:r>
            <a:r>
              <a:rPr spc="75" dirty="0"/>
              <a:t> </a:t>
            </a:r>
            <a:r>
              <a:rPr dirty="0"/>
              <a:t>event</a:t>
            </a:r>
            <a:r>
              <a:rPr spc="75" dirty="0"/>
              <a:t> </a:t>
            </a:r>
            <a:r>
              <a:rPr dirty="0"/>
              <a:t>team</a:t>
            </a:r>
            <a:r>
              <a:rPr spc="80" dirty="0"/>
              <a:t> </a:t>
            </a:r>
            <a:r>
              <a:rPr dirty="0"/>
              <a:t>on</a:t>
            </a:r>
            <a:r>
              <a:rPr spc="75" dirty="0"/>
              <a:t> </a:t>
            </a:r>
            <a:r>
              <a:rPr spc="-20" dirty="0"/>
              <a:t>xxxx</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9/9/2025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0" i="0">
                <a:solidFill>
                  <a:schemeClr val="bg1"/>
                </a:solidFill>
                <a:latin typeface="Times New Roman"/>
                <a:cs typeface="Times New Roman"/>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800" b="0" i="0">
                <a:solidFill>
                  <a:schemeClr val="bg1"/>
                </a:solidFill>
                <a:latin typeface="Tahoma"/>
                <a:cs typeface="Tahoma"/>
              </a:defRPr>
            </a:lvl1pPr>
          </a:lstStyle>
          <a:p>
            <a:pPr marL="12700">
              <a:lnSpc>
                <a:spcPct val="100000"/>
              </a:lnSpc>
              <a:spcBef>
                <a:spcPts val="155"/>
              </a:spcBef>
            </a:pPr>
            <a:r>
              <a:rPr dirty="0"/>
              <a:t>EMERGENCIES:</a:t>
            </a:r>
            <a:r>
              <a:rPr spc="50" dirty="0"/>
              <a:t> </a:t>
            </a:r>
            <a:r>
              <a:rPr dirty="0"/>
              <a:t>Report</a:t>
            </a:r>
            <a:r>
              <a:rPr spc="55" dirty="0"/>
              <a:t> </a:t>
            </a:r>
            <a:r>
              <a:rPr dirty="0"/>
              <a:t>an</a:t>
            </a:r>
            <a:r>
              <a:rPr spc="55" dirty="0"/>
              <a:t> </a:t>
            </a:r>
            <a:r>
              <a:rPr dirty="0"/>
              <a:t>emergency</a:t>
            </a:r>
            <a:r>
              <a:rPr spc="50" dirty="0"/>
              <a:t> </a:t>
            </a:r>
            <a:r>
              <a:rPr dirty="0"/>
              <a:t>on</a:t>
            </a:r>
            <a:r>
              <a:rPr spc="55" dirty="0"/>
              <a:t> </a:t>
            </a:r>
            <a:r>
              <a:rPr spc="-10" dirty="0"/>
              <a:t>xxxxxx</a:t>
            </a:r>
          </a:p>
          <a:p>
            <a:pPr marL="12700" marR="5080">
              <a:lnSpc>
                <a:spcPct val="112500"/>
              </a:lnSpc>
              <a:spcBef>
                <a:spcPts val="840"/>
              </a:spcBef>
            </a:pPr>
            <a:r>
              <a:rPr spc="-20" dirty="0">
                <a:latin typeface="Lucida Sans Unicode"/>
                <a:cs typeface="Lucida Sans Unicode"/>
              </a:rPr>
              <a:t>Live</a:t>
            </a:r>
            <a:r>
              <a:rPr spc="-30" dirty="0">
                <a:latin typeface="Lucida Sans Unicode"/>
                <a:cs typeface="Lucida Sans Unicode"/>
              </a:rPr>
              <a:t> </a:t>
            </a:r>
            <a:r>
              <a:rPr spc="-25" dirty="0">
                <a:latin typeface="Lucida Sans Unicode"/>
                <a:cs typeface="Lucida Sans Unicode"/>
              </a:rPr>
              <a:t>events:</a:t>
            </a:r>
            <a:r>
              <a:rPr spc="-30" dirty="0">
                <a:latin typeface="Lucida Sans Unicode"/>
                <a:cs typeface="Lucida Sans Unicode"/>
              </a:rPr>
              <a:t> </a:t>
            </a:r>
            <a:r>
              <a:rPr spc="-20" dirty="0">
                <a:latin typeface="Lucida Sans Unicode"/>
                <a:cs typeface="Lucida Sans Unicode"/>
              </a:rPr>
              <a:t>contact</a:t>
            </a:r>
            <a:r>
              <a:rPr spc="-30" dirty="0">
                <a:latin typeface="Lucida Sans Unicode"/>
                <a:cs typeface="Lucida Sans Unicode"/>
              </a:rPr>
              <a:t> </a:t>
            </a:r>
            <a:r>
              <a:rPr spc="-80" dirty="0">
                <a:latin typeface="Lucida Sans Unicode"/>
                <a:cs typeface="Lucida Sans Unicode"/>
              </a:rPr>
              <a:t>xxxxx</a:t>
            </a:r>
            <a:r>
              <a:rPr spc="-25" dirty="0">
                <a:latin typeface="Lucida Sans Unicode"/>
                <a:cs typeface="Lucida Sans Unicode"/>
              </a:rPr>
              <a:t> </a:t>
            </a:r>
            <a:r>
              <a:rPr spc="-10" dirty="0">
                <a:latin typeface="Lucida Sans Unicode"/>
                <a:cs typeface="Lucida Sans Unicode"/>
              </a:rPr>
              <a:t>or</a:t>
            </a:r>
            <a:r>
              <a:rPr spc="-30" dirty="0">
                <a:latin typeface="Lucida Sans Unicode"/>
                <a:cs typeface="Lucida Sans Unicode"/>
              </a:rPr>
              <a:t> look</a:t>
            </a:r>
            <a:r>
              <a:rPr spc="-25" dirty="0">
                <a:latin typeface="Lucida Sans Unicode"/>
                <a:cs typeface="Lucida Sans Unicode"/>
              </a:rPr>
              <a:t> </a:t>
            </a:r>
            <a:r>
              <a:rPr spc="-20" dirty="0">
                <a:latin typeface="Lucida Sans Unicode"/>
                <a:cs typeface="Lucida Sans Unicode"/>
              </a:rPr>
              <a:t>for</a:t>
            </a:r>
            <a:r>
              <a:rPr spc="-25" dirty="0">
                <a:latin typeface="Lucida Sans Unicode"/>
                <a:cs typeface="Lucida Sans Unicode"/>
              </a:rPr>
              <a:t> </a:t>
            </a:r>
            <a:r>
              <a:rPr spc="-10" dirty="0">
                <a:latin typeface="Lucida Sans Unicode"/>
                <a:cs typeface="Lucida Sans Unicode"/>
              </a:rPr>
              <a:t>show</a:t>
            </a:r>
            <a:r>
              <a:rPr spc="-25" dirty="0">
                <a:latin typeface="Lucida Sans Unicode"/>
                <a:cs typeface="Lucida Sans Unicode"/>
              </a:rPr>
              <a:t> </a:t>
            </a:r>
            <a:r>
              <a:rPr spc="-30" dirty="0">
                <a:latin typeface="Lucida Sans Unicode"/>
                <a:cs typeface="Lucida Sans Unicode"/>
              </a:rPr>
              <a:t>staff </a:t>
            </a:r>
            <a:r>
              <a:rPr spc="-10" dirty="0">
                <a:latin typeface="Lucida Sans Unicode"/>
                <a:cs typeface="Lucida Sans Unicode"/>
              </a:rPr>
              <a:t>or</a:t>
            </a:r>
            <a:r>
              <a:rPr spc="-25" dirty="0">
                <a:latin typeface="Lucida Sans Unicode"/>
                <a:cs typeface="Lucida Sans Unicode"/>
              </a:rPr>
              <a:t> </a:t>
            </a:r>
            <a:r>
              <a:rPr spc="-35" dirty="0">
                <a:latin typeface="Lucida Sans Unicode"/>
                <a:cs typeface="Lucida Sans Unicode"/>
              </a:rPr>
              <a:t>security,</a:t>
            </a:r>
            <a:r>
              <a:rPr spc="-30" dirty="0">
                <a:latin typeface="Lucida Sans Unicode"/>
                <a:cs typeface="Lucida Sans Unicode"/>
              </a:rPr>
              <a:t> </a:t>
            </a:r>
            <a:r>
              <a:rPr spc="-10" dirty="0">
                <a:latin typeface="Lucida Sans Unicode"/>
                <a:cs typeface="Lucida Sans Unicode"/>
              </a:rPr>
              <a:t>or</a:t>
            </a:r>
            <a:r>
              <a:rPr spc="-30" dirty="0">
                <a:latin typeface="Lucida Sans Unicode"/>
                <a:cs typeface="Lucida Sans Unicode"/>
              </a:rPr>
              <a:t> </a:t>
            </a:r>
            <a:r>
              <a:rPr spc="-35" dirty="0">
                <a:latin typeface="Lucida Sans Unicode"/>
                <a:cs typeface="Lucida Sans Unicode"/>
              </a:rPr>
              <a:t>visit</a:t>
            </a:r>
            <a:r>
              <a:rPr spc="-30" dirty="0">
                <a:latin typeface="Lucida Sans Unicode"/>
                <a:cs typeface="Lucida Sans Unicode"/>
              </a:rPr>
              <a:t> </a:t>
            </a:r>
            <a:r>
              <a:rPr spc="-20" dirty="0">
                <a:latin typeface="Lucida Sans Unicode"/>
                <a:cs typeface="Lucida Sans Unicode"/>
              </a:rPr>
              <a:t>the</a:t>
            </a:r>
            <a:r>
              <a:rPr spc="-25" dirty="0">
                <a:latin typeface="Lucida Sans Unicode"/>
                <a:cs typeface="Lucida Sans Unicode"/>
              </a:rPr>
              <a:t> </a:t>
            </a:r>
            <a:r>
              <a:rPr spc="-35" dirty="0">
                <a:latin typeface="Lucida Sans Unicode"/>
                <a:cs typeface="Lucida Sans Unicode"/>
              </a:rPr>
              <a:t>Show/</a:t>
            </a:r>
            <a:r>
              <a:rPr spc="-30" dirty="0">
                <a:latin typeface="Lucida Sans Unicode"/>
                <a:cs typeface="Lucida Sans Unicode"/>
              </a:rPr>
              <a:t> </a:t>
            </a:r>
            <a:r>
              <a:rPr spc="-10" dirty="0">
                <a:latin typeface="Lucida Sans Unicode"/>
                <a:cs typeface="Lucida Sans Unicode"/>
              </a:rPr>
              <a:t>Event</a:t>
            </a:r>
            <a:r>
              <a:rPr spc="-30" dirty="0">
                <a:latin typeface="Lucida Sans Unicode"/>
                <a:cs typeface="Lucida Sans Unicode"/>
              </a:rPr>
              <a:t> </a:t>
            </a:r>
            <a:r>
              <a:rPr spc="-10" dirty="0">
                <a:latin typeface="Lucida Sans Unicode"/>
                <a:cs typeface="Lucida Sans Unicode"/>
              </a:rPr>
              <a:t>Management</a:t>
            </a:r>
            <a:r>
              <a:rPr spc="-25" dirty="0">
                <a:latin typeface="Lucida Sans Unicode"/>
                <a:cs typeface="Lucida Sans Unicode"/>
              </a:rPr>
              <a:t> </a:t>
            </a:r>
            <a:r>
              <a:rPr spc="-10" dirty="0">
                <a:latin typeface="Lucida Sans Unicode"/>
                <a:cs typeface="Lucida Sans Unicode"/>
              </a:rPr>
              <a:t>Office </a:t>
            </a:r>
            <a:r>
              <a:rPr dirty="0"/>
              <a:t>On-demand</a:t>
            </a:r>
            <a:r>
              <a:rPr spc="75" dirty="0"/>
              <a:t> </a:t>
            </a:r>
            <a:r>
              <a:rPr dirty="0"/>
              <a:t>events:</a:t>
            </a:r>
            <a:r>
              <a:rPr spc="75" dirty="0"/>
              <a:t> </a:t>
            </a:r>
            <a:r>
              <a:rPr dirty="0"/>
              <a:t>contact</a:t>
            </a:r>
            <a:r>
              <a:rPr spc="75" dirty="0"/>
              <a:t> </a:t>
            </a:r>
            <a:r>
              <a:rPr dirty="0"/>
              <a:t>the</a:t>
            </a:r>
            <a:r>
              <a:rPr spc="75" dirty="0"/>
              <a:t> </a:t>
            </a:r>
            <a:r>
              <a:rPr dirty="0"/>
              <a:t>site</a:t>
            </a:r>
            <a:r>
              <a:rPr spc="75" dirty="0"/>
              <a:t> </a:t>
            </a:r>
            <a:r>
              <a:rPr dirty="0"/>
              <a:t>moderators</a:t>
            </a:r>
            <a:r>
              <a:rPr spc="80" dirty="0"/>
              <a:t> </a:t>
            </a:r>
            <a:r>
              <a:rPr dirty="0"/>
              <a:t>on</a:t>
            </a:r>
            <a:r>
              <a:rPr spc="75" dirty="0"/>
              <a:t> </a:t>
            </a:r>
            <a:r>
              <a:rPr dirty="0"/>
              <a:t>xxxx</a:t>
            </a:r>
            <a:r>
              <a:rPr spc="75" dirty="0"/>
              <a:t> </a:t>
            </a:r>
            <a:r>
              <a:rPr dirty="0"/>
              <a:t>or</a:t>
            </a:r>
            <a:r>
              <a:rPr spc="75" dirty="0"/>
              <a:t> </a:t>
            </a:r>
            <a:r>
              <a:rPr dirty="0"/>
              <a:t>the</a:t>
            </a:r>
            <a:r>
              <a:rPr spc="75" dirty="0"/>
              <a:t> </a:t>
            </a:r>
            <a:r>
              <a:rPr dirty="0"/>
              <a:t>event</a:t>
            </a:r>
            <a:r>
              <a:rPr spc="75" dirty="0"/>
              <a:t> </a:t>
            </a:r>
            <a:r>
              <a:rPr dirty="0"/>
              <a:t>team</a:t>
            </a:r>
            <a:r>
              <a:rPr spc="80" dirty="0"/>
              <a:t> </a:t>
            </a:r>
            <a:r>
              <a:rPr dirty="0"/>
              <a:t>on</a:t>
            </a:r>
            <a:r>
              <a:rPr spc="75" dirty="0"/>
              <a:t> </a:t>
            </a:r>
            <a:r>
              <a:rPr spc="-20" dirty="0"/>
              <a:t>xxxx</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9/9/2025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0" i="0">
                <a:solidFill>
                  <a:schemeClr val="bg1"/>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defRPr sz="800" b="0" i="0">
                <a:solidFill>
                  <a:schemeClr val="bg1"/>
                </a:solidFill>
                <a:latin typeface="Tahoma"/>
                <a:cs typeface="Tahoma"/>
              </a:defRPr>
            </a:lvl1pPr>
          </a:lstStyle>
          <a:p>
            <a:pPr marL="12700">
              <a:lnSpc>
                <a:spcPct val="100000"/>
              </a:lnSpc>
              <a:spcBef>
                <a:spcPts val="155"/>
              </a:spcBef>
            </a:pPr>
            <a:r>
              <a:rPr dirty="0"/>
              <a:t>EMERGENCIES:</a:t>
            </a:r>
            <a:r>
              <a:rPr spc="50" dirty="0"/>
              <a:t> </a:t>
            </a:r>
            <a:r>
              <a:rPr dirty="0"/>
              <a:t>Report</a:t>
            </a:r>
            <a:r>
              <a:rPr spc="55" dirty="0"/>
              <a:t> </a:t>
            </a:r>
            <a:r>
              <a:rPr dirty="0"/>
              <a:t>an</a:t>
            </a:r>
            <a:r>
              <a:rPr spc="55" dirty="0"/>
              <a:t> </a:t>
            </a:r>
            <a:r>
              <a:rPr dirty="0"/>
              <a:t>emergency</a:t>
            </a:r>
            <a:r>
              <a:rPr spc="50" dirty="0"/>
              <a:t> </a:t>
            </a:r>
            <a:r>
              <a:rPr dirty="0"/>
              <a:t>on</a:t>
            </a:r>
            <a:r>
              <a:rPr spc="55" dirty="0"/>
              <a:t> </a:t>
            </a:r>
            <a:r>
              <a:rPr spc="-10" dirty="0"/>
              <a:t>xxxxxx</a:t>
            </a:r>
          </a:p>
          <a:p>
            <a:pPr marL="12700" marR="5080">
              <a:lnSpc>
                <a:spcPct val="112500"/>
              </a:lnSpc>
              <a:spcBef>
                <a:spcPts val="840"/>
              </a:spcBef>
            </a:pPr>
            <a:r>
              <a:rPr spc="-20" dirty="0">
                <a:latin typeface="Lucida Sans Unicode"/>
                <a:cs typeface="Lucida Sans Unicode"/>
              </a:rPr>
              <a:t>Live</a:t>
            </a:r>
            <a:r>
              <a:rPr spc="-30" dirty="0">
                <a:latin typeface="Lucida Sans Unicode"/>
                <a:cs typeface="Lucida Sans Unicode"/>
              </a:rPr>
              <a:t> </a:t>
            </a:r>
            <a:r>
              <a:rPr spc="-25" dirty="0">
                <a:latin typeface="Lucida Sans Unicode"/>
                <a:cs typeface="Lucida Sans Unicode"/>
              </a:rPr>
              <a:t>events:</a:t>
            </a:r>
            <a:r>
              <a:rPr spc="-30" dirty="0">
                <a:latin typeface="Lucida Sans Unicode"/>
                <a:cs typeface="Lucida Sans Unicode"/>
              </a:rPr>
              <a:t> </a:t>
            </a:r>
            <a:r>
              <a:rPr spc="-20" dirty="0">
                <a:latin typeface="Lucida Sans Unicode"/>
                <a:cs typeface="Lucida Sans Unicode"/>
              </a:rPr>
              <a:t>contact</a:t>
            </a:r>
            <a:r>
              <a:rPr spc="-30" dirty="0">
                <a:latin typeface="Lucida Sans Unicode"/>
                <a:cs typeface="Lucida Sans Unicode"/>
              </a:rPr>
              <a:t> </a:t>
            </a:r>
            <a:r>
              <a:rPr spc="-80" dirty="0">
                <a:latin typeface="Lucida Sans Unicode"/>
                <a:cs typeface="Lucida Sans Unicode"/>
              </a:rPr>
              <a:t>xxxxx</a:t>
            </a:r>
            <a:r>
              <a:rPr spc="-25" dirty="0">
                <a:latin typeface="Lucida Sans Unicode"/>
                <a:cs typeface="Lucida Sans Unicode"/>
              </a:rPr>
              <a:t> </a:t>
            </a:r>
            <a:r>
              <a:rPr spc="-10" dirty="0">
                <a:latin typeface="Lucida Sans Unicode"/>
                <a:cs typeface="Lucida Sans Unicode"/>
              </a:rPr>
              <a:t>or</a:t>
            </a:r>
            <a:r>
              <a:rPr spc="-30" dirty="0">
                <a:latin typeface="Lucida Sans Unicode"/>
                <a:cs typeface="Lucida Sans Unicode"/>
              </a:rPr>
              <a:t> look</a:t>
            </a:r>
            <a:r>
              <a:rPr spc="-25" dirty="0">
                <a:latin typeface="Lucida Sans Unicode"/>
                <a:cs typeface="Lucida Sans Unicode"/>
              </a:rPr>
              <a:t> </a:t>
            </a:r>
            <a:r>
              <a:rPr spc="-20" dirty="0">
                <a:latin typeface="Lucida Sans Unicode"/>
                <a:cs typeface="Lucida Sans Unicode"/>
              </a:rPr>
              <a:t>for</a:t>
            </a:r>
            <a:r>
              <a:rPr spc="-25" dirty="0">
                <a:latin typeface="Lucida Sans Unicode"/>
                <a:cs typeface="Lucida Sans Unicode"/>
              </a:rPr>
              <a:t> </a:t>
            </a:r>
            <a:r>
              <a:rPr spc="-10" dirty="0">
                <a:latin typeface="Lucida Sans Unicode"/>
                <a:cs typeface="Lucida Sans Unicode"/>
              </a:rPr>
              <a:t>show</a:t>
            </a:r>
            <a:r>
              <a:rPr spc="-25" dirty="0">
                <a:latin typeface="Lucida Sans Unicode"/>
                <a:cs typeface="Lucida Sans Unicode"/>
              </a:rPr>
              <a:t> </a:t>
            </a:r>
            <a:r>
              <a:rPr spc="-30" dirty="0">
                <a:latin typeface="Lucida Sans Unicode"/>
                <a:cs typeface="Lucida Sans Unicode"/>
              </a:rPr>
              <a:t>staff </a:t>
            </a:r>
            <a:r>
              <a:rPr spc="-10" dirty="0">
                <a:latin typeface="Lucida Sans Unicode"/>
                <a:cs typeface="Lucida Sans Unicode"/>
              </a:rPr>
              <a:t>or</a:t>
            </a:r>
            <a:r>
              <a:rPr spc="-25" dirty="0">
                <a:latin typeface="Lucida Sans Unicode"/>
                <a:cs typeface="Lucida Sans Unicode"/>
              </a:rPr>
              <a:t> </a:t>
            </a:r>
            <a:r>
              <a:rPr spc="-35" dirty="0">
                <a:latin typeface="Lucida Sans Unicode"/>
                <a:cs typeface="Lucida Sans Unicode"/>
              </a:rPr>
              <a:t>security,</a:t>
            </a:r>
            <a:r>
              <a:rPr spc="-30" dirty="0">
                <a:latin typeface="Lucida Sans Unicode"/>
                <a:cs typeface="Lucida Sans Unicode"/>
              </a:rPr>
              <a:t> </a:t>
            </a:r>
            <a:r>
              <a:rPr spc="-10" dirty="0">
                <a:latin typeface="Lucida Sans Unicode"/>
                <a:cs typeface="Lucida Sans Unicode"/>
              </a:rPr>
              <a:t>or</a:t>
            </a:r>
            <a:r>
              <a:rPr spc="-30" dirty="0">
                <a:latin typeface="Lucida Sans Unicode"/>
                <a:cs typeface="Lucida Sans Unicode"/>
              </a:rPr>
              <a:t> </a:t>
            </a:r>
            <a:r>
              <a:rPr spc="-35" dirty="0">
                <a:latin typeface="Lucida Sans Unicode"/>
                <a:cs typeface="Lucida Sans Unicode"/>
              </a:rPr>
              <a:t>visit</a:t>
            </a:r>
            <a:r>
              <a:rPr spc="-30" dirty="0">
                <a:latin typeface="Lucida Sans Unicode"/>
                <a:cs typeface="Lucida Sans Unicode"/>
              </a:rPr>
              <a:t> </a:t>
            </a:r>
            <a:r>
              <a:rPr spc="-20" dirty="0">
                <a:latin typeface="Lucida Sans Unicode"/>
                <a:cs typeface="Lucida Sans Unicode"/>
              </a:rPr>
              <a:t>the</a:t>
            </a:r>
            <a:r>
              <a:rPr spc="-25" dirty="0">
                <a:latin typeface="Lucida Sans Unicode"/>
                <a:cs typeface="Lucida Sans Unicode"/>
              </a:rPr>
              <a:t> </a:t>
            </a:r>
            <a:r>
              <a:rPr spc="-35" dirty="0">
                <a:latin typeface="Lucida Sans Unicode"/>
                <a:cs typeface="Lucida Sans Unicode"/>
              </a:rPr>
              <a:t>Show/</a:t>
            </a:r>
            <a:r>
              <a:rPr spc="-30" dirty="0">
                <a:latin typeface="Lucida Sans Unicode"/>
                <a:cs typeface="Lucida Sans Unicode"/>
              </a:rPr>
              <a:t> </a:t>
            </a:r>
            <a:r>
              <a:rPr spc="-10" dirty="0">
                <a:latin typeface="Lucida Sans Unicode"/>
                <a:cs typeface="Lucida Sans Unicode"/>
              </a:rPr>
              <a:t>Event</a:t>
            </a:r>
            <a:r>
              <a:rPr spc="-30" dirty="0">
                <a:latin typeface="Lucida Sans Unicode"/>
                <a:cs typeface="Lucida Sans Unicode"/>
              </a:rPr>
              <a:t> </a:t>
            </a:r>
            <a:r>
              <a:rPr spc="-10" dirty="0">
                <a:latin typeface="Lucida Sans Unicode"/>
                <a:cs typeface="Lucida Sans Unicode"/>
              </a:rPr>
              <a:t>Management</a:t>
            </a:r>
            <a:r>
              <a:rPr spc="-25" dirty="0">
                <a:latin typeface="Lucida Sans Unicode"/>
                <a:cs typeface="Lucida Sans Unicode"/>
              </a:rPr>
              <a:t> </a:t>
            </a:r>
            <a:r>
              <a:rPr spc="-10" dirty="0">
                <a:latin typeface="Lucida Sans Unicode"/>
                <a:cs typeface="Lucida Sans Unicode"/>
              </a:rPr>
              <a:t>Office </a:t>
            </a:r>
            <a:r>
              <a:rPr dirty="0"/>
              <a:t>On-demand</a:t>
            </a:r>
            <a:r>
              <a:rPr spc="75" dirty="0"/>
              <a:t> </a:t>
            </a:r>
            <a:r>
              <a:rPr dirty="0"/>
              <a:t>events:</a:t>
            </a:r>
            <a:r>
              <a:rPr spc="75" dirty="0"/>
              <a:t> </a:t>
            </a:r>
            <a:r>
              <a:rPr dirty="0"/>
              <a:t>contact</a:t>
            </a:r>
            <a:r>
              <a:rPr spc="75" dirty="0"/>
              <a:t> </a:t>
            </a:r>
            <a:r>
              <a:rPr dirty="0"/>
              <a:t>the</a:t>
            </a:r>
            <a:r>
              <a:rPr spc="75" dirty="0"/>
              <a:t> </a:t>
            </a:r>
            <a:r>
              <a:rPr dirty="0"/>
              <a:t>site</a:t>
            </a:r>
            <a:r>
              <a:rPr spc="75" dirty="0"/>
              <a:t> </a:t>
            </a:r>
            <a:r>
              <a:rPr dirty="0"/>
              <a:t>moderators</a:t>
            </a:r>
            <a:r>
              <a:rPr spc="80" dirty="0"/>
              <a:t> </a:t>
            </a:r>
            <a:r>
              <a:rPr dirty="0"/>
              <a:t>on</a:t>
            </a:r>
            <a:r>
              <a:rPr spc="75" dirty="0"/>
              <a:t> </a:t>
            </a:r>
            <a:r>
              <a:rPr dirty="0"/>
              <a:t>xxxx</a:t>
            </a:r>
            <a:r>
              <a:rPr spc="75" dirty="0"/>
              <a:t> </a:t>
            </a:r>
            <a:r>
              <a:rPr dirty="0"/>
              <a:t>or</a:t>
            </a:r>
            <a:r>
              <a:rPr spc="75" dirty="0"/>
              <a:t> </a:t>
            </a:r>
            <a:r>
              <a:rPr dirty="0"/>
              <a:t>the</a:t>
            </a:r>
            <a:r>
              <a:rPr spc="75" dirty="0"/>
              <a:t> </a:t>
            </a:r>
            <a:r>
              <a:rPr dirty="0"/>
              <a:t>event</a:t>
            </a:r>
            <a:r>
              <a:rPr spc="75" dirty="0"/>
              <a:t> </a:t>
            </a:r>
            <a:r>
              <a:rPr dirty="0"/>
              <a:t>team</a:t>
            </a:r>
            <a:r>
              <a:rPr spc="80" dirty="0"/>
              <a:t> </a:t>
            </a:r>
            <a:r>
              <a:rPr dirty="0"/>
              <a:t>on</a:t>
            </a:r>
            <a:r>
              <a:rPr spc="75" dirty="0"/>
              <a:t> </a:t>
            </a:r>
            <a:r>
              <a:rPr spc="-20" dirty="0"/>
              <a:t>xxxx</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9/9/2025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800" b="0" i="0">
                <a:solidFill>
                  <a:schemeClr val="bg1"/>
                </a:solidFill>
                <a:latin typeface="Tahoma"/>
                <a:cs typeface="Tahoma"/>
              </a:defRPr>
            </a:lvl1pPr>
          </a:lstStyle>
          <a:p>
            <a:pPr marL="12700">
              <a:lnSpc>
                <a:spcPct val="100000"/>
              </a:lnSpc>
              <a:spcBef>
                <a:spcPts val="155"/>
              </a:spcBef>
            </a:pPr>
            <a:r>
              <a:rPr dirty="0"/>
              <a:t>EMERGENCIES:</a:t>
            </a:r>
            <a:r>
              <a:rPr spc="50" dirty="0"/>
              <a:t> </a:t>
            </a:r>
            <a:r>
              <a:rPr dirty="0"/>
              <a:t>Report</a:t>
            </a:r>
            <a:r>
              <a:rPr spc="55" dirty="0"/>
              <a:t> </a:t>
            </a:r>
            <a:r>
              <a:rPr dirty="0"/>
              <a:t>an</a:t>
            </a:r>
            <a:r>
              <a:rPr spc="55" dirty="0"/>
              <a:t> </a:t>
            </a:r>
            <a:r>
              <a:rPr dirty="0"/>
              <a:t>emergency</a:t>
            </a:r>
            <a:r>
              <a:rPr spc="50" dirty="0"/>
              <a:t> </a:t>
            </a:r>
            <a:r>
              <a:rPr dirty="0"/>
              <a:t>on</a:t>
            </a:r>
            <a:r>
              <a:rPr spc="55" dirty="0"/>
              <a:t> </a:t>
            </a:r>
            <a:r>
              <a:rPr spc="-10" dirty="0"/>
              <a:t>xxxxxx</a:t>
            </a:r>
          </a:p>
          <a:p>
            <a:pPr marL="12700" marR="5080">
              <a:lnSpc>
                <a:spcPct val="112500"/>
              </a:lnSpc>
              <a:spcBef>
                <a:spcPts val="840"/>
              </a:spcBef>
            </a:pPr>
            <a:r>
              <a:rPr spc="-20" dirty="0">
                <a:latin typeface="Lucida Sans Unicode"/>
                <a:cs typeface="Lucida Sans Unicode"/>
              </a:rPr>
              <a:t>Live</a:t>
            </a:r>
            <a:r>
              <a:rPr spc="-30" dirty="0">
                <a:latin typeface="Lucida Sans Unicode"/>
                <a:cs typeface="Lucida Sans Unicode"/>
              </a:rPr>
              <a:t> </a:t>
            </a:r>
            <a:r>
              <a:rPr spc="-25" dirty="0">
                <a:latin typeface="Lucida Sans Unicode"/>
                <a:cs typeface="Lucida Sans Unicode"/>
              </a:rPr>
              <a:t>events:</a:t>
            </a:r>
            <a:r>
              <a:rPr spc="-30" dirty="0">
                <a:latin typeface="Lucida Sans Unicode"/>
                <a:cs typeface="Lucida Sans Unicode"/>
              </a:rPr>
              <a:t> </a:t>
            </a:r>
            <a:r>
              <a:rPr spc="-20" dirty="0">
                <a:latin typeface="Lucida Sans Unicode"/>
                <a:cs typeface="Lucida Sans Unicode"/>
              </a:rPr>
              <a:t>contact</a:t>
            </a:r>
            <a:r>
              <a:rPr spc="-30" dirty="0">
                <a:latin typeface="Lucida Sans Unicode"/>
                <a:cs typeface="Lucida Sans Unicode"/>
              </a:rPr>
              <a:t> </a:t>
            </a:r>
            <a:r>
              <a:rPr spc="-80" dirty="0">
                <a:latin typeface="Lucida Sans Unicode"/>
                <a:cs typeface="Lucida Sans Unicode"/>
              </a:rPr>
              <a:t>xxxxx</a:t>
            </a:r>
            <a:r>
              <a:rPr spc="-25" dirty="0">
                <a:latin typeface="Lucida Sans Unicode"/>
                <a:cs typeface="Lucida Sans Unicode"/>
              </a:rPr>
              <a:t> </a:t>
            </a:r>
            <a:r>
              <a:rPr spc="-10" dirty="0">
                <a:latin typeface="Lucida Sans Unicode"/>
                <a:cs typeface="Lucida Sans Unicode"/>
              </a:rPr>
              <a:t>or</a:t>
            </a:r>
            <a:r>
              <a:rPr spc="-30" dirty="0">
                <a:latin typeface="Lucida Sans Unicode"/>
                <a:cs typeface="Lucida Sans Unicode"/>
              </a:rPr>
              <a:t> look</a:t>
            </a:r>
            <a:r>
              <a:rPr spc="-25" dirty="0">
                <a:latin typeface="Lucida Sans Unicode"/>
                <a:cs typeface="Lucida Sans Unicode"/>
              </a:rPr>
              <a:t> </a:t>
            </a:r>
            <a:r>
              <a:rPr spc="-20" dirty="0">
                <a:latin typeface="Lucida Sans Unicode"/>
                <a:cs typeface="Lucida Sans Unicode"/>
              </a:rPr>
              <a:t>for</a:t>
            </a:r>
            <a:r>
              <a:rPr spc="-25" dirty="0">
                <a:latin typeface="Lucida Sans Unicode"/>
                <a:cs typeface="Lucida Sans Unicode"/>
              </a:rPr>
              <a:t> </a:t>
            </a:r>
            <a:r>
              <a:rPr spc="-10" dirty="0">
                <a:latin typeface="Lucida Sans Unicode"/>
                <a:cs typeface="Lucida Sans Unicode"/>
              </a:rPr>
              <a:t>show</a:t>
            </a:r>
            <a:r>
              <a:rPr spc="-25" dirty="0">
                <a:latin typeface="Lucida Sans Unicode"/>
                <a:cs typeface="Lucida Sans Unicode"/>
              </a:rPr>
              <a:t> </a:t>
            </a:r>
            <a:r>
              <a:rPr spc="-30" dirty="0">
                <a:latin typeface="Lucida Sans Unicode"/>
                <a:cs typeface="Lucida Sans Unicode"/>
              </a:rPr>
              <a:t>staff </a:t>
            </a:r>
            <a:r>
              <a:rPr spc="-10" dirty="0">
                <a:latin typeface="Lucida Sans Unicode"/>
                <a:cs typeface="Lucida Sans Unicode"/>
              </a:rPr>
              <a:t>or</a:t>
            </a:r>
            <a:r>
              <a:rPr spc="-25" dirty="0">
                <a:latin typeface="Lucida Sans Unicode"/>
                <a:cs typeface="Lucida Sans Unicode"/>
              </a:rPr>
              <a:t> </a:t>
            </a:r>
            <a:r>
              <a:rPr spc="-35" dirty="0">
                <a:latin typeface="Lucida Sans Unicode"/>
                <a:cs typeface="Lucida Sans Unicode"/>
              </a:rPr>
              <a:t>security,</a:t>
            </a:r>
            <a:r>
              <a:rPr spc="-30" dirty="0">
                <a:latin typeface="Lucida Sans Unicode"/>
                <a:cs typeface="Lucida Sans Unicode"/>
              </a:rPr>
              <a:t> </a:t>
            </a:r>
            <a:r>
              <a:rPr spc="-10" dirty="0">
                <a:latin typeface="Lucida Sans Unicode"/>
                <a:cs typeface="Lucida Sans Unicode"/>
              </a:rPr>
              <a:t>or</a:t>
            </a:r>
            <a:r>
              <a:rPr spc="-30" dirty="0">
                <a:latin typeface="Lucida Sans Unicode"/>
                <a:cs typeface="Lucida Sans Unicode"/>
              </a:rPr>
              <a:t> </a:t>
            </a:r>
            <a:r>
              <a:rPr spc="-35" dirty="0">
                <a:latin typeface="Lucida Sans Unicode"/>
                <a:cs typeface="Lucida Sans Unicode"/>
              </a:rPr>
              <a:t>visit</a:t>
            </a:r>
            <a:r>
              <a:rPr spc="-30" dirty="0">
                <a:latin typeface="Lucida Sans Unicode"/>
                <a:cs typeface="Lucida Sans Unicode"/>
              </a:rPr>
              <a:t> </a:t>
            </a:r>
            <a:r>
              <a:rPr spc="-20" dirty="0">
                <a:latin typeface="Lucida Sans Unicode"/>
                <a:cs typeface="Lucida Sans Unicode"/>
              </a:rPr>
              <a:t>the</a:t>
            </a:r>
            <a:r>
              <a:rPr spc="-25" dirty="0">
                <a:latin typeface="Lucida Sans Unicode"/>
                <a:cs typeface="Lucida Sans Unicode"/>
              </a:rPr>
              <a:t> </a:t>
            </a:r>
            <a:r>
              <a:rPr spc="-35" dirty="0">
                <a:latin typeface="Lucida Sans Unicode"/>
                <a:cs typeface="Lucida Sans Unicode"/>
              </a:rPr>
              <a:t>Show/</a:t>
            </a:r>
            <a:r>
              <a:rPr spc="-30" dirty="0">
                <a:latin typeface="Lucida Sans Unicode"/>
                <a:cs typeface="Lucida Sans Unicode"/>
              </a:rPr>
              <a:t> </a:t>
            </a:r>
            <a:r>
              <a:rPr spc="-10" dirty="0">
                <a:latin typeface="Lucida Sans Unicode"/>
                <a:cs typeface="Lucida Sans Unicode"/>
              </a:rPr>
              <a:t>Event</a:t>
            </a:r>
            <a:r>
              <a:rPr spc="-30" dirty="0">
                <a:latin typeface="Lucida Sans Unicode"/>
                <a:cs typeface="Lucida Sans Unicode"/>
              </a:rPr>
              <a:t> </a:t>
            </a:r>
            <a:r>
              <a:rPr spc="-10" dirty="0">
                <a:latin typeface="Lucida Sans Unicode"/>
                <a:cs typeface="Lucida Sans Unicode"/>
              </a:rPr>
              <a:t>Management</a:t>
            </a:r>
            <a:r>
              <a:rPr spc="-25" dirty="0">
                <a:latin typeface="Lucida Sans Unicode"/>
                <a:cs typeface="Lucida Sans Unicode"/>
              </a:rPr>
              <a:t> </a:t>
            </a:r>
            <a:r>
              <a:rPr spc="-10" dirty="0">
                <a:latin typeface="Lucida Sans Unicode"/>
                <a:cs typeface="Lucida Sans Unicode"/>
              </a:rPr>
              <a:t>Office </a:t>
            </a:r>
            <a:r>
              <a:rPr dirty="0"/>
              <a:t>On-demand</a:t>
            </a:r>
            <a:r>
              <a:rPr spc="75" dirty="0"/>
              <a:t> </a:t>
            </a:r>
            <a:r>
              <a:rPr dirty="0"/>
              <a:t>events:</a:t>
            </a:r>
            <a:r>
              <a:rPr spc="75" dirty="0"/>
              <a:t> </a:t>
            </a:r>
            <a:r>
              <a:rPr dirty="0"/>
              <a:t>contact</a:t>
            </a:r>
            <a:r>
              <a:rPr spc="75" dirty="0"/>
              <a:t> </a:t>
            </a:r>
            <a:r>
              <a:rPr dirty="0"/>
              <a:t>the</a:t>
            </a:r>
            <a:r>
              <a:rPr spc="75" dirty="0"/>
              <a:t> </a:t>
            </a:r>
            <a:r>
              <a:rPr dirty="0"/>
              <a:t>site</a:t>
            </a:r>
            <a:r>
              <a:rPr spc="75" dirty="0"/>
              <a:t> </a:t>
            </a:r>
            <a:r>
              <a:rPr dirty="0"/>
              <a:t>moderators</a:t>
            </a:r>
            <a:r>
              <a:rPr spc="80" dirty="0"/>
              <a:t> </a:t>
            </a:r>
            <a:r>
              <a:rPr dirty="0"/>
              <a:t>on</a:t>
            </a:r>
            <a:r>
              <a:rPr spc="75" dirty="0"/>
              <a:t> </a:t>
            </a:r>
            <a:r>
              <a:rPr dirty="0"/>
              <a:t>xxxx</a:t>
            </a:r>
            <a:r>
              <a:rPr spc="75" dirty="0"/>
              <a:t> </a:t>
            </a:r>
            <a:r>
              <a:rPr dirty="0"/>
              <a:t>or</a:t>
            </a:r>
            <a:r>
              <a:rPr spc="75" dirty="0"/>
              <a:t> </a:t>
            </a:r>
            <a:r>
              <a:rPr dirty="0"/>
              <a:t>the</a:t>
            </a:r>
            <a:r>
              <a:rPr spc="75" dirty="0"/>
              <a:t> </a:t>
            </a:r>
            <a:r>
              <a:rPr dirty="0"/>
              <a:t>event</a:t>
            </a:r>
            <a:r>
              <a:rPr spc="75" dirty="0"/>
              <a:t> </a:t>
            </a:r>
            <a:r>
              <a:rPr dirty="0"/>
              <a:t>team</a:t>
            </a:r>
            <a:r>
              <a:rPr spc="80" dirty="0"/>
              <a:t> </a:t>
            </a:r>
            <a:r>
              <a:rPr dirty="0"/>
              <a:t>on</a:t>
            </a:r>
            <a:r>
              <a:rPr spc="75" dirty="0"/>
              <a:t> </a:t>
            </a:r>
            <a:r>
              <a:rPr spc="-20" dirty="0"/>
              <a:t>xxxx</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9/9/2025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624499" y="229304"/>
            <a:ext cx="4804410" cy="669082"/>
          </a:xfrm>
          <a:prstGeom prst="rect">
            <a:avLst/>
          </a:prstGeom>
        </p:spPr>
        <p:txBody>
          <a:bodyPr wrap="square" lIns="0" tIns="0" rIns="0" bIns="0">
            <a:spAutoFit/>
          </a:bodyPr>
          <a:lstStyle>
            <a:lvl1pPr>
              <a:defRPr sz="2400" b="0" i="0">
                <a:solidFill>
                  <a:schemeClr val="bg1"/>
                </a:solidFill>
                <a:latin typeface="Times New Roman"/>
                <a:cs typeface="Times New Roman"/>
              </a:defRPr>
            </a:lvl1pPr>
          </a:lstStyle>
          <a:p>
            <a:endParaRPr/>
          </a:p>
        </p:txBody>
      </p:sp>
      <p:sp>
        <p:nvSpPr>
          <p:cNvPr id="3" name="Holder 3"/>
          <p:cNvSpPr>
            <a:spLocks noGrp="1"/>
          </p:cNvSpPr>
          <p:nvPr>
            <p:ph type="body" idx="1"/>
          </p:nvPr>
        </p:nvSpPr>
        <p:spPr>
          <a:xfrm>
            <a:off x="624499" y="5331565"/>
            <a:ext cx="3183254" cy="2311400"/>
          </a:xfrm>
          <a:prstGeom prst="rect">
            <a:avLst/>
          </a:prstGeom>
        </p:spPr>
        <p:txBody>
          <a:bodyPr wrap="square" lIns="0" tIns="0" rIns="0" bIns="0">
            <a:spAutoFit/>
          </a:bodyPr>
          <a:lstStyle>
            <a:lvl1pPr>
              <a:defRPr sz="800" b="0" i="0">
                <a:solidFill>
                  <a:srgbClr val="0A6A89"/>
                </a:solidFill>
                <a:latin typeface="Tahoma"/>
                <a:cs typeface="Tahoma"/>
              </a:defRPr>
            </a:lvl1pPr>
          </a:lstStyle>
          <a:p>
            <a:endParaRPr/>
          </a:p>
        </p:txBody>
      </p:sp>
      <p:sp>
        <p:nvSpPr>
          <p:cNvPr id="4" name="Holder 4"/>
          <p:cNvSpPr>
            <a:spLocks noGrp="1"/>
          </p:cNvSpPr>
          <p:nvPr>
            <p:ph type="ftr" sz="quarter" idx="5"/>
          </p:nvPr>
        </p:nvSpPr>
        <p:spPr>
          <a:xfrm>
            <a:off x="624499" y="10007225"/>
            <a:ext cx="4926965" cy="544829"/>
          </a:xfrm>
          <a:prstGeom prst="rect">
            <a:avLst/>
          </a:prstGeom>
        </p:spPr>
        <p:txBody>
          <a:bodyPr wrap="square" lIns="0" tIns="0" rIns="0" bIns="0">
            <a:spAutoFit/>
          </a:bodyPr>
          <a:lstStyle>
            <a:lvl1pPr>
              <a:defRPr sz="800" b="0" i="0">
                <a:solidFill>
                  <a:schemeClr val="bg1"/>
                </a:solidFill>
                <a:latin typeface="Tahoma"/>
                <a:cs typeface="Tahoma"/>
              </a:defRPr>
            </a:lvl1pPr>
          </a:lstStyle>
          <a:p>
            <a:pPr marL="12700">
              <a:lnSpc>
                <a:spcPct val="100000"/>
              </a:lnSpc>
              <a:spcBef>
                <a:spcPts val="155"/>
              </a:spcBef>
            </a:pPr>
            <a:r>
              <a:rPr dirty="0"/>
              <a:t>EMERGENCIES:</a:t>
            </a:r>
            <a:r>
              <a:rPr spc="50" dirty="0"/>
              <a:t> </a:t>
            </a:r>
            <a:r>
              <a:rPr dirty="0"/>
              <a:t>Report</a:t>
            </a:r>
            <a:r>
              <a:rPr spc="55" dirty="0"/>
              <a:t> </a:t>
            </a:r>
            <a:r>
              <a:rPr dirty="0"/>
              <a:t>an</a:t>
            </a:r>
            <a:r>
              <a:rPr spc="55" dirty="0"/>
              <a:t> </a:t>
            </a:r>
            <a:r>
              <a:rPr dirty="0"/>
              <a:t>emergency</a:t>
            </a:r>
            <a:r>
              <a:rPr spc="50" dirty="0"/>
              <a:t> </a:t>
            </a:r>
            <a:r>
              <a:rPr dirty="0"/>
              <a:t>on</a:t>
            </a:r>
            <a:r>
              <a:rPr spc="55" dirty="0"/>
              <a:t> </a:t>
            </a:r>
            <a:r>
              <a:rPr spc="-10" dirty="0"/>
              <a:t>xxxxxx</a:t>
            </a:r>
          </a:p>
          <a:p>
            <a:pPr marL="12700" marR="5080">
              <a:lnSpc>
                <a:spcPct val="112500"/>
              </a:lnSpc>
              <a:spcBef>
                <a:spcPts val="840"/>
              </a:spcBef>
            </a:pPr>
            <a:r>
              <a:rPr spc="-20" dirty="0">
                <a:latin typeface="Lucida Sans Unicode"/>
                <a:cs typeface="Lucida Sans Unicode"/>
              </a:rPr>
              <a:t>Live</a:t>
            </a:r>
            <a:r>
              <a:rPr spc="-30" dirty="0">
                <a:latin typeface="Lucida Sans Unicode"/>
                <a:cs typeface="Lucida Sans Unicode"/>
              </a:rPr>
              <a:t> </a:t>
            </a:r>
            <a:r>
              <a:rPr spc="-25" dirty="0">
                <a:latin typeface="Lucida Sans Unicode"/>
                <a:cs typeface="Lucida Sans Unicode"/>
              </a:rPr>
              <a:t>events:</a:t>
            </a:r>
            <a:r>
              <a:rPr spc="-30" dirty="0">
                <a:latin typeface="Lucida Sans Unicode"/>
                <a:cs typeface="Lucida Sans Unicode"/>
              </a:rPr>
              <a:t> </a:t>
            </a:r>
            <a:r>
              <a:rPr spc="-20" dirty="0">
                <a:latin typeface="Lucida Sans Unicode"/>
                <a:cs typeface="Lucida Sans Unicode"/>
              </a:rPr>
              <a:t>contact</a:t>
            </a:r>
            <a:r>
              <a:rPr spc="-30" dirty="0">
                <a:latin typeface="Lucida Sans Unicode"/>
                <a:cs typeface="Lucida Sans Unicode"/>
              </a:rPr>
              <a:t> </a:t>
            </a:r>
            <a:r>
              <a:rPr spc="-80" dirty="0">
                <a:latin typeface="Lucida Sans Unicode"/>
                <a:cs typeface="Lucida Sans Unicode"/>
              </a:rPr>
              <a:t>xxxxx</a:t>
            </a:r>
            <a:r>
              <a:rPr spc="-25" dirty="0">
                <a:latin typeface="Lucida Sans Unicode"/>
                <a:cs typeface="Lucida Sans Unicode"/>
              </a:rPr>
              <a:t> </a:t>
            </a:r>
            <a:r>
              <a:rPr spc="-10" dirty="0">
                <a:latin typeface="Lucida Sans Unicode"/>
                <a:cs typeface="Lucida Sans Unicode"/>
              </a:rPr>
              <a:t>or</a:t>
            </a:r>
            <a:r>
              <a:rPr spc="-30" dirty="0">
                <a:latin typeface="Lucida Sans Unicode"/>
                <a:cs typeface="Lucida Sans Unicode"/>
              </a:rPr>
              <a:t> look</a:t>
            </a:r>
            <a:r>
              <a:rPr spc="-25" dirty="0">
                <a:latin typeface="Lucida Sans Unicode"/>
                <a:cs typeface="Lucida Sans Unicode"/>
              </a:rPr>
              <a:t> </a:t>
            </a:r>
            <a:r>
              <a:rPr spc="-20" dirty="0">
                <a:latin typeface="Lucida Sans Unicode"/>
                <a:cs typeface="Lucida Sans Unicode"/>
              </a:rPr>
              <a:t>for</a:t>
            </a:r>
            <a:r>
              <a:rPr spc="-25" dirty="0">
                <a:latin typeface="Lucida Sans Unicode"/>
                <a:cs typeface="Lucida Sans Unicode"/>
              </a:rPr>
              <a:t> </a:t>
            </a:r>
            <a:r>
              <a:rPr spc="-10" dirty="0">
                <a:latin typeface="Lucida Sans Unicode"/>
                <a:cs typeface="Lucida Sans Unicode"/>
              </a:rPr>
              <a:t>show</a:t>
            </a:r>
            <a:r>
              <a:rPr spc="-25" dirty="0">
                <a:latin typeface="Lucida Sans Unicode"/>
                <a:cs typeface="Lucida Sans Unicode"/>
              </a:rPr>
              <a:t> </a:t>
            </a:r>
            <a:r>
              <a:rPr spc="-30" dirty="0">
                <a:latin typeface="Lucida Sans Unicode"/>
                <a:cs typeface="Lucida Sans Unicode"/>
              </a:rPr>
              <a:t>staff </a:t>
            </a:r>
            <a:r>
              <a:rPr spc="-10" dirty="0">
                <a:latin typeface="Lucida Sans Unicode"/>
                <a:cs typeface="Lucida Sans Unicode"/>
              </a:rPr>
              <a:t>or</a:t>
            </a:r>
            <a:r>
              <a:rPr spc="-25" dirty="0">
                <a:latin typeface="Lucida Sans Unicode"/>
                <a:cs typeface="Lucida Sans Unicode"/>
              </a:rPr>
              <a:t> </a:t>
            </a:r>
            <a:r>
              <a:rPr spc="-35" dirty="0">
                <a:latin typeface="Lucida Sans Unicode"/>
                <a:cs typeface="Lucida Sans Unicode"/>
              </a:rPr>
              <a:t>security,</a:t>
            </a:r>
            <a:r>
              <a:rPr spc="-30" dirty="0">
                <a:latin typeface="Lucida Sans Unicode"/>
                <a:cs typeface="Lucida Sans Unicode"/>
              </a:rPr>
              <a:t> </a:t>
            </a:r>
            <a:r>
              <a:rPr spc="-10" dirty="0">
                <a:latin typeface="Lucida Sans Unicode"/>
                <a:cs typeface="Lucida Sans Unicode"/>
              </a:rPr>
              <a:t>or</a:t>
            </a:r>
            <a:r>
              <a:rPr spc="-30" dirty="0">
                <a:latin typeface="Lucida Sans Unicode"/>
                <a:cs typeface="Lucida Sans Unicode"/>
              </a:rPr>
              <a:t> </a:t>
            </a:r>
            <a:r>
              <a:rPr spc="-35" dirty="0">
                <a:latin typeface="Lucida Sans Unicode"/>
                <a:cs typeface="Lucida Sans Unicode"/>
              </a:rPr>
              <a:t>visit</a:t>
            </a:r>
            <a:r>
              <a:rPr spc="-30" dirty="0">
                <a:latin typeface="Lucida Sans Unicode"/>
                <a:cs typeface="Lucida Sans Unicode"/>
              </a:rPr>
              <a:t> </a:t>
            </a:r>
            <a:r>
              <a:rPr spc="-20" dirty="0">
                <a:latin typeface="Lucida Sans Unicode"/>
                <a:cs typeface="Lucida Sans Unicode"/>
              </a:rPr>
              <a:t>the</a:t>
            </a:r>
            <a:r>
              <a:rPr spc="-25" dirty="0">
                <a:latin typeface="Lucida Sans Unicode"/>
                <a:cs typeface="Lucida Sans Unicode"/>
              </a:rPr>
              <a:t> </a:t>
            </a:r>
            <a:r>
              <a:rPr spc="-35" dirty="0">
                <a:latin typeface="Lucida Sans Unicode"/>
                <a:cs typeface="Lucida Sans Unicode"/>
              </a:rPr>
              <a:t>Show/</a:t>
            </a:r>
            <a:r>
              <a:rPr spc="-30" dirty="0">
                <a:latin typeface="Lucida Sans Unicode"/>
                <a:cs typeface="Lucida Sans Unicode"/>
              </a:rPr>
              <a:t> </a:t>
            </a:r>
            <a:r>
              <a:rPr spc="-10" dirty="0">
                <a:latin typeface="Lucida Sans Unicode"/>
                <a:cs typeface="Lucida Sans Unicode"/>
              </a:rPr>
              <a:t>Event</a:t>
            </a:r>
            <a:r>
              <a:rPr spc="-30" dirty="0">
                <a:latin typeface="Lucida Sans Unicode"/>
                <a:cs typeface="Lucida Sans Unicode"/>
              </a:rPr>
              <a:t> </a:t>
            </a:r>
            <a:r>
              <a:rPr spc="-10" dirty="0">
                <a:latin typeface="Lucida Sans Unicode"/>
                <a:cs typeface="Lucida Sans Unicode"/>
              </a:rPr>
              <a:t>Management</a:t>
            </a:r>
            <a:r>
              <a:rPr spc="-25" dirty="0">
                <a:latin typeface="Lucida Sans Unicode"/>
                <a:cs typeface="Lucida Sans Unicode"/>
              </a:rPr>
              <a:t> </a:t>
            </a:r>
            <a:r>
              <a:rPr spc="-10" dirty="0">
                <a:latin typeface="Lucida Sans Unicode"/>
                <a:cs typeface="Lucida Sans Unicode"/>
              </a:rPr>
              <a:t>Office </a:t>
            </a:r>
            <a:r>
              <a:rPr dirty="0"/>
              <a:t>On-demand</a:t>
            </a:r>
            <a:r>
              <a:rPr spc="75" dirty="0"/>
              <a:t> </a:t>
            </a:r>
            <a:r>
              <a:rPr dirty="0"/>
              <a:t>events:</a:t>
            </a:r>
            <a:r>
              <a:rPr spc="75" dirty="0"/>
              <a:t> </a:t>
            </a:r>
            <a:r>
              <a:rPr dirty="0"/>
              <a:t>contact</a:t>
            </a:r>
            <a:r>
              <a:rPr spc="75" dirty="0"/>
              <a:t> </a:t>
            </a:r>
            <a:r>
              <a:rPr dirty="0"/>
              <a:t>the</a:t>
            </a:r>
            <a:r>
              <a:rPr spc="75" dirty="0"/>
              <a:t> </a:t>
            </a:r>
            <a:r>
              <a:rPr dirty="0"/>
              <a:t>site</a:t>
            </a:r>
            <a:r>
              <a:rPr spc="75" dirty="0"/>
              <a:t> </a:t>
            </a:r>
            <a:r>
              <a:rPr dirty="0"/>
              <a:t>moderators</a:t>
            </a:r>
            <a:r>
              <a:rPr spc="80" dirty="0"/>
              <a:t> </a:t>
            </a:r>
            <a:r>
              <a:rPr dirty="0"/>
              <a:t>on</a:t>
            </a:r>
            <a:r>
              <a:rPr spc="75" dirty="0"/>
              <a:t> </a:t>
            </a:r>
            <a:r>
              <a:rPr dirty="0"/>
              <a:t>xxxx</a:t>
            </a:r>
            <a:r>
              <a:rPr spc="75" dirty="0"/>
              <a:t> </a:t>
            </a:r>
            <a:r>
              <a:rPr dirty="0"/>
              <a:t>or</a:t>
            </a:r>
            <a:r>
              <a:rPr spc="75" dirty="0"/>
              <a:t> </a:t>
            </a:r>
            <a:r>
              <a:rPr dirty="0"/>
              <a:t>the</a:t>
            </a:r>
            <a:r>
              <a:rPr spc="75" dirty="0"/>
              <a:t> </a:t>
            </a:r>
            <a:r>
              <a:rPr dirty="0"/>
              <a:t>event</a:t>
            </a:r>
            <a:r>
              <a:rPr spc="75" dirty="0"/>
              <a:t> </a:t>
            </a:r>
            <a:r>
              <a:rPr dirty="0"/>
              <a:t>team</a:t>
            </a:r>
            <a:r>
              <a:rPr spc="80" dirty="0"/>
              <a:t> </a:t>
            </a:r>
            <a:r>
              <a:rPr dirty="0"/>
              <a:t>on</a:t>
            </a:r>
            <a:r>
              <a:rPr spc="75" dirty="0"/>
              <a:t> </a:t>
            </a:r>
            <a:r>
              <a:rPr spc="-20" dirty="0"/>
              <a:t>xxxx</a:t>
            </a: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9/9/2025</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
        <p:nvSpPr>
          <p:cNvPr id="8" name="TextBox 7">
            <a:extLst>
              <a:ext uri="{FF2B5EF4-FFF2-40B4-BE49-F238E27FC236}">
                <a16:creationId xmlns:a16="http://schemas.microsoft.com/office/drawing/2014/main" id="{C7ED3D3D-6DB4-1957-06BD-61351F811A3E}"/>
              </a:ext>
            </a:extLst>
          </p:cNvPr>
          <p:cNvSpPr txBox="1"/>
          <p:nvPr userDrawn="1">
            <p:extLst>
              <p:ext uri="{1162E1C5-73C7-4A58-AE30-91384D911F3F}">
                <p184:classification xmlns:p184="http://schemas.microsoft.com/office/powerpoint/2018/4/main" val="ftr"/>
              </p:ext>
            </p:extLst>
          </p:nvPr>
        </p:nvSpPr>
        <p:spPr>
          <a:xfrm>
            <a:off x="190500" y="10365740"/>
            <a:ext cx="1857375" cy="137160"/>
          </a:xfrm>
          <a:prstGeom prst="rect">
            <a:avLst/>
          </a:prstGeom>
        </p:spPr>
        <p:txBody>
          <a:bodyPr horzOverflow="overflow" lIns="0" tIns="0" rIns="0" bIns="0">
            <a:spAutoFit/>
          </a:bodyPr>
          <a:lstStyle/>
          <a:p>
            <a:pPr algn="l"/>
            <a:r>
              <a:rPr lang="en-US" sz="900">
                <a:solidFill>
                  <a:srgbClr val="0078D7"/>
                </a:solidFill>
                <a:latin typeface="Rockwell" panose="02060603020205020403" pitchFamily="18" charset="77"/>
              </a:rPr>
              <a:t>Information Classification: General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B244B6F9-8113-E0ED-9568-AF5E51E124B9}"/>
              </a:ext>
            </a:extLst>
          </p:cNvPr>
          <p:cNvSpPr/>
          <p:nvPr/>
        </p:nvSpPr>
        <p:spPr>
          <a:xfrm>
            <a:off x="-15800" y="-1633"/>
            <a:ext cx="7581847" cy="1314450"/>
          </a:xfrm>
          <a:prstGeom prst="rect">
            <a:avLst/>
          </a:prstGeom>
          <a:solidFill>
            <a:srgbClr val="0C1C3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a:spLocks/>
          </p:cNvSpPr>
          <p:nvPr/>
        </p:nvSpPr>
        <p:spPr>
          <a:xfrm>
            <a:off x="624499" y="1476559"/>
            <a:ext cx="6339840" cy="1663200"/>
          </a:xfrm>
          <a:prstGeom prst="rect">
            <a:avLst/>
          </a:prstGeom>
        </p:spPr>
        <p:txBody>
          <a:bodyPr vert="horz" wrap="square" lIns="0" tIns="12700" rIns="0" bIns="0" rtlCol="0">
            <a:spAutoFit/>
          </a:bodyPr>
          <a:lstStyle/>
          <a:p>
            <a:pPr marL="12700">
              <a:lnSpc>
                <a:spcPct val="100000"/>
              </a:lnSpc>
              <a:spcBef>
                <a:spcPts val="100"/>
              </a:spcBef>
            </a:pPr>
            <a:r>
              <a:rPr sz="1100" dirty="0">
                <a:solidFill>
                  <a:srgbClr val="026687"/>
                </a:solidFill>
                <a:latin typeface="Aleo" pitchFamily="2" charset="77"/>
                <a:cs typeface="Times New Roman"/>
              </a:rPr>
              <a:t>Having a great event experience</a:t>
            </a:r>
            <a:endParaRPr sz="1100" dirty="0">
              <a:latin typeface="Aleo" pitchFamily="2" charset="77"/>
              <a:cs typeface="Times New Roman"/>
            </a:endParaRPr>
          </a:p>
          <a:p>
            <a:pPr marL="12700" marR="47625">
              <a:lnSpc>
                <a:spcPct val="100000"/>
              </a:lnSpc>
              <a:spcBef>
                <a:spcPts val="890"/>
              </a:spcBef>
            </a:pP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We want everyone who comes to our events to have a great experience. Whether you are attending, speaking, exhibiting, sponsoring or working with or for us, our focus is on creating an environment and experience that everyone can participate in </a:t>
            </a:r>
            <a:r>
              <a:rPr lang="en-GB"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     </a:t>
            </a: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and</a:t>
            </a:r>
            <a:r>
              <a:rPr lang="en-GB"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 </a:t>
            </a: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benefit from.</a:t>
            </a:r>
            <a:endParaRPr sz="800" dirty="0">
              <a:latin typeface="Open Sans" panose="020B0606030504020204" pitchFamily="34" charset="0"/>
              <a:ea typeface="Open Sans" panose="020B0606030504020204" pitchFamily="34" charset="0"/>
              <a:cs typeface="Open Sans" panose="020B0606030504020204" pitchFamily="34" charset="0"/>
            </a:endParaRPr>
          </a:p>
          <a:p>
            <a:pPr marL="12700" marR="16510">
              <a:lnSpc>
                <a:spcPct val="100000"/>
              </a:lnSpc>
              <a:spcBef>
                <a:spcPts val="960"/>
              </a:spcBef>
            </a:pP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Safety, respect and consideration are integral to this. While issues are rare, we want to be clear about the standards and expectations in place at our events, wherever they are held, because actions can impact </a:t>
            </a:r>
            <a:r>
              <a:rPr lang="en-GB"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others,</a:t>
            </a: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 and everyone has a role to pl</a:t>
            </a:r>
            <a:r>
              <a:rPr lang="en-GB"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a</a:t>
            </a: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y in getting it right.</a:t>
            </a:r>
            <a:endParaRPr sz="800" dirty="0">
              <a:latin typeface="Open Sans" panose="020B0606030504020204" pitchFamily="34" charset="0"/>
              <a:ea typeface="Open Sans" panose="020B0606030504020204" pitchFamily="34" charset="0"/>
              <a:cs typeface="Open Sans" panose="020B0606030504020204" pitchFamily="34" charset="0"/>
            </a:endParaRPr>
          </a:p>
          <a:p>
            <a:pPr marL="12700" marR="5080">
              <a:lnSpc>
                <a:spcPct val="100000"/>
              </a:lnSpc>
              <a:spcBef>
                <a:spcPts val="960"/>
              </a:spcBef>
            </a:pP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This code explains our expectations and rules, which includes general good practice behaviour, and how to report anything witnessed or experienced that goes against them. Anyone not following these rules or behaving in an unacceptable way will be </a:t>
            </a:r>
            <a:r>
              <a:rPr lang="en-GB"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 </a:t>
            </a: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asked – and expected – to stop doing so immediately and may be removed from the event.</a:t>
            </a:r>
            <a:endParaRPr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48" name="object 48"/>
          <p:cNvSpPr txBox="1">
            <a:spLocks noGrp="1"/>
          </p:cNvSpPr>
          <p:nvPr>
            <p:ph type="title"/>
          </p:nvPr>
        </p:nvSpPr>
        <p:spPr>
          <a:xfrm>
            <a:off x="535037" y="345588"/>
            <a:ext cx="4922776" cy="623248"/>
          </a:xfrm>
          <a:prstGeom prst="rect">
            <a:avLst/>
          </a:prstGeom>
        </p:spPr>
        <p:txBody>
          <a:bodyPr vert="horz" wrap="square" lIns="0" tIns="73660" rIns="0" bIns="0" rtlCol="0">
            <a:spAutoFit/>
          </a:bodyPr>
          <a:lstStyle/>
          <a:p>
            <a:pPr marL="12700">
              <a:lnSpc>
                <a:spcPct val="100000"/>
              </a:lnSpc>
              <a:spcBef>
                <a:spcPts val="580"/>
              </a:spcBef>
            </a:pPr>
            <a:r>
              <a:rPr sz="2200" dirty="0">
                <a:latin typeface="Aleo" panose="00000500000000000000" pitchFamily="2" charset="0"/>
              </a:rPr>
              <a:t>Attending Informa Connect</a:t>
            </a:r>
            <a:r>
              <a:rPr lang="en-GB" sz="2200" dirty="0">
                <a:latin typeface="Aleo" panose="00000500000000000000" pitchFamily="2" charset="0"/>
              </a:rPr>
              <a:t> </a:t>
            </a:r>
            <a:r>
              <a:rPr sz="2200" dirty="0">
                <a:latin typeface="Aleo" panose="00000500000000000000" pitchFamily="2" charset="0"/>
              </a:rPr>
              <a:t>Events</a:t>
            </a:r>
          </a:p>
          <a:p>
            <a:pPr marL="12700">
              <a:lnSpc>
                <a:spcPct val="100000"/>
              </a:lnSpc>
              <a:spcBef>
                <a:spcPts val="240"/>
              </a:spcBef>
            </a:pPr>
            <a:r>
              <a:rPr sz="1200" spc="60" dirty="0">
                <a:latin typeface="Open Sans" panose="020B0606030504020204" pitchFamily="34" charset="0"/>
                <a:ea typeface="Open Sans" panose="020B0606030504020204" pitchFamily="34" charset="0"/>
                <a:cs typeface="Open Sans" panose="020B0606030504020204" pitchFamily="34" charset="0"/>
              </a:rPr>
              <a:t>Our</a:t>
            </a:r>
            <a:r>
              <a:rPr sz="1200" spc="-15" dirty="0">
                <a:latin typeface="Open Sans" panose="020B0606030504020204" pitchFamily="34" charset="0"/>
                <a:ea typeface="Open Sans" panose="020B0606030504020204" pitchFamily="34" charset="0"/>
                <a:cs typeface="Open Sans" panose="020B0606030504020204" pitchFamily="34" charset="0"/>
              </a:rPr>
              <a:t> </a:t>
            </a:r>
            <a:r>
              <a:rPr sz="1200" dirty="0">
                <a:latin typeface="Open Sans" panose="020B0606030504020204" pitchFamily="34" charset="0"/>
                <a:ea typeface="Open Sans" panose="020B0606030504020204" pitchFamily="34" charset="0"/>
                <a:cs typeface="Open Sans" panose="020B0606030504020204" pitchFamily="34" charset="0"/>
              </a:rPr>
              <a:t>Event</a:t>
            </a:r>
            <a:r>
              <a:rPr sz="1200" spc="-15" dirty="0">
                <a:latin typeface="Open Sans" panose="020B0606030504020204" pitchFamily="34" charset="0"/>
                <a:ea typeface="Open Sans" panose="020B0606030504020204" pitchFamily="34" charset="0"/>
                <a:cs typeface="Open Sans" panose="020B0606030504020204" pitchFamily="34" charset="0"/>
              </a:rPr>
              <a:t> </a:t>
            </a:r>
            <a:r>
              <a:rPr sz="1200" spc="50" dirty="0">
                <a:latin typeface="Open Sans" panose="020B0606030504020204" pitchFamily="34" charset="0"/>
                <a:ea typeface="Open Sans" panose="020B0606030504020204" pitchFamily="34" charset="0"/>
                <a:cs typeface="Open Sans" panose="020B0606030504020204" pitchFamily="34" charset="0"/>
              </a:rPr>
              <a:t>Code</a:t>
            </a:r>
            <a:r>
              <a:rPr sz="1200" spc="-15" dirty="0">
                <a:latin typeface="Open Sans" panose="020B0606030504020204" pitchFamily="34" charset="0"/>
                <a:ea typeface="Open Sans" panose="020B0606030504020204" pitchFamily="34" charset="0"/>
                <a:cs typeface="Open Sans" panose="020B0606030504020204" pitchFamily="34" charset="0"/>
              </a:rPr>
              <a:t> </a:t>
            </a:r>
            <a:r>
              <a:rPr sz="1200" dirty="0">
                <a:latin typeface="Open Sans" panose="020B0606030504020204" pitchFamily="34" charset="0"/>
                <a:ea typeface="Open Sans" panose="020B0606030504020204" pitchFamily="34" charset="0"/>
                <a:cs typeface="Open Sans" panose="020B0606030504020204" pitchFamily="34" charset="0"/>
              </a:rPr>
              <a:t>of</a:t>
            </a:r>
            <a:r>
              <a:rPr sz="1200" spc="-15" dirty="0">
                <a:latin typeface="Open Sans" panose="020B0606030504020204" pitchFamily="34" charset="0"/>
                <a:ea typeface="Open Sans" panose="020B0606030504020204" pitchFamily="34" charset="0"/>
                <a:cs typeface="Open Sans" panose="020B0606030504020204" pitchFamily="34" charset="0"/>
              </a:rPr>
              <a:t> </a:t>
            </a:r>
            <a:r>
              <a:rPr sz="1200" spc="-10" dirty="0">
                <a:latin typeface="Open Sans" panose="020B0606030504020204" pitchFamily="34" charset="0"/>
                <a:ea typeface="Open Sans" panose="020B0606030504020204" pitchFamily="34" charset="0"/>
                <a:cs typeface="Open Sans" panose="020B0606030504020204" pitchFamily="34" charset="0"/>
              </a:rPr>
              <a:t>Conduct</a:t>
            </a:r>
            <a:endParaRPr sz="1200" dirty="0">
              <a:latin typeface="Open Sans" panose="020B0606030504020204" pitchFamily="34" charset="0"/>
              <a:ea typeface="Open Sans" panose="020B0606030504020204" pitchFamily="34" charset="0"/>
              <a:cs typeface="Open Sans" panose="020B0606030504020204" pitchFamily="34" charset="0"/>
            </a:endParaRPr>
          </a:p>
        </p:txBody>
      </p:sp>
      <p:sp>
        <p:nvSpPr>
          <p:cNvPr id="49" name="object 49"/>
          <p:cNvSpPr txBox="1"/>
          <p:nvPr/>
        </p:nvSpPr>
        <p:spPr>
          <a:xfrm>
            <a:off x="557185" y="3205540"/>
            <a:ext cx="6480175" cy="192360"/>
          </a:xfrm>
          <a:prstGeom prst="rect">
            <a:avLst/>
          </a:prstGeom>
          <a:solidFill>
            <a:srgbClr val="9D54A1"/>
          </a:solidFill>
        </p:spPr>
        <p:txBody>
          <a:bodyPr vert="horz" wrap="square" lIns="0" tIns="22860" rIns="0" bIns="0" rtlCol="0">
            <a:spAutoFit/>
          </a:bodyPr>
          <a:lstStyle/>
          <a:p>
            <a:pPr marL="97155">
              <a:lnSpc>
                <a:spcPct val="100000"/>
              </a:lnSpc>
              <a:spcBef>
                <a:spcPts val="180"/>
              </a:spcBef>
            </a:pPr>
            <a:r>
              <a:rPr sz="1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rPr>
              <a:t>Comfort &amp; Safety at Live Events</a:t>
            </a:r>
            <a:endParaRPr sz="1100" b="1" dirty="0">
              <a:latin typeface="Open Sans SemiBold" panose="020B0606030504020204" pitchFamily="34" charset="0"/>
              <a:ea typeface="Open Sans SemiBold" panose="020B0606030504020204" pitchFamily="34" charset="0"/>
              <a:cs typeface="Open Sans SemiBold" panose="020B0606030504020204" pitchFamily="34" charset="0"/>
            </a:endParaRPr>
          </a:p>
        </p:txBody>
      </p:sp>
      <p:sp>
        <p:nvSpPr>
          <p:cNvPr id="50" name="object 50"/>
          <p:cNvSpPr txBox="1"/>
          <p:nvPr/>
        </p:nvSpPr>
        <p:spPr>
          <a:xfrm>
            <a:off x="535037" y="4871661"/>
            <a:ext cx="6480175" cy="193643"/>
          </a:xfrm>
          <a:prstGeom prst="rect">
            <a:avLst/>
          </a:prstGeom>
          <a:solidFill>
            <a:srgbClr val="9D54A1"/>
          </a:solidFill>
        </p:spPr>
        <p:txBody>
          <a:bodyPr vert="horz" wrap="square" lIns="0" tIns="24130" rIns="0" bIns="0" rtlCol="0">
            <a:spAutoFit/>
          </a:bodyPr>
          <a:lstStyle/>
          <a:p>
            <a:pPr marL="97155">
              <a:lnSpc>
                <a:spcPct val="100000"/>
              </a:lnSpc>
              <a:spcBef>
                <a:spcPts val="190"/>
              </a:spcBef>
            </a:pPr>
            <a:r>
              <a:rPr sz="1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rPr>
              <a:t>A Respectful Environment</a:t>
            </a:r>
            <a:endParaRPr sz="1100" b="1" dirty="0">
              <a:latin typeface="Open Sans SemiBold" panose="020B0606030504020204" pitchFamily="34" charset="0"/>
              <a:ea typeface="Open Sans SemiBold" panose="020B0606030504020204" pitchFamily="34" charset="0"/>
              <a:cs typeface="Open Sans SemiBold" panose="020B0606030504020204" pitchFamily="34" charset="0"/>
            </a:endParaRPr>
          </a:p>
        </p:txBody>
      </p:sp>
      <p:grpSp>
        <p:nvGrpSpPr>
          <p:cNvPr id="51" name="object 51"/>
          <p:cNvGrpSpPr/>
          <p:nvPr/>
        </p:nvGrpSpPr>
        <p:grpSpPr>
          <a:xfrm>
            <a:off x="0" y="9900005"/>
            <a:ext cx="7560309" cy="792480"/>
            <a:chOff x="0" y="9900005"/>
            <a:chExt cx="7560309" cy="792480"/>
          </a:xfrm>
        </p:grpSpPr>
        <p:sp>
          <p:nvSpPr>
            <p:cNvPr id="52" name="object 52"/>
            <p:cNvSpPr/>
            <p:nvPr/>
          </p:nvSpPr>
          <p:spPr>
            <a:xfrm>
              <a:off x="0" y="9900005"/>
              <a:ext cx="7560309" cy="792480"/>
            </a:xfrm>
            <a:custGeom>
              <a:avLst/>
              <a:gdLst/>
              <a:ahLst/>
              <a:cxnLst/>
              <a:rect l="l" t="t" r="r" b="b"/>
              <a:pathLst>
                <a:path w="7560309" h="792479">
                  <a:moveTo>
                    <a:pt x="7559992" y="0"/>
                  </a:moveTo>
                  <a:lnTo>
                    <a:pt x="0" y="0"/>
                  </a:lnTo>
                  <a:lnTo>
                    <a:pt x="0" y="791997"/>
                  </a:lnTo>
                  <a:lnTo>
                    <a:pt x="7559992" y="791997"/>
                  </a:lnTo>
                  <a:lnTo>
                    <a:pt x="7559992" y="0"/>
                  </a:lnTo>
                  <a:close/>
                </a:path>
              </a:pathLst>
            </a:custGeom>
            <a:solidFill>
              <a:srgbClr val="0C1C3F"/>
            </a:solidFill>
          </p:spPr>
          <p:txBody>
            <a:bodyPr wrap="square" lIns="0" tIns="0" rIns="0" bIns="0" rtlCol="0"/>
            <a:lstStyle/>
            <a:p>
              <a:endParaRPr/>
            </a:p>
          </p:txBody>
        </p:sp>
        <p:pic>
          <p:nvPicPr>
            <p:cNvPr id="53" name="object 53"/>
            <p:cNvPicPr/>
            <p:nvPr/>
          </p:nvPicPr>
          <p:blipFill>
            <a:blip r:embed="rId2" cstate="print"/>
            <a:stretch>
              <a:fillRect/>
            </a:stretch>
          </p:blipFill>
          <p:spPr>
            <a:xfrm>
              <a:off x="6148806" y="10210977"/>
              <a:ext cx="871194" cy="198005"/>
            </a:xfrm>
            <a:prstGeom prst="rect">
              <a:avLst/>
            </a:prstGeom>
          </p:spPr>
        </p:pic>
      </p:grpSp>
      <p:sp>
        <p:nvSpPr>
          <p:cNvPr id="54" name="object 54"/>
          <p:cNvSpPr txBox="1"/>
          <p:nvPr/>
        </p:nvSpPr>
        <p:spPr>
          <a:xfrm>
            <a:off x="624499" y="5184673"/>
            <a:ext cx="6285230" cy="282834"/>
          </a:xfrm>
          <a:prstGeom prst="rect">
            <a:avLst/>
          </a:prstGeom>
        </p:spPr>
        <p:txBody>
          <a:bodyPr vert="horz" wrap="square" lIns="0" tIns="12700" rIns="0" bIns="0" rtlCol="0">
            <a:spAutoFit/>
          </a:bodyPr>
          <a:lstStyle/>
          <a:p>
            <a:pPr marL="12700" marR="5080">
              <a:lnSpc>
                <a:spcPct val="112500"/>
              </a:lnSpc>
              <a:spcBef>
                <a:spcPts val="100"/>
              </a:spcBef>
            </a:pPr>
            <a:r>
              <a:rPr sz="800" b="1" dirty="0">
                <a:solidFill>
                  <a:srgbClr val="0A6A89"/>
                </a:solidFill>
                <a:latin typeface="Open Sans SemiBold" panose="020B0606030504020204" pitchFamily="34" charset="0"/>
                <a:ea typeface="Open Sans SemiBold" panose="020B0606030504020204" pitchFamily="34" charset="0"/>
                <a:cs typeface="Open Sans SemiBold" panose="020B0606030504020204" pitchFamily="34" charset="0"/>
              </a:rPr>
              <a:t>We have </a:t>
            </a:r>
            <a:r>
              <a:rPr sz="800" b="1" dirty="0">
                <a:solidFill>
                  <a:srgbClr val="0A6A89"/>
                </a:solidFill>
                <a:latin typeface="Open Sans" panose="020B0606030504020204" pitchFamily="34" charset="0"/>
                <a:ea typeface="Open Sans" panose="020B0606030504020204" pitchFamily="34" charset="0"/>
                <a:cs typeface="Open Sans" panose="020B0606030504020204" pitchFamily="34" charset="0"/>
              </a:rPr>
              <a:t>zero tolerance </a:t>
            </a:r>
            <a:r>
              <a:rPr sz="800" b="1" dirty="0">
                <a:solidFill>
                  <a:srgbClr val="0A6A89"/>
                </a:solidFill>
                <a:latin typeface="Open Sans SemiBold" panose="020B0606030504020204" pitchFamily="34" charset="0"/>
                <a:ea typeface="Open Sans SemiBold" panose="020B0606030504020204" pitchFamily="34" charset="0"/>
                <a:cs typeface="Open Sans SemiBold" panose="020B0606030504020204" pitchFamily="34" charset="0"/>
              </a:rPr>
              <a:t>towards any verbal or physical threats, violence, abuse or harassment at any live, on-demand or official auxiliary events or on our digital platforms and community sites. For the avoidance of doubt, this includes:</a:t>
            </a:r>
            <a:endParaRPr sz="800" b="1" dirty="0">
              <a:latin typeface="Open Sans SemiBold" panose="020B0606030504020204" pitchFamily="34" charset="0"/>
              <a:ea typeface="Open Sans SemiBold" panose="020B0606030504020204" pitchFamily="34" charset="0"/>
              <a:cs typeface="Open Sans SemiBold" panose="020B0606030504020204" pitchFamily="34" charset="0"/>
            </a:endParaRPr>
          </a:p>
        </p:txBody>
      </p:sp>
      <p:sp>
        <p:nvSpPr>
          <p:cNvPr id="70" name="object 70"/>
          <p:cNvSpPr txBox="1">
            <a:spLocks noGrp="1"/>
          </p:cNvSpPr>
          <p:nvPr>
            <p:ph type="ftr" sz="quarter" idx="5"/>
          </p:nvPr>
        </p:nvSpPr>
        <p:spPr>
          <a:xfrm>
            <a:off x="624499" y="10007225"/>
            <a:ext cx="4926965" cy="376450"/>
          </a:xfrm>
          <a:prstGeom prst="rect">
            <a:avLst/>
          </a:prstGeom>
        </p:spPr>
        <p:txBody>
          <a:bodyPr vert="horz" wrap="square" lIns="0" tIns="19685" rIns="0" bIns="0" rtlCol="0">
            <a:spAutoFit/>
          </a:bodyPr>
          <a:lstStyle/>
          <a:p>
            <a:pPr marL="12700">
              <a:lnSpc>
                <a:spcPct val="100000"/>
              </a:lnSpc>
              <a:spcBef>
                <a:spcPts val="155"/>
              </a:spcBef>
            </a:pPr>
            <a:r>
              <a:rPr lang="en-GB" b="1" dirty="0">
                <a:latin typeface="Open Sans SemiBold" panose="020B0606030504020204" pitchFamily="34" charset="0"/>
                <a:ea typeface="Open Sans SemiBold" panose="020B0606030504020204" pitchFamily="34" charset="0"/>
                <a:cs typeface="Open Sans SemiBold" panose="020B0606030504020204" pitchFamily="34" charset="0"/>
              </a:rPr>
              <a:t>EMERGENCIES:</a:t>
            </a:r>
            <a:r>
              <a:rPr lang="en-GB" b="1" spc="50" dirty="0">
                <a:latin typeface="Open Sans SemiBold" panose="020B0606030504020204" pitchFamily="34" charset="0"/>
                <a:ea typeface="Open Sans SemiBold" panose="020B0606030504020204" pitchFamily="34" charset="0"/>
                <a:cs typeface="Open Sans SemiBold" panose="020B0606030504020204" pitchFamily="34" charset="0"/>
              </a:rPr>
              <a:t> r</a:t>
            </a:r>
            <a:r>
              <a:rPr lang="en-GB" b="1" dirty="0">
                <a:latin typeface="Open Sans SemiBold" panose="020B0606030504020204" pitchFamily="34" charset="0"/>
                <a:ea typeface="Open Sans SemiBold" panose="020B0606030504020204" pitchFamily="34" charset="0"/>
                <a:cs typeface="Open Sans SemiBold" panose="020B0606030504020204" pitchFamily="34" charset="0"/>
              </a:rPr>
              <a:t>eport</a:t>
            </a:r>
            <a:r>
              <a:rPr lang="en-GB" b="1" spc="55" dirty="0">
                <a:latin typeface="Open Sans SemiBold" panose="020B0606030504020204" pitchFamily="34" charset="0"/>
                <a:ea typeface="Open Sans SemiBold" panose="020B0606030504020204" pitchFamily="34" charset="0"/>
                <a:cs typeface="Open Sans SemiBold" panose="020B0606030504020204" pitchFamily="34" charset="0"/>
              </a:rPr>
              <a:t> </a:t>
            </a:r>
            <a:r>
              <a:rPr lang="en-GB" b="1" dirty="0">
                <a:latin typeface="Open Sans SemiBold" panose="020B0606030504020204" pitchFamily="34" charset="0"/>
                <a:ea typeface="Open Sans SemiBold" panose="020B0606030504020204" pitchFamily="34" charset="0"/>
                <a:cs typeface="Open Sans SemiBold" panose="020B0606030504020204" pitchFamily="34" charset="0"/>
              </a:rPr>
              <a:t>an</a:t>
            </a:r>
            <a:r>
              <a:rPr lang="en-GB" b="1" spc="55" dirty="0">
                <a:latin typeface="Open Sans SemiBold" panose="020B0606030504020204" pitchFamily="34" charset="0"/>
                <a:ea typeface="Open Sans SemiBold" panose="020B0606030504020204" pitchFamily="34" charset="0"/>
                <a:cs typeface="Open Sans SemiBold" panose="020B0606030504020204" pitchFamily="34" charset="0"/>
              </a:rPr>
              <a:t> </a:t>
            </a:r>
            <a:r>
              <a:rPr lang="en-GB" b="1" dirty="0">
                <a:latin typeface="Open Sans SemiBold" panose="020B0606030504020204" pitchFamily="34" charset="0"/>
                <a:ea typeface="Open Sans SemiBold" panose="020B0606030504020204" pitchFamily="34" charset="0"/>
                <a:cs typeface="Open Sans SemiBold" panose="020B0606030504020204" pitchFamily="34" charset="0"/>
              </a:rPr>
              <a:t>emergency</a:t>
            </a:r>
            <a:r>
              <a:rPr lang="en-GB" b="1" spc="50" dirty="0">
                <a:latin typeface="Open Sans SemiBold" panose="020B0606030504020204" pitchFamily="34" charset="0"/>
                <a:ea typeface="Open Sans SemiBold" panose="020B0606030504020204" pitchFamily="34" charset="0"/>
                <a:cs typeface="Open Sans SemiBold" panose="020B0606030504020204" pitchFamily="34" charset="0"/>
              </a:rPr>
              <a:t> </a:t>
            </a:r>
            <a:r>
              <a:rPr lang="en-GB" b="1" dirty="0">
                <a:latin typeface="Open Sans SemiBold" panose="020B0606030504020204" pitchFamily="34" charset="0"/>
                <a:ea typeface="Open Sans SemiBold" panose="020B0606030504020204" pitchFamily="34" charset="0"/>
                <a:cs typeface="Open Sans SemiBold" panose="020B0606030504020204" pitchFamily="34" charset="0"/>
              </a:rPr>
              <a:t>contact:</a:t>
            </a:r>
            <a:r>
              <a:rPr lang="en-GB" b="1" spc="55" dirty="0">
                <a:latin typeface="Open Sans SemiBold" panose="020B0606030504020204" pitchFamily="34" charset="0"/>
                <a:ea typeface="Open Sans SemiBold" panose="020B0606030504020204" pitchFamily="34" charset="0"/>
                <a:cs typeface="Open Sans SemiBold" panose="020B0606030504020204" pitchFamily="34" charset="0"/>
              </a:rPr>
              <a:t> </a:t>
            </a:r>
            <a:r>
              <a:rPr lang="en-GB" b="1" spc="-10" dirty="0">
                <a:latin typeface="Open Sans SemiBold" panose="020B0606030504020204" pitchFamily="34" charset="0"/>
                <a:ea typeface="Open Sans SemiBold" panose="020B0606030504020204" pitchFamily="34" charset="0"/>
                <a:cs typeface="Open Sans SemiBold" panose="020B0606030504020204" pitchFamily="34" charset="0"/>
              </a:rPr>
              <a:t>Danielle.Castro@informa.com </a:t>
            </a:r>
          </a:p>
          <a:p>
            <a:pPr marL="12700" marR="5080">
              <a:lnSpc>
                <a:spcPct val="112500"/>
              </a:lnSpc>
              <a:spcBef>
                <a:spcPts val="840"/>
              </a:spcBef>
            </a:pPr>
            <a:r>
              <a:rPr lang="en-GB" b="1" spc="-20" dirty="0">
                <a:latin typeface="Open Sans SemiBold" panose="020B0606030504020204" pitchFamily="34" charset="0"/>
                <a:ea typeface="Open Sans SemiBold" panose="020B0606030504020204" pitchFamily="34" charset="0"/>
                <a:cs typeface="Open Sans SemiBold" panose="020B0606030504020204" pitchFamily="34" charset="0"/>
              </a:rPr>
              <a:t>Report a non-emergency concern or breach of this Code: contact</a:t>
            </a:r>
            <a:r>
              <a:rPr lang="en-GB" b="1" spc="-30" dirty="0">
                <a:latin typeface="Open Sans SemiBold" panose="020B0606030504020204" pitchFamily="34" charset="0"/>
                <a:ea typeface="Open Sans SemiBold" panose="020B0606030504020204" pitchFamily="34" charset="0"/>
                <a:cs typeface="Open Sans SemiBold" panose="020B0606030504020204" pitchFamily="34" charset="0"/>
              </a:rPr>
              <a:t> Monique.Monaco@informa.com</a:t>
            </a:r>
            <a:endParaRPr lang="en-GB" b="1" spc="-20" dirty="0">
              <a:latin typeface="Open Sans SemiBold" panose="020B0606030504020204" pitchFamily="34" charset="0"/>
              <a:ea typeface="Open Sans SemiBold" panose="020B0606030504020204" pitchFamily="34" charset="0"/>
              <a:cs typeface="Open Sans SemiBold" panose="020B0606030504020204" pitchFamily="34" charset="0"/>
            </a:endParaRPr>
          </a:p>
        </p:txBody>
      </p:sp>
      <p:sp>
        <p:nvSpPr>
          <p:cNvPr id="55" name="object 55"/>
          <p:cNvSpPr txBox="1"/>
          <p:nvPr/>
        </p:nvSpPr>
        <p:spPr>
          <a:xfrm>
            <a:off x="641680" y="3464711"/>
            <a:ext cx="2901315" cy="282834"/>
          </a:xfrm>
          <a:prstGeom prst="rect">
            <a:avLst/>
          </a:prstGeom>
        </p:spPr>
        <p:txBody>
          <a:bodyPr vert="horz" wrap="square" lIns="0" tIns="12700" rIns="0" bIns="0" rtlCol="0">
            <a:spAutoFit/>
          </a:bodyPr>
          <a:lstStyle/>
          <a:p>
            <a:pPr marL="84455" marR="5080" indent="-72390">
              <a:lnSpc>
                <a:spcPct val="112500"/>
              </a:lnSpc>
              <a:spcBef>
                <a:spcPts val="100"/>
              </a:spcBef>
              <a:buChar char="•"/>
              <a:tabLst>
                <a:tab pos="84455" algn="l"/>
              </a:tabLst>
            </a:pP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Never act in a way that puts your own or other participants’ health, safety or security at risk.</a:t>
            </a:r>
            <a:endParaRPr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56" name="object 56"/>
          <p:cNvSpPr txBox="1"/>
          <p:nvPr/>
        </p:nvSpPr>
        <p:spPr>
          <a:xfrm>
            <a:off x="641680" y="3860952"/>
            <a:ext cx="3148965" cy="833119"/>
          </a:xfrm>
          <a:prstGeom prst="rect">
            <a:avLst/>
          </a:prstGeom>
        </p:spPr>
        <p:txBody>
          <a:bodyPr vert="horz" wrap="square" lIns="0" tIns="12700" rIns="0" bIns="0" rtlCol="0">
            <a:spAutoFit/>
          </a:bodyPr>
          <a:lstStyle/>
          <a:p>
            <a:pPr marL="84455" marR="48260" indent="-72390">
              <a:lnSpc>
                <a:spcPct val="112500"/>
              </a:lnSpc>
              <a:spcBef>
                <a:spcPts val="100"/>
              </a:spcBef>
              <a:buChar char="•"/>
              <a:tabLst>
                <a:tab pos="84455" algn="l"/>
              </a:tabLst>
            </a:pP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Review local and national health guidance before attending and follow any requirements.</a:t>
            </a:r>
            <a:endParaRPr sz="800">
              <a:latin typeface="Open Sans" panose="020B0606030504020204" pitchFamily="34" charset="0"/>
              <a:ea typeface="Open Sans" panose="020B0606030504020204" pitchFamily="34" charset="0"/>
              <a:cs typeface="Open Sans" panose="020B0606030504020204" pitchFamily="34" charset="0"/>
            </a:endParaRPr>
          </a:p>
          <a:p>
            <a:pPr marL="84455" marR="5080" indent="-72390">
              <a:lnSpc>
                <a:spcPct val="112500"/>
              </a:lnSpc>
              <a:spcBef>
                <a:spcPts val="960"/>
              </a:spcBef>
              <a:buChar char="•"/>
              <a:tabLst>
                <a:tab pos="84455" algn="l"/>
              </a:tabLst>
            </a:pP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If you have a fever or other symptoms that may put others at risk of becoming ill, we encourage you not to attend. Contact the event team to discuss other ways to take part.</a:t>
            </a:r>
            <a:endParaRPr sz="800">
              <a:latin typeface="Open Sans" panose="020B0606030504020204" pitchFamily="34" charset="0"/>
              <a:ea typeface="Open Sans" panose="020B0606030504020204" pitchFamily="34" charset="0"/>
              <a:cs typeface="Open Sans" panose="020B0606030504020204" pitchFamily="34" charset="0"/>
            </a:endParaRPr>
          </a:p>
        </p:txBody>
      </p:sp>
      <p:sp>
        <p:nvSpPr>
          <p:cNvPr id="57" name="object 57"/>
          <p:cNvSpPr txBox="1">
            <a:spLocks noGrp="1"/>
          </p:cNvSpPr>
          <p:nvPr>
            <p:ph type="body" idx="1"/>
          </p:nvPr>
        </p:nvSpPr>
        <p:spPr>
          <a:xfrm>
            <a:off x="624499" y="5531562"/>
            <a:ext cx="3183254" cy="2336602"/>
          </a:xfrm>
          <a:prstGeom prst="rect">
            <a:avLst/>
          </a:prstGeom>
        </p:spPr>
        <p:txBody>
          <a:bodyPr vert="horz" wrap="square" lIns="0" tIns="27940" rIns="0" bIns="0" rtlCol="0">
            <a:spAutoFit/>
          </a:bodyPr>
          <a:lstStyle/>
          <a:p>
            <a:pPr marL="76835" indent="-64135">
              <a:lnSpc>
                <a:spcPct val="100000"/>
              </a:lnSpc>
              <a:spcBef>
                <a:spcPts val="220"/>
              </a:spcBef>
              <a:buChar char="•"/>
              <a:tabLst>
                <a:tab pos="76835" algn="l"/>
              </a:tabLst>
            </a:pPr>
            <a:r>
              <a:rPr dirty="0">
                <a:latin typeface="Open Sans" panose="020B0606030504020204" pitchFamily="34" charset="0"/>
                <a:ea typeface="Open Sans" panose="020B0606030504020204" pitchFamily="34" charset="0"/>
                <a:cs typeface="Open Sans" panose="020B0606030504020204" pitchFamily="34" charset="0"/>
              </a:rPr>
              <a:t>Discrimination on the basis of any protected category.</a:t>
            </a:r>
          </a:p>
          <a:p>
            <a:pPr marL="84455" marR="169545">
              <a:lnSpc>
                <a:spcPct val="112500"/>
              </a:lnSpc>
            </a:pPr>
            <a:r>
              <a:rPr dirty="0">
                <a:latin typeface="Open Sans" panose="020B0606030504020204" pitchFamily="34" charset="0"/>
                <a:ea typeface="Open Sans" panose="020B0606030504020204" pitchFamily="34" charset="0"/>
                <a:cs typeface="Open Sans" panose="020B0606030504020204" pitchFamily="34" charset="0"/>
              </a:rPr>
              <a:t>This criteria includes but isn’t limited to race, sex, age, gender, gender identity and expression, sexual orientation, national origin, religion, disability and marital status.</a:t>
            </a:r>
          </a:p>
          <a:p>
            <a:pPr marL="75565" marR="5080" indent="-73025">
              <a:lnSpc>
                <a:spcPct val="112500"/>
              </a:lnSpc>
              <a:spcBef>
                <a:spcPts val="960"/>
              </a:spcBef>
              <a:buSzPct val="93750"/>
              <a:buChar char="•"/>
              <a:tabLst>
                <a:tab pos="84455" algn="l"/>
              </a:tabLst>
            </a:pPr>
            <a:r>
              <a:rPr dirty="0">
                <a:latin typeface="Open Sans" panose="020B0606030504020204" pitchFamily="34" charset="0"/>
                <a:ea typeface="Open Sans" panose="020B0606030504020204" pitchFamily="34" charset="0"/>
                <a:cs typeface="Open Sans" panose="020B0606030504020204" pitchFamily="34" charset="0"/>
              </a:rPr>
              <a:t>Offensive language and gestures, whether it is verbal harassment or abuse, sexually explicit language or gestures, profanity, obscenity or racial, religious or ethnic slurs.</a:t>
            </a:r>
          </a:p>
          <a:p>
            <a:pPr marL="75565" marR="61594" indent="-73025">
              <a:lnSpc>
                <a:spcPct val="112500"/>
              </a:lnSpc>
              <a:spcBef>
                <a:spcPts val="960"/>
              </a:spcBef>
              <a:buSzPct val="93750"/>
              <a:buChar char="•"/>
              <a:tabLst>
                <a:tab pos="84455" algn="l"/>
              </a:tabLst>
            </a:pPr>
            <a:r>
              <a:rPr dirty="0">
                <a:latin typeface="Open Sans" panose="020B0606030504020204" pitchFamily="34" charset="0"/>
                <a:ea typeface="Open Sans" panose="020B0606030504020204" pitchFamily="34" charset="0"/>
                <a:cs typeface="Open Sans" panose="020B0606030504020204" pitchFamily="34" charset="0"/>
              </a:rPr>
              <a:t>Any inappropriate or offensive materials, and any content that 	is intimidating, harassing, abusive, discriminatory, derogatory or demeaning, including the inappropriate use of nudity or sexual images in public spaces.</a:t>
            </a:r>
          </a:p>
          <a:p>
            <a:pPr marL="76200" marR="243204" indent="-64135" algn="just">
              <a:lnSpc>
                <a:spcPct val="112500"/>
              </a:lnSpc>
              <a:spcBef>
                <a:spcPts val="960"/>
              </a:spcBef>
              <a:buChar char="•"/>
              <a:tabLst>
                <a:tab pos="84455" algn="l"/>
              </a:tabLst>
            </a:pPr>
            <a:r>
              <a:rPr dirty="0">
                <a:latin typeface="Open Sans" panose="020B0606030504020204" pitchFamily="34" charset="0"/>
                <a:ea typeface="Open Sans" panose="020B0606030504020204" pitchFamily="34" charset="0"/>
                <a:cs typeface="Open Sans" panose="020B0606030504020204" pitchFamily="34" charset="0"/>
              </a:rPr>
              <a:t>Sexual harassment, including inappropriate physical contact and unwelcome sexual attention whether verbal, physical or otherwise, in person or online.</a:t>
            </a:r>
          </a:p>
        </p:txBody>
      </p:sp>
      <p:sp>
        <p:nvSpPr>
          <p:cNvPr id="58" name="object 58"/>
          <p:cNvSpPr txBox="1"/>
          <p:nvPr/>
        </p:nvSpPr>
        <p:spPr>
          <a:xfrm>
            <a:off x="3917774" y="5536487"/>
            <a:ext cx="2828290" cy="282834"/>
          </a:xfrm>
          <a:prstGeom prst="rect">
            <a:avLst/>
          </a:prstGeom>
        </p:spPr>
        <p:txBody>
          <a:bodyPr vert="horz" wrap="square" lIns="0" tIns="12700" rIns="0" bIns="0" rtlCol="0">
            <a:spAutoFit/>
          </a:bodyPr>
          <a:lstStyle/>
          <a:p>
            <a:pPr marL="76200" marR="5080" indent="-64135">
              <a:lnSpc>
                <a:spcPct val="112500"/>
              </a:lnSpc>
              <a:spcBef>
                <a:spcPts val="100"/>
              </a:spcBef>
              <a:buChar char="•"/>
              <a:tabLst>
                <a:tab pos="84455" algn="l"/>
              </a:tabLst>
            </a:pP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Stalking, or behaviour that causes apprehension to others including following, photography, and recording.</a:t>
            </a:r>
            <a:endParaRPr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59" name="object 59"/>
          <p:cNvSpPr txBox="1"/>
          <p:nvPr/>
        </p:nvSpPr>
        <p:spPr>
          <a:xfrm>
            <a:off x="3917631" y="5948807"/>
            <a:ext cx="2945878" cy="689356"/>
          </a:xfrm>
          <a:prstGeom prst="rect">
            <a:avLst/>
          </a:prstGeom>
        </p:spPr>
        <p:txBody>
          <a:bodyPr vert="horz" wrap="square" lIns="0" tIns="12700" rIns="0" bIns="0" rtlCol="0">
            <a:spAutoFit/>
          </a:bodyPr>
          <a:lstStyle/>
          <a:p>
            <a:pPr marL="76200" marR="88900" indent="-64135">
              <a:lnSpc>
                <a:spcPct val="112500"/>
              </a:lnSpc>
              <a:spcBef>
                <a:spcPts val="100"/>
              </a:spcBef>
              <a:buChar char="•"/>
              <a:tabLst>
                <a:tab pos="84455" algn="l"/>
              </a:tabLst>
            </a:pP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Threats, intimidating and threatening behaviour, whether verbal, physical or written, including</a:t>
            </a:r>
            <a:r>
              <a:rPr lang="en-GB"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 </a:t>
            </a: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menacing gestures.</a:t>
            </a:r>
            <a:endParaRPr sz="800" dirty="0">
              <a:latin typeface="Open Sans" panose="020B0606030504020204" pitchFamily="34" charset="0"/>
              <a:ea typeface="Open Sans" panose="020B0606030504020204" pitchFamily="34" charset="0"/>
              <a:cs typeface="Open Sans" panose="020B0606030504020204" pitchFamily="34" charset="0"/>
            </a:endParaRPr>
          </a:p>
          <a:p>
            <a:pPr marL="76200" marR="5080" indent="-64135">
              <a:lnSpc>
                <a:spcPct val="112500"/>
              </a:lnSpc>
              <a:spcBef>
                <a:spcPts val="960"/>
              </a:spcBef>
              <a:buChar char="•"/>
              <a:tabLst>
                <a:tab pos="84455" algn="l"/>
              </a:tabLst>
            </a:pP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Physical harassment, threats and acts of violence, including pushing, shoving and the use of any physical force.</a:t>
            </a:r>
            <a:endParaRPr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60" name="object 60"/>
          <p:cNvSpPr txBox="1"/>
          <p:nvPr/>
        </p:nvSpPr>
        <p:spPr>
          <a:xfrm>
            <a:off x="3922598" y="6773134"/>
            <a:ext cx="2858135" cy="282834"/>
          </a:xfrm>
          <a:prstGeom prst="rect">
            <a:avLst/>
          </a:prstGeom>
        </p:spPr>
        <p:txBody>
          <a:bodyPr vert="horz" wrap="square" lIns="0" tIns="12700" rIns="0" bIns="0" rtlCol="0">
            <a:spAutoFit/>
          </a:bodyPr>
          <a:lstStyle/>
          <a:p>
            <a:pPr marL="76200" marR="5080" indent="-64135">
              <a:lnSpc>
                <a:spcPct val="112500"/>
              </a:lnSpc>
              <a:spcBef>
                <a:spcPts val="100"/>
              </a:spcBef>
              <a:buChar char="•"/>
              <a:tabLst>
                <a:tab pos="84455" algn="l"/>
              </a:tabLst>
            </a:pP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Possession or display of any weapon or other item used to</a:t>
            </a:r>
            <a:r>
              <a:rPr lang="en-GB"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 </a:t>
            </a: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threaten or intimidate.</a:t>
            </a:r>
            <a:endParaRPr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61" name="object 61"/>
          <p:cNvSpPr txBox="1"/>
          <p:nvPr/>
        </p:nvSpPr>
        <p:spPr>
          <a:xfrm>
            <a:off x="3917631" y="7194130"/>
            <a:ext cx="2950845" cy="534185"/>
          </a:xfrm>
          <a:prstGeom prst="rect">
            <a:avLst/>
          </a:prstGeom>
        </p:spPr>
        <p:txBody>
          <a:bodyPr vert="horz" wrap="square" lIns="0" tIns="12700" rIns="0" bIns="0" rtlCol="0">
            <a:spAutoFit/>
          </a:bodyPr>
          <a:lstStyle/>
          <a:p>
            <a:pPr marL="76835" indent="-64135">
              <a:lnSpc>
                <a:spcPct val="100000"/>
              </a:lnSpc>
              <a:spcBef>
                <a:spcPts val="100"/>
              </a:spcBef>
              <a:buChar char="•"/>
              <a:tabLst>
                <a:tab pos="76835" algn="l"/>
              </a:tabLst>
            </a:pP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Deliberately damaging the venue or other people’s property.</a:t>
            </a:r>
            <a:endParaRPr sz="800" dirty="0">
              <a:latin typeface="Open Sans" panose="020B0606030504020204" pitchFamily="34" charset="0"/>
              <a:ea typeface="Open Sans" panose="020B0606030504020204" pitchFamily="34" charset="0"/>
              <a:cs typeface="Open Sans" panose="020B0606030504020204" pitchFamily="34" charset="0"/>
            </a:endParaRPr>
          </a:p>
          <a:p>
            <a:pPr marL="76200" marR="304800" indent="-64135">
              <a:lnSpc>
                <a:spcPct val="112500"/>
              </a:lnSpc>
              <a:spcBef>
                <a:spcPts val="960"/>
              </a:spcBef>
              <a:buChar char="•"/>
              <a:tabLst>
                <a:tab pos="84455" algn="l"/>
              </a:tabLst>
            </a:pP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Assembling for the purpose of disturbing the peace or committing an offence.</a:t>
            </a:r>
            <a:endParaRPr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62" name="object 62"/>
          <p:cNvSpPr txBox="1"/>
          <p:nvPr/>
        </p:nvSpPr>
        <p:spPr>
          <a:xfrm>
            <a:off x="562698" y="7973254"/>
            <a:ext cx="6480175" cy="192360"/>
          </a:xfrm>
          <a:prstGeom prst="rect">
            <a:avLst/>
          </a:prstGeom>
          <a:solidFill>
            <a:srgbClr val="9D54A1"/>
          </a:solidFill>
        </p:spPr>
        <p:txBody>
          <a:bodyPr vert="horz" wrap="square" lIns="0" tIns="22860" rIns="0" bIns="0" rtlCol="0">
            <a:spAutoFit/>
          </a:bodyPr>
          <a:lstStyle/>
          <a:p>
            <a:pPr marL="97155">
              <a:lnSpc>
                <a:spcPct val="100000"/>
              </a:lnSpc>
              <a:spcBef>
                <a:spcPts val="180"/>
              </a:spcBef>
            </a:pPr>
            <a:r>
              <a:rPr sz="1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rPr>
              <a:t>Participation &amp; Engagement</a:t>
            </a:r>
            <a:endParaRPr sz="1100" b="1" dirty="0">
              <a:latin typeface="Open Sans SemiBold" panose="020B0606030504020204" pitchFamily="34" charset="0"/>
              <a:ea typeface="Open Sans SemiBold" panose="020B0606030504020204" pitchFamily="34" charset="0"/>
              <a:cs typeface="Open Sans SemiBold" panose="020B0606030504020204" pitchFamily="34" charset="0"/>
            </a:endParaRPr>
          </a:p>
        </p:txBody>
      </p:sp>
      <p:sp>
        <p:nvSpPr>
          <p:cNvPr id="63" name="object 63"/>
          <p:cNvSpPr txBox="1"/>
          <p:nvPr/>
        </p:nvSpPr>
        <p:spPr>
          <a:xfrm>
            <a:off x="647193" y="8240871"/>
            <a:ext cx="5904230" cy="282834"/>
          </a:xfrm>
          <a:prstGeom prst="rect">
            <a:avLst/>
          </a:prstGeom>
        </p:spPr>
        <p:txBody>
          <a:bodyPr vert="horz" wrap="square" lIns="0" tIns="12700" rIns="0" bIns="0" rtlCol="0">
            <a:spAutoFit/>
          </a:bodyPr>
          <a:lstStyle/>
          <a:p>
            <a:pPr marL="12700" marR="5080">
              <a:lnSpc>
                <a:spcPct val="112500"/>
              </a:lnSpc>
              <a:spcBef>
                <a:spcPts val="100"/>
              </a:spcBef>
            </a:pPr>
            <a:r>
              <a:rPr sz="800" b="1" dirty="0">
                <a:solidFill>
                  <a:srgbClr val="026687"/>
                </a:solidFill>
                <a:latin typeface="Open Sans SemiBold" panose="020B0606030504020204" pitchFamily="34" charset="0"/>
                <a:ea typeface="Open Sans SemiBold" panose="020B0606030504020204" pitchFamily="34" charset="0"/>
                <a:cs typeface="Open Sans SemiBold" panose="020B0606030504020204" pitchFamily="34" charset="0"/>
              </a:rPr>
              <a:t>We want everyone to be able to participate and fully engage in our events in comfort. Disrupting all or part of any live or on-demand event, whether physically or verbally, in a sustained or deliberate way, goes against this.</a:t>
            </a:r>
            <a:endParaRPr sz="800" b="1" dirty="0">
              <a:latin typeface="Open Sans SemiBold" panose="020B0606030504020204" pitchFamily="34" charset="0"/>
              <a:ea typeface="Open Sans SemiBold" panose="020B0606030504020204" pitchFamily="34" charset="0"/>
              <a:cs typeface="Open Sans SemiBold" panose="020B0606030504020204" pitchFamily="34" charset="0"/>
            </a:endParaRPr>
          </a:p>
        </p:txBody>
      </p:sp>
      <p:sp>
        <p:nvSpPr>
          <p:cNvPr id="64" name="object 64"/>
          <p:cNvSpPr txBox="1"/>
          <p:nvPr/>
        </p:nvSpPr>
        <p:spPr>
          <a:xfrm>
            <a:off x="647193" y="8575206"/>
            <a:ext cx="2589530" cy="282834"/>
          </a:xfrm>
          <a:prstGeom prst="rect">
            <a:avLst/>
          </a:prstGeom>
        </p:spPr>
        <p:txBody>
          <a:bodyPr vert="horz" wrap="square" lIns="0" tIns="12700" rIns="0" bIns="0" rtlCol="0">
            <a:spAutoFit/>
          </a:bodyPr>
          <a:lstStyle/>
          <a:p>
            <a:pPr marL="76200" marR="5080" indent="-64135">
              <a:lnSpc>
                <a:spcPct val="112500"/>
              </a:lnSpc>
              <a:spcBef>
                <a:spcPts val="100"/>
              </a:spcBef>
              <a:buChar char="•"/>
              <a:tabLst>
                <a:tab pos="84455" algn="l"/>
              </a:tabLst>
            </a:pP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Do not deliberately prevent others from attending or participating in any portion of the event.</a:t>
            </a:r>
            <a:endParaRPr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65" name="object 65"/>
          <p:cNvSpPr txBox="1"/>
          <p:nvPr/>
        </p:nvSpPr>
        <p:spPr>
          <a:xfrm>
            <a:off x="647193" y="8971446"/>
            <a:ext cx="2944495" cy="434543"/>
          </a:xfrm>
          <a:prstGeom prst="rect">
            <a:avLst/>
          </a:prstGeom>
        </p:spPr>
        <p:txBody>
          <a:bodyPr vert="horz" wrap="square" lIns="0" tIns="5080" rIns="0" bIns="0" rtlCol="0">
            <a:spAutoFit/>
          </a:bodyPr>
          <a:lstStyle/>
          <a:p>
            <a:pPr marL="76200" marR="5080" indent="-64135">
              <a:lnSpc>
                <a:spcPct val="118700"/>
              </a:lnSpc>
              <a:spcBef>
                <a:spcPts val="40"/>
              </a:spcBef>
              <a:buChar char="•"/>
              <a:tabLst>
                <a:tab pos="84455" algn="l"/>
              </a:tabLst>
            </a:pP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Do not heckle or catcall, or interrupt others in a sustained or disruptive way, whether verbally, with music or other noise</a:t>
            </a:r>
            <a:r>
              <a:rPr lang="en-GB"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 </a:t>
            </a: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or behaviour.</a:t>
            </a:r>
            <a:endParaRPr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66" name="object 66"/>
          <p:cNvSpPr txBox="1"/>
          <p:nvPr/>
        </p:nvSpPr>
        <p:spPr>
          <a:xfrm>
            <a:off x="3935793" y="8575206"/>
            <a:ext cx="3086735" cy="282834"/>
          </a:xfrm>
          <a:prstGeom prst="rect">
            <a:avLst/>
          </a:prstGeom>
        </p:spPr>
        <p:txBody>
          <a:bodyPr vert="horz" wrap="square" lIns="0" tIns="12700" rIns="0" bIns="0" rtlCol="0">
            <a:spAutoFit/>
          </a:bodyPr>
          <a:lstStyle/>
          <a:p>
            <a:pPr marL="76200" marR="5080" indent="-64135">
              <a:lnSpc>
                <a:spcPct val="112500"/>
              </a:lnSpc>
              <a:spcBef>
                <a:spcPts val="100"/>
              </a:spcBef>
              <a:buChar char="•"/>
              <a:tabLst>
                <a:tab pos="84455" algn="l"/>
              </a:tabLst>
            </a:pP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Never act in a way that endangers others or prevent them from</a:t>
            </a:r>
            <a:r>
              <a:rPr lang="en-GB"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 </a:t>
            </a: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acting safely.</a:t>
            </a:r>
            <a:endParaRPr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67" name="object 67"/>
          <p:cNvSpPr txBox="1"/>
          <p:nvPr/>
        </p:nvSpPr>
        <p:spPr>
          <a:xfrm>
            <a:off x="3930280" y="3464711"/>
            <a:ext cx="2976245" cy="436880"/>
          </a:xfrm>
          <a:prstGeom prst="rect">
            <a:avLst/>
          </a:prstGeom>
        </p:spPr>
        <p:txBody>
          <a:bodyPr vert="horz" wrap="square" lIns="0" tIns="12700" rIns="0" bIns="0" rtlCol="0">
            <a:spAutoFit/>
          </a:bodyPr>
          <a:lstStyle/>
          <a:p>
            <a:pPr marL="84455" marR="5080" indent="-72390">
              <a:lnSpc>
                <a:spcPct val="112500"/>
              </a:lnSpc>
              <a:spcBef>
                <a:spcPts val="100"/>
              </a:spcBef>
              <a:buChar char="•"/>
              <a:tabLst>
                <a:tab pos="84455" algn="l"/>
              </a:tabLst>
            </a:pP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Follow all health, safety and security processes including emergency procedures and access protocols such as any age limits. Do not assist others to circumvent these.</a:t>
            </a:r>
            <a:endParaRPr sz="800">
              <a:latin typeface="Open Sans" panose="020B0606030504020204" pitchFamily="34" charset="0"/>
              <a:ea typeface="Open Sans" panose="020B0606030504020204" pitchFamily="34" charset="0"/>
              <a:cs typeface="Open Sans" panose="020B0606030504020204" pitchFamily="34" charset="0"/>
            </a:endParaRPr>
          </a:p>
        </p:txBody>
      </p:sp>
      <p:sp>
        <p:nvSpPr>
          <p:cNvPr id="68" name="object 68"/>
          <p:cNvSpPr txBox="1"/>
          <p:nvPr/>
        </p:nvSpPr>
        <p:spPr>
          <a:xfrm>
            <a:off x="3930280" y="3998111"/>
            <a:ext cx="3008630" cy="436880"/>
          </a:xfrm>
          <a:prstGeom prst="rect">
            <a:avLst/>
          </a:prstGeom>
        </p:spPr>
        <p:txBody>
          <a:bodyPr vert="horz" wrap="square" lIns="0" tIns="12700" rIns="0" bIns="0" rtlCol="0">
            <a:spAutoFit/>
          </a:bodyPr>
          <a:lstStyle/>
          <a:p>
            <a:pPr marL="84455" marR="5080" indent="-72390">
              <a:lnSpc>
                <a:spcPct val="112500"/>
              </a:lnSpc>
              <a:spcBef>
                <a:spcPts val="100"/>
              </a:spcBef>
              <a:buChar char="•"/>
              <a:tabLst>
                <a:tab pos="84455" algn="l"/>
              </a:tabLst>
            </a:pP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Do not alter or obscure any safety signage, obstruct any exits, or misuse or move any equipment provided for everyone’s safety and protection.</a:t>
            </a:r>
            <a:endParaRPr sz="800">
              <a:latin typeface="Open Sans" panose="020B0606030504020204" pitchFamily="34" charset="0"/>
              <a:ea typeface="Open Sans" panose="020B0606030504020204" pitchFamily="34" charset="0"/>
              <a:cs typeface="Open Sans" panose="020B0606030504020204" pitchFamily="34" charset="0"/>
            </a:endParaRPr>
          </a:p>
        </p:txBody>
      </p:sp>
      <p:sp>
        <p:nvSpPr>
          <p:cNvPr id="69" name="object 69"/>
          <p:cNvSpPr txBox="1"/>
          <p:nvPr/>
        </p:nvSpPr>
        <p:spPr>
          <a:xfrm>
            <a:off x="3930280" y="4531512"/>
            <a:ext cx="2909570" cy="282834"/>
          </a:xfrm>
          <a:prstGeom prst="rect">
            <a:avLst/>
          </a:prstGeom>
        </p:spPr>
        <p:txBody>
          <a:bodyPr vert="horz" wrap="square" lIns="0" tIns="12700" rIns="0" bIns="0" rtlCol="0">
            <a:spAutoFit/>
          </a:bodyPr>
          <a:lstStyle/>
          <a:p>
            <a:pPr marL="84455" marR="5080" indent="-72390">
              <a:lnSpc>
                <a:spcPct val="112500"/>
              </a:lnSpc>
              <a:spcBef>
                <a:spcPts val="100"/>
              </a:spcBef>
              <a:buChar char="•"/>
              <a:tabLst>
                <a:tab pos="84455" algn="l"/>
              </a:tabLst>
            </a:pP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Help us by reporting any unsafe behaviour, security risks or hazards immediately to </a:t>
            </a:r>
            <a:r>
              <a:rPr lang="en-US"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the </a:t>
            </a:r>
            <a:r>
              <a:rPr lang="en-US" sz="800" b="1" dirty="0">
                <a:solidFill>
                  <a:srgbClr val="0A6A89"/>
                </a:solidFill>
                <a:latin typeface="Open Sans" panose="020B0606030504020204" pitchFamily="34" charset="0"/>
                <a:ea typeface="Open Sans" panose="020B0606030504020204" pitchFamily="34" charset="0"/>
                <a:cs typeface="Open Sans" panose="020B0606030504020204" pitchFamily="34" charset="0"/>
              </a:rPr>
              <a:t>show staff or security.</a:t>
            </a:r>
            <a:endParaRPr sz="800" b="1" dirty="0">
              <a:latin typeface="Open Sans" panose="020B0606030504020204" pitchFamily="34" charset="0"/>
              <a:ea typeface="Open Sans" panose="020B0606030504020204" pitchFamily="34" charset="0"/>
              <a:cs typeface="Open Sans" panose="020B0606030504020204" pitchFamily="34" charset="0"/>
            </a:endParaRPr>
          </a:p>
        </p:txBody>
      </p:sp>
      <p:pic>
        <p:nvPicPr>
          <p:cNvPr id="72" name="Picture 71">
            <a:extLst>
              <a:ext uri="{FF2B5EF4-FFF2-40B4-BE49-F238E27FC236}">
                <a16:creationId xmlns:a16="http://schemas.microsoft.com/office/drawing/2014/main" id="{76F51B0F-85CE-6C90-AE82-5D7AA068EDA2}"/>
              </a:ext>
            </a:extLst>
          </p:cNvPr>
          <p:cNvPicPr>
            <a:picLocks noChangeAspect="1"/>
          </p:cNvPicPr>
          <p:nvPr/>
        </p:nvPicPr>
        <p:blipFill rotWithShape="1">
          <a:blip r:embed="rId3" cstate="print">
            <a:alphaModFix amt="47000"/>
            <a:extLst>
              <a:ext uri="{28A0092B-C50C-407E-A947-70E740481C1C}">
                <a14:useLocalDpi xmlns:a14="http://schemas.microsoft.com/office/drawing/2010/main" val="0"/>
              </a:ext>
            </a:extLst>
          </a:blip>
          <a:srcRect t="23777"/>
          <a:stretch/>
        </p:blipFill>
        <p:spPr>
          <a:xfrm>
            <a:off x="5969141" y="0"/>
            <a:ext cx="1623184" cy="123724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8" name="Rectangle 67">
            <a:extLst>
              <a:ext uri="{FF2B5EF4-FFF2-40B4-BE49-F238E27FC236}">
                <a16:creationId xmlns:a16="http://schemas.microsoft.com/office/drawing/2014/main" id="{CDAAE9FB-3378-82F8-42D6-5EC326287107}"/>
              </a:ext>
            </a:extLst>
          </p:cNvPr>
          <p:cNvSpPr/>
          <p:nvPr/>
        </p:nvSpPr>
        <p:spPr>
          <a:xfrm>
            <a:off x="16827" y="-20989"/>
            <a:ext cx="7581847" cy="1314450"/>
          </a:xfrm>
          <a:prstGeom prst="rect">
            <a:avLst/>
          </a:prstGeom>
          <a:solidFill>
            <a:srgbClr val="0C1C3F"/>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bject 2"/>
          <p:cNvSpPr txBox="1"/>
          <p:nvPr/>
        </p:nvSpPr>
        <p:spPr>
          <a:xfrm>
            <a:off x="540004" y="1418120"/>
            <a:ext cx="6480175" cy="183384"/>
          </a:xfrm>
          <a:prstGeom prst="rect">
            <a:avLst/>
          </a:prstGeom>
          <a:solidFill>
            <a:srgbClr val="9D54A1"/>
          </a:solidFill>
        </p:spPr>
        <p:txBody>
          <a:bodyPr vert="horz" wrap="square" lIns="0" tIns="13970" rIns="0" bIns="0" rtlCol="0">
            <a:spAutoFit/>
          </a:bodyPr>
          <a:lstStyle/>
          <a:p>
            <a:pPr marL="97155">
              <a:lnSpc>
                <a:spcPct val="100000"/>
              </a:lnSpc>
              <a:spcBef>
                <a:spcPts val="110"/>
              </a:spcBef>
            </a:pPr>
            <a:r>
              <a:rPr sz="1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rPr>
              <a:t>Acting Sustainably</a:t>
            </a:r>
            <a:endParaRPr sz="1100" b="1" dirty="0">
              <a:latin typeface="Open Sans SemiBold" panose="020B0606030504020204" pitchFamily="34" charset="0"/>
              <a:ea typeface="Open Sans SemiBold" panose="020B0606030504020204" pitchFamily="34" charset="0"/>
              <a:cs typeface="Open Sans SemiBold" panose="020B0606030504020204" pitchFamily="34" charset="0"/>
            </a:endParaRPr>
          </a:p>
        </p:txBody>
      </p:sp>
      <p:sp>
        <p:nvSpPr>
          <p:cNvPr id="3" name="object 3"/>
          <p:cNvSpPr txBox="1"/>
          <p:nvPr/>
        </p:nvSpPr>
        <p:spPr>
          <a:xfrm>
            <a:off x="624499" y="1711406"/>
            <a:ext cx="5439751" cy="135935"/>
          </a:xfrm>
          <a:prstGeom prst="rect">
            <a:avLst/>
          </a:prstGeom>
        </p:spPr>
        <p:txBody>
          <a:bodyPr vert="horz" wrap="square" lIns="0" tIns="12700" rIns="0" bIns="0" rtlCol="0">
            <a:spAutoFit/>
          </a:bodyPr>
          <a:lstStyle/>
          <a:p>
            <a:pPr marL="12700">
              <a:lnSpc>
                <a:spcPct val="100000"/>
              </a:lnSpc>
              <a:spcBef>
                <a:spcPts val="100"/>
              </a:spcBef>
            </a:pPr>
            <a:r>
              <a:rPr sz="800" b="1" dirty="0">
                <a:solidFill>
                  <a:srgbClr val="026687"/>
                </a:solidFill>
                <a:latin typeface="Open Sans SemiBold" panose="020B0606030504020204" pitchFamily="34" charset="0"/>
                <a:ea typeface="Open Sans SemiBold" panose="020B0606030504020204" pitchFamily="34" charset="0"/>
                <a:cs typeface="Open Sans SemiBold" panose="020B0606030504020204" pitchFamily="34" charset="0"/>
              </a:rPr>
              <a:t>Sustainability features are an important part of delivering a great all-round experience. At live events,</a:t>
            </a:r>
            <a:r>
              <a:rPr lang="en-GB" sz="800" b="1" dirty="0">
                <a:solidFill>
                  <a:srgbClr val="026687"/>
                </a:solidFill>
                <a:latin typeface="Open Sans SemiBold" panose="020B0606030504020204" pitchFamily="34" charset="0"/>
                <a:ea typeface="Open Sans SemiBold" panose="020B0606030504020204" pitchFamily="34" charset="0"/>
                <a:cs typeface="Open Sans SemiBold" panose="020B0606030504020204" pitchFamily="34" charset="0"/>
              </a:rPr>
              <a:t> </a:t>
            </a:r>
            <a:r>
              <a:rPr sz="800" b="1" dirty="0">
                <a:solidFill>
                  <a:srgbClr val="026687"/>
                </a:solidFill>
                <a:latin typeface="Open Sans SemiBold" panose="020B0606030504020204" pitchFamily="34" charset="0"/>
                <a:ea typeface="Open Sans SemiBold" panose="020B0606030504020204" pitchFamily="34" charset="0"/>
                <a:cs typeface="Open Sans SemiBold" panose="020B0606030504020204" pitchFamily="34" charset="0"/>
              </a:rPr>
              <a:t>please:</a:t>
            </a:r>
            <a:endParaRPr sz="800" b="1" dirty="0">
              <a:latin typeface="Open Sans SemiBold" panose="020B0606030504020204" pitchFamily="34" charset="0"/>
              <a:ea typeface="Open Sans SemiBold" panose="020B0606030504020204" pitchFamily="34" charset="0"/>
              <a:cs typeface="Open Sans SemiBold" panose="020B0606030504020204" pitchFamily="34" charset="0"/>
            </a:endParaRPr>
          </a:p>
        </p:txBody>
      </p:sp>
      <p:sp>
        <p:nvSpPr>
          <p:cNvPr id="4" name="object 4"/>
          <p:cNvSpPr txBox="1"/>
          <p:nvPr/>
        </p:nvSpPr>
        <p:spPr>
          <a:xfrm>
            <a:off x="540004" y="2299868"/>
            <a:ext cx="6480175" cy="193002"/>
          </a:xfrm>
          <a:prstGeom prst="rect">
            <a:avLst/>
          </a:prstGeom>
          <a:solidFill>
            <a:srgbClr val="9D54A1"/>
          </a:solidFill>
        </p:spPr>
        <p:txBody>
          <a:bodyPr vert="horz" wrap="square" lIns="0" tIns="23495" rIns="0" bIns="0" rtlCol="0">
            <a:spAutoFit/>
          </a:bodyPr>
          <a:lstStyle/>
          <a:p>
            <a:pPr marL="97155">
              <a:lnSpc>
                <a:spcPct val="100000"/>
              </a:lnSpc>
              <a:spcBef>
                <a:spcPts val="185"/>
              </a:spcBef>
            </a:pPr>
            <a:r>
              <a:rPr sz="1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rPr>
              <a:t>Responsible Consumption</a:t>
            </a:r>
            <a:endParaRPr sz="1100" b="1" dirty="0">
              <a:latin typeface="Open Sans SemiBold" panose="020B0606030504020204" pitchFamily="34" charset="0"/>
              <a:ea typeface="Open Sans SemiBold" panose="020B0606030504020204" pitchFamily="34" charset="0"/>
              <a:cs typeface="Open Sans SemiBold" panose="020B0606030504020204" pitchFamily="34" charset="0"/>
            </a:endParaRPr>
          </a:p>
        </p:txBody>
      </p:sp>
      <p:sp>
        <p:nvSpPr>
          <p:cNvPr id="5" name="object 5"/>
          <p:cNvSpPr txBox="1"/>
          <p:nvPr/>
        </p:nvSpPr>
        <p:spPr>
          <a:xfrm>
            <a:off x="540004" y="3812260"/>
            <a:ext cx="6480175" cy="189796"/>
          </a:xfrm>
          <a:prstGeom prst="rect">
            <a:avLst/>
          </a:prstGeom>
          <a:solidFill>
            <a:srgbClr val="9D54A1"/>
          </a:solidFill>
        </p:spPr>
        <p:txBody>
          <a:bodyPr vert="horz" wrap="square" lIns="0" tIns="20320" rIns="0" bIns="0" rtlCol="0">
            <a:spAutoFit/>
          </a:bodyPr>
          <a:lstStyle/>
          <a:p>
            <a:pPr marL="97155">
              <a:lnSpc>
                <a:spcPct val="100000"/>
              </a:lnSpc>
              <a:spcBef>
                <a:spcPts val="160"/>
              </a:spcBef>
            </a:pPr>
            <a:r>
              <a:rPr sz="1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rPr>
              <a:t>Event Attire</a:t>
            </a:r>
            <a:endParaRPr sz="1100" b="1" dirty="0">
              <a:latin typeface="Open Sans SemiBold" panose="020B0606030504020204" pitchFamily="34" charset="0"/>
              <a:ea typeface="Open Sans SemiBold" panose="020B0606030504020204" pitchFamily="34" charset="0"/>
              <a:cs typeface="Open Sans SemiBold" panose="020B0606030504020204" pitchFamily="34" charset="0"/>
            </a:endParaRPr>
          </a:p>
        </p:txBody>
      </p:sp>
      <p:sp>
        <p:nvSpPr>
          <p:cNvPr id="6" name="object 6"/>
          <p:cNvSpPr txBox="1"/>
          <p:nvPr/>
        </p:nvSpPr>
        <p:spPr>
          <a:xfrm>
            <a:off x="540004" y="4457001"/>
            <a:ext cx="6480175" cy="190437"/>
          </a:xfrm>
          <a:prstGeom prst="rect">
            <a:avLst/>
          </a:prstGeom>
          <a:solidFill>
            <a:srgbClr val="9D54A1"/>
          </a:solidFill>
        </p:spPr>
        <p:txBody>
          <a:bodyPr vert="horz" wrap="square" lIns="0" tIns="20955" rIns="0" bIns="0" rtlCol="0">
            <a:spAutoFit/>
          </a:bodyPr>
          <a:lstStyle/>
          <a:p>
            <a:pPr marL="97155">
              <a:lnSpc>
                <a:spcPct val="100000"/>
              </a:lnSpc>
              <a:spcBef>
                <a:spcPts val="165"/>
              </a:spcBef>
            </a:pPr>
            <a:r>
              <a:rPr sz="1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rPr>
              <a:t>Respect &amp; Consideration Online</a:t>
            </a:r>
            <a:endParaRPr sz="1100" b="1" dirty="0">
              <a:latin typeface="Open Sans SemiBold" panose="020B0606030504020204" pitchFamily="34" charset="0"/>
              <a:ea typeface="Open Sans SemiBold" panose="020B0606030504020204" pitchFamily="34" charset="0"/>
              <a:cs typeface="Open Sans SemiBold" panose="020B0606030504020204" pitchFamily="34" charset="0"/>
            </a:endParaRPr>
          </a:p>
        </p:txBody>
      </p:sp>
      <p:sp>
        <p:nvSpPr>
          <p:cNvPr id="7" name="object 7"/>
          <p:cNvSpPr txBox="1"/>
          <p:nvPr/>
        </p:nvSpPr>
        <p:spPr>
          <a:xfrm>
            <a:off x="624499" y="4716958"/>
            <a:ext cx="4935220" cy="282834"/>
          </a:xfrm>
          <a:prstGeom prst="rect">
            <a:avLst/>
          </a:prstGeom>
        </p:spPr>
        <p:txBody>
          <a:bodyPr vert="horz" wrap="square" lIns="0" tIns="12700" rIns="0" bIns="0" rtlCol="0">
            <a:spAutoFit/>
          </a:bodyPr>
          <a:lstStyle/>
          <a:p>
            <a:pPr marL="12700" marR="5080">
              <a:lnSpc>
                <a:spcPct val="112500"/>
              </a:lnSpc>
              <a:spcBef>
                <a:spcPts val="100"/>
              </a:spcBef>
            </a:pPr>
            <a:r>
              <a:rPr sz="800" b="1" dirty="0">
                <a:solidFill>
                  <a:srgbClr val="026687"/>
                </a:solidFill>
                <a:latin typeface="Open Sans SemiBold" panose="020B0606030504020204" pitchFamily="34" charset="0"/>
                <a:ea typeface="Open Sans SemiBold" panose="020B0606030504020204" pitchFamily="34" charset="0"/>
                <a:cs typeface="Open Sans SemiBold" panose="020B0606030504020204" pitchFamily="34" charset="0"/>
              </a:rPr>
              <a:t>All of the above standards and expectations also apply to our digital platforms and community sites. Content, posts and comments shared and created must not contain:</a:t>
            </a:r>
            <a:endParaRPr sz="800" b="1" dirty="0">
              <a:latin typeface="Open Sans SemiBold" panose="020B0606030504020204" pitchFamily="34" charset="0"/>
              <a:ea typeface="Open Sans SemiBold" panose="020B0606030504020204" pitchFamily="34" charset="0"/>
              <a:cs typeface="Open Sans SemiBold" panose="020B0606030504020204" pitchFamily="34" charset="0"/>
            </a:endParaRPr>
          </a:p>
        </p:txBody>
      </p:sp>
      <p:sp>
        <p:nvSpPr>
          <p:cNvPr id="8" name="object 8"/>
          <p:cNvSpPr txBox="1"/>
          <p:nvPr/>
        </p:nvSpPr>
        <p:spPr>
          <a:xfrm>
            <a:off x="540004" y="5632678"/>
            <a:ext cx="6480175" cy="193002"/>
          </a:xfrm>
          <a:prstGeom prst="rect">
            <a:avLst/>
          </a:prstGeom>
          <a:solidFill>
            <a:srgbClr val="9D54A1"/>
          </a:solidFill>
        </p:spPr>
        <p:txBody>
          <a:bodyPr vert="horz" wrap="square" lIns="0" tIns="23495" rIns="0" bIns="0" rtlCol="0">
            <a:spAutoFit/>
          </a:bodyPr>
          <a:lstStyle/>
          <a:p>
            <a:pPr marL="97155">
              <a:lnSpc>
                <a:spcPct val="100000"/>
              </a:lnSpc>
              <a:spcBef>
                <a:spcPts val="185"/>
              </a:spcBef>
            </a:pPr>
            <a:r>
              <a:rPr sz="1100" b="1" dirty="0">
                <a:solidFill>
                  <a:srgbClr val="FFFFFF"/>
                </a:solidFill>
                <a:latin typeface="Open Sans SemiBold" panose="020B0606030504020204" pitchFamily="34" charset="0"/>
                <a:ea typeface="Open Sans SemiBold" panose="020B0606030504020204" pitchFamily="34" charset="0"/>
                <a:cs typeface="Open Sans SemiBold" panose="020B0606030504020204" pitchFamily="34" charset="0"/>
              </a:rPr>
              <a:t>Reporting Any Concerns</a:t>
            </a:r>
            <a:endParaRPr sz="1100" b="1" dirty="0">
              <a:latin typeface="Open Sans SemiBold" panose="020B0606030504020204" pitchFamily="34" charset="0"/>
              <a:ea typeface="Open Sans SemiBold" panose="020B0606030504020204" pitchFamily="34" charset="0"/>
              <a:cs typeface="Open Sans SemiBold" panose="020B0606030504020204" pitchFamily="34" charset="0"/>
            </a:endParaRPr>
          </a:p>
        </p:txBody>
      </p:sp>
      <p:sp>
        <p:nvSpPr>
          <p:cNvPr id="52" name="object 52"/>
          <p:cNvSpPr txBox="1">
            <a:spLocks noGrp="1"/>
          </p:cNvSpPr>
          <p:nvPr>
            <p:ph type="title"/>
          </p:nvPr>
        </p:nvSpPr>
        <p:spPr>
          <a:xfrm>
            <a:off x="540004" y="342356"/>
            <a:ext cx="4910949" cy="623248"/>
          </a:xfrm>
          <a:prstGeom prst="rect">
            <a:avLst/>
          </a:prstGeom>
        </p:spPr>
        <p:txBody>
          <a:bodyPr vert="horz" wrap="square" lIns="0" tIns="73660" rIns="0" bIns="0" rtlCol="0">
            <a:spAutoFit/>
          </a:bodyPr>
          <a:lstStyle/>
          <a:p>
            <a:pPr marL="12700">
              <a:lnSpc>
                <a:spcPct val="100000"/>
              </a:lnSpc>
              <a:spcBef>
                <a:spcPts val="580"/>
              </a:spcBef>
            </a:pPr>
            <a:r>
              <a:rPr sz="2200" dirty="0">
                <a:latin typeface="Aleo" pitchFamily="2" charset="77"/>
              </a:rPr>
              <a:t>Attending Informa Connect Events</a:t>
            </a:r>
          </a:p>
          <a:p>
            <a:pPr marL="12700">
              <a:lnSpc>
                <a:spcPct val="100000"/>
              </a:lnSpc>
              <a:spcBef>
                <a:spcPts val="240"/>
              </a:spcBef>
            </a:pPr>
            <a:r>
              <a:rPr sz="1200" dirty="0">
                <a:latin typeface="Open Sans" panose="020B0606030504020204" pitchFamily="34" charset="0"/>
                <a:ea typeface="Open Sans" panose="020B0606030504020204" pitchFamily="34" charset="0"/>
                <a:cs typeface="Open Sans" panose="020B0606030504020204" pitchFamily="34" charset="0"/>
              </a:rPr>
              <a:t>Our Event Code of Conduct</a:t>
            </a:r>
          </a:p>
        </p:txBody>
      </p:sp>
      <p:sp>
        <p:nvSpPr>
          <p:cNvPr id="53" name="object 53"/>
          <p:cNvSpPr txBox="1"/>
          <p:nvPr/>
        </p:nvSpPr>
        <p:spPr>
          <a:xfrm>
            <a:off x="624499" y="2575071"/>
            <a:ext cx="3046730" cy="1148071"/>
          </a:xfrm>
          <a:prstGeom prst="rect">
            <a:avLst/>
          </a:prstGeom>
        </p:spPr>
        <p:txBody>
          <a:bodyPr vert="horz" wrap="square" lIns="0" tIns="5080" rIns="0" bIns="0" rtlCol="0">
            <a:spAutoFit/>
          </a:bodyPr>
          <a:lstStyle/>
          <a:p>
            <a:pPr marL="76200" marR="12700" indent="-64135">
              <a:lnSpc>
                <a:spcPct val="106200"/>
              </a:lnSpc>
              <a:spcBef>
                <a:spcPts val="40"/>
              </a:spcBef>
              <a:buChar char="•"/>
              <a:tabLst>
                <a:tab pos="84455" algn="l"/>
              </a:tabLst>
            </a:pP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A</a:t>
            </a: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nyone found to be under the influence of any substance, 	whether legal or otherwise, and acting in a way that negatively impacts others will be removed from the event.</a:t>
            </a:r>
            <a:endParaRPr sz="8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spcBef>
                <a:spcPts val="110"/>
              </a:spcBef>
              <a:buClr>
                <a:srgbClr val="0A6A89"/>
              </a:buClr>
              <a:buFont typeface="Tahoma"/>
              <a:buChar char="•"/>
            </a:pPr>
            <a:endParaRPr sz="800" dirty="0">
              <a:latin typeface="Open Sans" panose="020B0606030504020204" pitchFamily="34" charset="0"/>
              <a:ea typeface="Open Sans" panose="020B0606030504020204" pitchFamily="34" charset="0"/>
              <a:cs typeface="Open Sans" panose="020B0606030504020204" pitchFamily="34" charset="0"/>
            </a:endParaRPr>
          </a:p>
          <a:p>
            <a:pPr marL="76200" marR="5080" indent="-64135">
              <a:lnSpc>
                <a:spcPct val="100000"/>
              </a:lnSpc>
              <a:spcBef>
                <a:spcPts val="5"/>
              </a:spcBef>
              <a:buChar char="•"/>
              <a:tabLst>
                <a:tab pos="84455" algn="l"/>
              </a:tabLst>
            </a:pP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If </a:t>
            </a: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you are handling or demonstrating machinery or equipment</a:t>
            </a:r>
            <a:r>
              <a:rPr lang="en-GB"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 </a:t>
            </a: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that might impact the health or safety of others, you must not consume any substance, legal or otherwise, that might impair</a:t>
            </a:r>
            <a:r>
              <a:rPr lang="en-GB"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 </a:t>
            </a: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your behaviour or judgment</a:t>
            </a:r>
            <a:r>
              <a:rPr lang="en-GB"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 </a:t>
            </a: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or impact the correct and safe 	performance of that activity.</a:t>
            </a:r>
            <a:endParaRPr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54" name="object 54"/>
          <p:cNvSpPr txBox="1"/>
          <p:nvPr/>
        </p:nvSpPr>
        <p:spPr>
          <a:xfrm>
            <a:off x="3913099" y="2575071"/>
            <a:ext cx="2805430" cy="514372"/>
          </a:xfrm>
          <a:prstGeom prst="rect">
            <a:avLst/>
          </a:prstGeom>
        </p:spPr>
        <p:txBody>
          <a:bodyPr vert="horz" wrap="square" lIns="0" tIns="7620" rIns="0" bIns="0" rtlCol="0">
            <a:spAutoFit/>
          </a:bodyPr>
          <a:lstStyle/>
          <a:p>
            <a:pPr marL="76200" marR="5080" indent="-64135">
              <a:lnSpc>
                <a:spcPct val="104200"/>
              </a:lnSpc>
              <a:spcBef>
                <a:spcPts val="60"/>
              </a:spcBef>
              <a:buClr>
                <a:srgbClr val="0A6A89"/>
              </a:buClr>
              <a:buChar char="•"/>
              <a:tabLst>
                <a:tab pos="84455" algn="l"/>
              </a:tabLst>
            </a:pP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Follow the rules of the venue and event organiser around consuming alcohol, smoking, vaping and using tobacco products. Only consume these products where and</a:t>
            </a:r>
            <a:r>
              <a:rPr lang="en-GB"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 </a:t>
            </a: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when permitted.</a:t>
            </a:r>
            <a:endParaRPr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55" name="object 55"/>
          <p:cNvSpPr txBox="1"/>
          <p:nvPr/>
        </p:nvSpPr>
        <p:spPr>
          <a:xfrm>
            <a:off x="624499" y="1899111"/>
            <a:ext cx="3061335" cy="282834"/>
          </a:xfrm>
          <a:prstGeom prst="rect">
            <a:avLst/>
          </a:prstGeom>
        </p:spPr>
        <p:txBody>
          <a:bodyPr vert="horz" wrap="square" lIns="0" tIns="12700" rIns="0" bIns="0" rtlCol="0">
            <a:spAutoFit/>
          </a:bodyPr>
          <a:lstStyle/>
          <a:p>
            <a:pPr marL="76200" marR="5080" indent="-64135">
              <a:lnSpc>
                <a:spcPct val="112500"/>
              </a:lnSpc>
              <a:spcBef>
                <a:spcPts val="100"/>
              </a:spcBef>
              <a:buChar char="•"/>
              <a:tabLst>
                <a:tab pos="84455" algn="l"/>
              </a:tabLst>
            </a:pP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Review and follow any local guidance on sustainable travel and using reusable drinking or food containers.</a:t>
            </a:r>
            <a:endParaRPr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56" name="object 56"/>
          <p:cNvSpPr txBox="1"/>
          <p:nvPr/>
        </p:nvSpPr>
        <p:spPr>
          <a:xfrm>
            <a:off x="3913099" y="1899111"/>
            <a:ext cx="2799715" cy="282834"/>
          </a:xfrm>
          <a:prstGeom prst="rect">
            <a:avLst/>
          </a:prstGeom>
        </p:spPr>
        <p:txBody>
          <a:bodyPr vert="horz" wrap="square" lIns="0" tIns="12700" rIns="0" bIns="0" rtlCol="0">
            <a:spAutoFit/>
          </a:bodyPr>
          <a:lstStyle/>
          <a:p>
            <a:pPr marL="76200" marR="5080" indent="-64135">
              <a:lnSpc>
                <a:spcPct val="112500"/>
              </a:lnSpc>
              <a:spcBef>
                <a:spcPts val="100"/>
              </a:spcBef>
              <a:buChar char="•"/>
              <a:tabLst>
                <a:tab pos="84455" algn="l"/>
              </a:tabLst>
            </a:pP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Make use of any recycling and sustainable waste disposal points provided.</a:t>
            </a:r>
            <a:endParaRPr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57" name="object 57"/>
          <p:cNvSpPr txBox="1"/>
          <p:nvPr/>
        </p:nvSpPr>
        <p:spPr>
          <a:xfrm>
            <a:off x="624499" y="4072218"/>
            <a:ext cx="3234055" cy="282834"/>
          </a:xfrm>
          <a:prstGeom prst="rect">
            <a:avLst/>
          </a:prstGeom>
        </p:spPr>
        <p:txBody>
          <a:bodyPr vert="horz" wrap="square" lIns="0" tIns="12700" rIns="0" bIns="0" rtlCol="0">
            <a:spAutoFit/>
          </a:bodyPr>
          <a:lstStyle/>
          <a:p>
            <a:pPr marL="76200" marR="5080" indent="-64135">
              <a:lnSpc>
                <a:spcPct val="112500"/>
              </a:lnSpc>
              <a:spcBef>
                <a:spcPts val="100"/>
              </a:spcBef>
              <a:buChar char="•"/>
              <a:tabLst>
                <a:tab pos="84455" algn="l"/>
              </a:tabLst>
            </a:pP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Dress appropriately for a live event and in cases where you will be visible to others at an on-demand event.</a:t>
            </a:r>
            <a:endParaRPr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58" name="object 58"/>
          <p:cNvSpPr txBox="1"/>
          <p:nvPr/>
        </p:nvSpPr>
        <p:spPr>
          <a:xfrm>
            <a:off x="3913099" y="4072218"/>
            <a:ext cx="3027680" cy="282834"/>
          </a:xfrm>
          <a:prstGeom prst="rect">
            <a:avLst/>
          </a:prstGeom>
        </p:spPr>
        <p:txBody>
          <a:bodyPr vert="horz" wrap="square" lIns="0" tIns="12700" rIns="0" bIns="0" rtlCol="0">
            <a:spAutoFit/>
          </a:bodyPr>
          <a:lstStyle/>
          <a:p>
            <a:pPr marL="75565" marR="5080" indent="-73025">
              <a:lnSpc>
                <a:spcPct val="112500"/>
              </a:lnSpc>
              <a:spcBef>
                <a:spcPts val="100"/>
              </a:spcBef>
              <a:buSzPct val="93750"/>
              <a:buChar char="•"/>
              <a:tabLst>
                <a:tab pos="84455" algn="l"/>
              </a:tabLst>
            </a:pP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Avoid clothing that could offend other participants or the local 	culture, including images, patterns or slogans.</a:t>
            </a:r>
            <a:endParaRPr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59" name="object 59"/>
          <p:cNvSpPr txBox="1"/>
          <p:nvPr/>
        </p:nvSpPr>
        <p:spPr>
          <a:xfrm>
            <a:off x="624499" y="5049942"/>
            <a:ext cx="2859405" cy="282834"/>
          </a:xfrm>
          <a:prstGeom prst="rect">
            <a:avLst/>
          </a:prstGeom>
        </p:spPr>
        <p:txBody>
          <a:bodyPr vert="horz" wrap="square" lIns="0" tIns="12700" rIns="0" bIns="0" rtlCol="0">
            <a:spAutoFit/>
          </a:bodyPr>
          <a:lstStyle/>
          <a:p>
            <a:pPr marL="76200" marR="5080" indent="-64135">
              <a:lnSpc>
                <a:spcPct val="112500"/>
              </a:lnSpc>
              <a:spcBef>
                <a:spcPts val="100"/>
              </a:spcBef>
              <a:buChar char="•"/>
              <a:tabLst>
                <a:tab pos="84455" algn="l"/>
              </a:tabLst>
            </a:pP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Accusatory, negative or destructive comments about other participants or the event.</a:t>
            </a:r>
            <a:endParaRPr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60" name="object 60"/>
          <p:cNvSpPr txBox="1"/>
          <p:nvPr/>
        </p:nvSpPr>
        <p:spPr>
          <a:xfrm>
            <a:off x="3913099" y="5065181"/>
            <a:ext cx="2782570" cy="269240"/>
          </a:xfrm>
          <a:prstGeom prst="rect">
            <a:avLst/>
          </a:prstGeom>
        </p:spPr>
        <p:txBody>
          <a:bodyPr vert="horz" wrap="square" lIns="0" tIns="12700" rIns="0" bIns="0" rtlCol="0">
            <a:spAutoFit/>
          </a:bodyPr>
          <a:lstStyle/>
          <a:p>
            <a:pPr marL="76200" marR="5080" indent="-64135">
              <a:lnSpc>
                <a:spcPct val="100000"/>
              </a:lnSpc>
              <a:spcBef>
                <a:spcPts val="100"/>
              </a:spcBef>
              <a:buChar char="•"/>
              <a:tabLst>
                <a:tab pos="84455" algn="l"/>
              </a:tabLst>
            </a:pP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Knowingly false or misleading comments or claims about products</a:t>
            </a:r>
            <a:r>
              <a:rPr lang="en-GB"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 </a:t>
            </a: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or</a:t>
            </a:r>
            <a:r>
              <a:rPr lang="en-GB"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 </a:t>
            </a: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companies.</a:t>
            </a:r>
            <a:endParaRPr sz="800" dirty="0">
              <a:latin typeface="Open Sans" panose="020B0606030504020204" pitchFamily="34" charset="0"/>
              <a:ea typeface="Open Sans" panose="020B0606030504020204" pitchFamily="34" charset="0"/>
              <a:cs typeface="Open Sans" panose="020B0606030504020204" pitchFamily="34" charset="0"/>
            </a:endParaRPr>
          </a:p>
        </p:txBody>
      </p:sp>
      <p:sp>
        <p:nvSpPr>
          <p:cNvPr id="61" name="object 61"/>
          <p:cNvSpPr txBox="1"/>
          <p:nvPr/>
        </p:nvSpPr>
        <p:spPr>
          <a:xfrm>
            <a:off x="624498" y="5407882"/>
            <a:ext cx="3839551" cy="135935"/>
          </a:xfrm>
          <a:prstGeom prst="rect">
            <a:avLst/>
          </a:prstGeom>
        </p:spPr>
        <p:txBody>
          <a:bodyPr vert="horz" wrap="square" lIns="0" tIns="12700" rIns="0" bIns="0" rtlCol="0">
            <a:spAutoFit/>
          </a:bodyPr>
          <a:lstStyle/>
          <a:p>
            <a:pPr marL="12700">
              <a:lnSpc>
                <a:spcPct val="100000"/>
              </a:lnSpc>
              <a:spcBef>
                <a:spcPts val="100"/>
              </a:spcBef>
            </a:pPr>
            <a:r>
              <a:rPr sz="800" b="1" dirty="0">
                <a:solidFill>
                  <a:srgbClr val="026687"/>
                </a:solidFill>
                <a:latin typeface="Open Sans SemiBold" panose="020B0606030504020204" pitchFamily="34" charset="0"/>
                <a:ea typeface="Open Sans SemiBold" panose="020B0606030504020204" pitchFamily="34" charset="0"/>
                <a:cs typeface="Open Sans SemiBold" panose="020B0606030504020204" pitchFamily="34" charset="0"/>
              </a:rPr>
              <a:t>Content found to be in breach may be deleted or removed without warning.</a:t>
            </a:r>
            <a:endParaRPr sz="800" b="1" dirty="0">
              <a:latin typeface="Open Sans SemiBold" panose="020B0606030504020204" pitchFamily="34" charset="0"/>
              <a:ea typeface="Open Sans SemiBold" panose="020B0606030504020204" pitchFamily="34" charset="0"/>
              <a:cs typeface="Open Sans SemiBold" panose="020B0606030504020204" pitchFamily="34" charset="0"/>
            </a:endParaRPr>
          </a:p>
        </p:txBody>
      </p:sp>
      <p:sp>
        <p:nvSpPr>
          <p:cNvPr id="62" name="object 62"/>
          <p:cNvSpPr/>
          <p:nvPr/>
        </p:nvSpPr>
        <p:spPr>
          <a:xfrm>
            <a:off x="0" y="7002700"/>
            <a:ext cx="7560309" cy="2880000"/>
          </a:xfrm>
          <a:custGeom>
            <a:avLst/>
            <a:gdLst/>
            <a:ahLst/>
            <a:cxnLst/>
            <a:rect l="l" t="t" r="r" b="b"/>
            <a:pathLst>
              <a:path w="7560309" h="2837179">
                <a:moveTo>
                  <a:pt x="7559992" y="0"/>
                </a:moveTo>
                <a:lnTo>
                  <a:pt x="0" y="0"/>
                </a:lnTo>
                <a:lnTo>
                  <a:pt x="0" y="2836798"/>
                </a:lnTo>
                <a:lnTo>
                  <a:pt x="7559992" y="2836798"/>
                </a:lnTo>
                <a:lnTo>
                  <a:pt x="7559992" y="0"/>
                </a:lnTo>
                <a:close/>
              </a:path>
            </a:pathLst>
          </a:custGeom>
          <a:solidFill>
            <a:srgbClr val="DADCE5"/>
          </a:solidFill>
        </p:spPr>
        <p:txBody>
          <a:bodyPr wrap="square" lIns="0" tIns="0" rIns="0" bIns="0" rtlCol="0"/>
          <a:lstStyle/>
          <a:p>
            <a:endParaRPr/>
          </a:p>
        </p:txBody>
      </p:sp>
      <p:sp>
        <p:nvSpPr>
          <p:cNvPr id="63" name="object 63"/>
          <p:cNvSpPr txBox="1"/>
          <p:nvPr/>
        </p:nvSpPr>
        <p:spPr>
          <a:xfrm>
            <a:off x="624498" y="5932900"/>
            <a:ext cx="6735152" cy="3924151"/>
          </a:xfrm>
          <a:prstGeom prst="rect">
            <a:avLst/>
          </a:prstGeom>
        </p:spPr>
        <p:txBody>
          <a:bodyPr vert="horz" wrap="square" lIns="0" tIns="12700" rIns="0" bIns="0" rtlCol="0">
            <a:spAutoFit/>
          </a:bodyPr>
          <a:lstStyle/>
          <a:p>
            <a:pPr marL="12700">
              <a:lnSpc>
                <a:spcPct val="100000"/>
              </a:lnSpc>
              <a:spcBef>
                <a:spcPts val="100"/>
              </a:spcBef>
            </a:pPr>
            <a:r>
              <a:rPr sz="800" b="1" dirty="0">
                <a:solidFill>
                  <a:srgbClr val="0A6A89"/>
                </a:solidFill>
                <a:latin typeface="Open Sans SemiBold" panose="020B0606030504020204" pitchFamily="34" charset="0"/>
                <a:ea typeface="Open Sans SemiBold" panose="020B0606030504020204" pitchFamily="34" charset="0"/>
                <a:cs typeface="Open Sans SemiBold" panose="020B0606030504020204" pitchFamily="34" charset="0"/>
              </a:rPr>
              <a:t>EMERGENCIES: </a:t>
            </a:r>
            <a:r>
              <a:rPr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Report an emergency </a:t>
            </a:r>
            <a:r>
              <a:rPr lang="en-US"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to show staff or security</a:t>
            </a:r>
            <a:endParaRPr sz="800" b="1" dirty="0">
              <a:latin typeface="Open Sans SemiBold" panose="020B0606030504020204" pitchFamily="34" charset="0"/>
              <a:ea typeface="Open Sans SemiBold" panose="020B0606030504020204" pitchFamily="34" charset="0"/>
              <a:cs typeface="Open Sans SemiBold" panose="020B0606030504020204" pitchFamily="34" charset="0"/>
            </a:endParaRPr>
          </a:p>
          <a:p>
            <a:pPr algn="just">
              <a:spcBef>
                <a:spcPts val="745"/>
              </a:spcBef>
            </a:pPr>
            <a:r>
              <a:rPr lang="en-GB"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If you experience or witness any breaches of this Event Code of Conduct, or have any other concerns, contact us so</a:t>
            </a:r>
          </a:p>
          <a:p>
            <a:pPr algn="just"/>
            <a:r>
              <a:rPr lang="en-GB"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 we can investigate promptly and take any action required.</a:t>
            </a:r>
          </a:p>
          <a:p>
            <a:pPr marL="12700" marR="2065020">
              <a:lnSpc>
                <a:spcPct val="100000"/>
              </a:lnSpc>
              <a:spcBef>
                <a:spcPts val="600"/>
              </a:spcBef>
            </a:pPr>
            <a:r>
              <a:rPr lang="en-GB"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Contact : Danielle.Castro@informa.com</a:t>
            </a:r>
          </a:p>
          <a:p>
            <a:pPr marL="12700" marR="2065020">
              <a:lnSpc>
                <a:spcPct val="100000"/>
              </a:lnSpc>
            </a:pPr>
            <a:endParaRPr lang="en-GB" sz="800" dirty="0">
              <a:solidFill>
                <a:srgbClr val="0A6A89"/>
              </a:solidFill>
              <a:highlight>
                <a:srgbClr val="FFFF00"/>
              </a:highlight>
              <a:latin typeface="Open Sans" panose="020B0606030504020204" pitchFamily="34" charset="0"/>
              <a:ea typeface="Open Sans" panose="020B0606030504020204" pitchFamily="34" charset="0"/>
              <a:cs typeface="Open Sans" panose="020B0606030504020204" pitchFamily="34" charset="0"/>
            </a:endParaRPr>
          </a:p>
          <a:p>
            <a:pPr marL="12700" marR="2065020">
              <a:lnSpc>
                <a:spcPct val="100000"/>
              </a:lnSpc>
            </a:pPr>
            <a:r>
              <a:rPr lang="en-GB"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For other non-urgent complaints, comments or suggestions, please contact  Monique.Monaco@informa.com</a:t>
            </a:r>
            <a:endParaRPr lang="en-GB" sz="800" dirty="0">
              <a:latin typeface="Open Sans" panose="020B0606030504020204" pitchFamily="34" charset="0"/>
              <a:ea typeface="Open Sans" panose="020B0606030504020204" pitchFamily="34" charset="0"/>
              <a:cs typeface="Open Sans" panose="020B0606030504020204" pitchFamily="34" charset="0"/>
            </a:endParaRPr>
          </a:p>
          <a:p>
            <a:pPr marL="12700">
              <a:lnSpc>
                <a:spcPct val="100000"/>
              </a:lnSpc>
              <a:spcBef>
                <a:spcPts val="120"/>
              </a:spcBef>
            </a:pPr>
            <a:r>
              <a:rPr lang="en-GB" sz="800" dirty="0">
                <a:solidFill>
                  <a:srgbClr val="0A6A89"/>
                </a:solidFill>
                <a:latin typeface="Open Sans" panose="020B0606030504020204" pitchFamily="34" charset="0"/>
                <a:ea typeface="Open Sans" panose="020B0606030504020204" pitchFamily="34" charset="0"/>
                <a:cs typeface="Open Sans" panose="020B0606030504020204" pitchFamily="34" charset="0"/>
              </a:rPr>
              <a:t>You may also contact Informa’s confidential whistleblowing line, Speak Up. </a:t>
            </a:r>
            <a:r>
              <a:rPr lang="en-GB" sz="800" b="1" dirty="0">
                <a:solidFill>
                  <a:srgbClr val="0A6A89"/>
                </a:solidFill>
                <a:latin typeface="Open Sans SemiBold" panose="020B0606030504020204" pitchFamily="34" charset="0"/>
                <a:ea typeface="Open Sans SemiBold" panose="020B0606030504020204" pitchFamily="34" charset="0"/>
                <a:cs typeface="Open Sans SemiBold" panose="020B0606030504020204" pitchFamily="34" charset="0"/>
              </a:rPr>
              <a:t>Visit https://informagroup.navexone.eu</a:t>
            </a:r>
            <a:endParaRPr sz="800" dirty="0">
              <a:latin typeface="Lucida Sans Unicode"/>
              <a:cs typeface="Lucida Sans Unicode"/>
            </a:endParaRPr>
          </a:p>
          <a:p>
            <a:pPr marL="12700">
              <a:lnSpc>
                <a:spcPct val="100000"/>
              </a:lnSpc>
              <a:spcBef>
                <a:spcPts val="960"/>
              </a:spcBef>
            </a:pPr>
            <a:r>
              <a:rPr sz="1100" dirty="0">
                <a:solidFill>
                  <a:srgbClr val="026687"/>
                </a:solidFill>
                <a:latin typeface="Aleo" pitchFamily="2" charset="77"/>
                <a:cs typeface="Times New Roman"/>
              </a:rPr>
              <a:t>Applying this Code</a:t>
            </a:r>
            <a:endParaRPr sz="1100" dirty="0">
              <a:latin typeface="Aleo" pitchFamily="2" charset="77"/>
              <a:cs typeface="Times New Roman"/>
            </a:endParaRPr>
          </a:p>
          <a:p>
            <a:pPr marL="12700" marR="5080">
              <a:lnSpc>
                <a:spcPct val="114599"/>
              </a:lnSpc>
              <a:spcBef>
                <a:spcPts val="555"/>
              </a:spcBef>
            </a:pP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All participants must uphold the principles outlined in this Code of Conduct, whether at Informa Connect’s live or on-demand events, official auxiliary events, community sites, social media channels and digital platforms. Participants include attendees, sponsors, media, speakers, exhibitors, contractors, moderators, volunteers, Informa colleagues, and others, both live and virtual.</a:t>
            </a:r>
            <a:endParaRPr sz="8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spcBef>
                <a:spcPts val="135"/>
              </a:spcBef>
            </a:pPr>
            <a:endParaRPr sz="800" dirty="0">
              <a:latin typeface="Open Sans" panose="020B0606030504020204" pitchFamily="34" charset="0"/>
              <a:ea typeface="Open Sans" panose="020B0606030504020204" pitchFamily="34" charset="0"/>
              <a:cs typeface="Open Sans" panose="020B0606030504020204" pitchFamily="34" charset="0"/>
            </a:endParaRPr>
          </a:p>
          <a:p>
            <a:pPr marL="12700" marR="53975">
              <a:lnSpc>
                <a:spcPct val="114599"/>
              </a:lnSpc>
            </a:pP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Anyone asked to stop unacceptable behaviour is expected to comply immediately. If a participant engages in unacceptable behaviour or otherwise breaches this Event Code of Conduct, the event organisers, their representatives and/or security may take any action they deem appropriate, up to and including:</a:t>
            </a:r>
            <a:endParaRPr sz="8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spcBef>
                <a:spcPts val="270"/>
              </a:spcBef>
            </a:pPr>
            <a:endParaRPr sz="800" dirty="0">
              <a:latin typeface="Open Sans" panose="020B0606030504020204" pitchFamily="34" charset="0"/>
              <a:ea typeface="Open Sans" panose="020B0606030504020204" pitchFamily="34" charset="0"/>
              <a:cs typeface="Open Sans" panose="020B0606030504020204" pitchFamily="34" charset="0"/>
            </a:endParaRPr>
          </a:p>
          <a:p>
            <a:pPr marL="84455" indent="-71755">
              <a:lnSpc>
                <a:spcPct val="100000"/>
              </a:lnSpc>
              <a:spcBef>
                <a:spcPts val="5"/>
              </a:spcBef>
              <a:buChar char="•"/>
              <a:tabLst>
                <a:tab pos="84455" algn="l"/>
              </a:tabLst>
            </a:pP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Expulsion from the event without warning or refund.</a:t>
            </a:r>
            <a:endParaRPr sz="800" dirty="0">
              <a:latin typeface="Open Sans" panose="020B0606030504020204" pitchFamily="34" charset="0"/>
              <a:ea typeface="Open Sans" panose="020B0606030504020204" pitchFamily="34" charset="0"/>
              <a:cs typeface="Open Sans" panose="020B0606030504020204" pitchFamily="34" charset="0"/>
            </a:endParaRPr>
          </a:p>
          <a:p>
            <a:pPr marL="84455" marR="153035" indent="-72390">
              <a:lnSpc>
                <a:spcPct val="114599"/>
              </a:lnSpc>
              <a:buFont typeface="Tahoma"/>
              <a:buChar char="•"/>
              <a:tabLst>
                <a:tab pos="84455" algn="l"/>
              </a:tabLst>
            </a:pP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Disqualification from participating in future, including being barred from attending, speaking, exhibiting or sponsorship, and from engagement across Informa’s community events sites, social media channels and digital platforms.</a:t>
            </a:r>
            <a:endParaRPr sz="800" dirty="0">
              <a:latin typeface="Open Sans" panose="020B0606030504020204" pitchFamily="34" charset="0"/>
              <a:ea typeface="Open Sans" panose="020B0606030504020204" pitchFamily="34" charset="0"/>
              <a:cs typeface="Open Sans" panose="020B0606030504020204" pitchFamily="34" charset="0"/>
            </a:endParaRPr>
          </a:p>
          <a:p>
            <a:pPr marL="84455" indent="-71755">
              <a:lnSpc>
                <a:spcPct val="100000"/>
              </a:lnSpc>
              <a:spcBef>
                <a:spcPts val="140"/>
              </a:spcBef>
              <a:buChar char="•"/>
              <a:tabLst>
                <a:tab pos="84455" algn="l"/>
              </a:tabLst>
            </a:pP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Reporting any unlawful behaviour to the appropriate local or national authorities.</a:t>
            </a:r>
            <a:endParaRPr sz="800" dirty="0">
              <a:latin typeface="Open Sans" panose="020B0606030504020204" pitchFamily="34" charset="0"/>
              <a:ea typeface="Open Sans" panose="020B0606030504020204" pitchFamily="34" charset="0"/>
              <a:cs typeface="Open Sans" panose="020B0606030504020204" pitchFamily="34" charset="0"/>
            </a:endParaRPr>
          </a:p>
          <a:p>
            <a:pPr>
              <a:lnSpc>
                <a:spcPct val="100000"/>
              </a:lnSpc>
              <a:spcBef>
                <a:spcPts val="130"/>
              </a:spcBef>
            </a:pPr>
            <a:endParaRPr sz="800" dirty="0">
              <a:latin typeface="Open Sans" panose="020B0606030504020204" pitchFamily="34" charset="0"/>
              <a:ea typeface="Open Sans" panose="020B0606030504020204" pitchFamily="34" charset="0"/>
              <a:cs typeface="Open Sans" panose="020B0606030504020204" pitchFamily="34" charset="0"/>
            </a:endParaRPr>
          </a:p>
          <a:p>
            <a:pPr marL="12700" marR="66675">
              <a:lnSpc>
                <a:spcPct val="114599"/>
              </a:lnSpc>
            </a:pPr>
            <a:r>
              <a:rPr sz="800" dirty="0">
                <a:solidFill>
                  <a:srgbClr val="026687"/>
                </a:solidFill>
                <a:latin typeface="Open Sans" panose="020B0606030504020204" pitchFamily="34" charset="0"/>
                <a:ea typeface="Open Sans" panose="020B0606030504020204" pitchFamily="34" charset="0"/>
                <a:cs typeface="Open Sans" panose="020B0606030504020204" pitchFamily="34" charset="0"/>
              </a:rPr>
              <a:t>All determinations of appropriate or inappropriate behaviour are at the sole discretion of Informa and its event team; the decision(s) of the Informa representatives will be final. This Event Code of Conduct may be revised at any time by Informa and is non-negotiable.</a:t>
            </a:r>
            <a:endParaRPr sz="800" dirty="0">
              <a:latin typeface="Open Sans" panose="020B0606030504020204" pitchFamily="34" charset="0"/>
              <a:ea typeface="Open Sans" panose="020B0606030504020204" pitchFamily="34" charset="0"/>
              <a:cs typeface="Open Sans" panose="020B0606030504020204" pitchFamily="34" charset="0"/>
            </a:endParaRPr>
          </a:p>
          <a:p>
            <a:pPr marL="12700">
              <a:lnSpc>
                <a:spcPct val="100000"/>
              </a:lnSpc>
              <a:spcBef>
                <a:spcPts val="1080"/>
              </a:spcBef>
            </a:pPr>
            <a:r>
              <a:rPr sz="800" b="1" dirty="0">
                <a:solidFill>
                  <a:srgbClr val="026687"/>
                </a:solidFill>
                <a:latin typeface="Open Sans SemiBold" panose="020B0606030504020204" pitchFamily="34" charset="0"/>
                <a:ea typeface="Open Sans SemiBold" panose="020B0606030504020204" pitchFamily="34" charset="0"/>
                <a:cs typeface="Open Sans SemiBold" panose="020B0606030504020204" pitchFamily="34" charset="0"/>
              </a:rPr>
              <a:t>This Code of Conduct is without prejudice to Informa’s rights, all of which it expressly reserves.</a:t>
            </a:r>
            <a:endParaRPr sz="800" b="1" dirty="0">
              <a:latin typeface="Open Sans SemiBold" panose="020B0606030504020204" pitchFamily="34" charset="0"/>
              <a:ea typeface="Open Sans SemiBold" panose="020B0606030504020204" pitchFamily="34" charset="0"/>
              <a:cs typeface="Open Sans SemiBold" panose="020B0606030504020204" pitchFamily="34" charset="0"/>
            </a:endParaRPr>
          </a:p>
        </p:txBody>
      </p:sp>
      <p:grpSp>
        <p:nvGrpSpPr>
          <p:cNvPr id="64" name="object 64"/>
          <p:cNvGrpSpPr/>
          <p:nvPr/>
        </p:nvGrpSpPr>
        <p:grpSpPr>
          <a:xfrm>
            <a:off x="0" y="9900005"/>
            <a:ext cx="7560309" cy="792480"/>
            <a:chOff x="0" y="9900005"/>
            <a:chExt cx="7560309" cy="792480"/>
          </a:xfrm>
        </p:grpSpPr>
        <p:sp>
          <p:nvSpPr>
            <p:cNvPr id="65" name="object 65"/>
            <p:cNvSpPr/>
            <p:nvPr/>
          </p:nvSpPr>
          <p:spPr>
            <a:xfrm>
              <a:off x="0" y="9900005"/>
              <a:ext cx="7560309" cy="792480"/>
            </a:xfrm>
            <a:custGeom>
              <a:avLst/>
              <a:gdLst/>
              <a:ahLst/>
              <a:cxnLst/>
              <a:rect l="l" t="t" r="r" b="b"/>
              <a:pathLst>
                <a:path w="7560309" h="792479">
                  <a:moveTo>
                    <a:pt x="7559992" y="0"/>
                  </a:moveTo>
                  <a:lnTo>
                    <a:pt x="0" y="0"/>
                  </a:lnTo>
                  <a:lnTo>
                    <a:pt x="0" y="791997"/>
                  </a:lnTo>
                  <a:lnTo>
                    <a:pt x="7559992" y="791997"/>
                  </a:lnTo>
                  <a:lnTo>
                    <a:pt x="7559992" y="0"/>
                  </a:lnTo>
                  <a:close/>
                </a:path>
              </a:pathLst>
            </a:custGeom>
            <a:solidFill>
              <a:srgbClr val="0C1C3F"/>
            </a:solidFill>
          </p:spPr>
          <p:txBody>
            <a:bodyPr wrap="square" lIns="0" tIns="0" rIns="0" bIns="0" rtlCol="0"/>
            <a:lstStyle/>
            <a:p>
              <a:endParaRPr dirty="0"/>
            </a:p>
          </p:txBody>
        </p:sp>
        <p:pic>
          <p:nvPicPr>
            <p:cNvPr id="66" name="object 66"/>
            <p:cNvPicPr/>
            <p:nvPr/>
          </p:nvPicPr>
          <p:blipFill>
            <a:blip r:embed="rId2" cstate="print"/>
            <a:stretch>
              <a:fillRect/>
            </a:stretch>
          </p:blipFill>
          <p:spPr>
            <a:xfrm>
              <a:off x="6148806" y="10210977"/>
              <a:ext cx="871194" cy="198005"/>
            </a:xfrm>
            <a:prstGeom prst="rect">
              <a:avLst/>
            </a:prstGeom>
          </p:spPr>
        </p:pic>
      </p:grpSp>
      <p:sp>
        <p:nvSpPr>
          <p:cNvPr id="67" name="object 67"/>
          <p:cNvSpPr txBox="1">
            <a:spLocks noGrp="1"/>
          </p:cNvSpPr>
          <p:nvPr>
            <p:ph type="ftr" sz="quarter" idx="5"/>
          </p:nvPr>
        </p:nvSpPr>
        <p:spPr>
          <a:xfrm>
            <a:off x="624499" y="10007225"/>
            <a:ext cx="4926965" cy="376450"/>
          </a:xfrm>
          <a:prstGeom prst="rect">
            <a:avLst/>
          </a:prstGeom>
        </p:spPr>
        <p:txBody>
          <a:bodyPr vert="horz" wrap="square" lIns="0" tIns="19685" rIns="0" bIns="0" rtlCol="0">
            <a:spAutoFit/>
          </a:bodyPr>
          <a:lstStyle/>
          <a:p>
            <a:pPr marL="12700" marR="0" lvl="0" indent="0" defTabSz="914400" eaLnBrk="1" fontAlgn="auto" latinLnBrk="0" hangingPunct="1">
              <a:lnSpc>
                <a:spcPct val="100000"/>
              </a:lnSpc>
              <a:spcBef>
                <a:spcPts val="155"/>
              </a:spcBef>
              <a:spcAft>
                <a:spcPts val="0"/>
              </a:spcAft>
              <a:buClrTx/>
              <a:buSzTx/>
              <a:buFontTx/>
              <a:buNone/>
              <a:tabLst/>
              <a:defRPr/>
            </a:pPr>
            <a:r>
              <a:rPr kumimoji="0" lang="en-GB" sz="800" b="1" i="0" u="none" strike="noStrike" kern="0" cap="none" spc="0" normalizeH="0" baseline="0" noProof="0" dirty="0">
                <a:ln>
                  <a:noFill/>
                </a:ln>
                <a:solidFill>
                  <a:prstClr val="white"/>
                </a:solidFill>
                <a:effectLst/>
                <a:uLnTx/>
                <a:uFillTx/>
                <a:latin typeface="Open Sans SemiBold" panose="020B0606030504020204" pitchFamily="34" charset="0"/>
                <a:ea typeface="Open Sans SemiBold" panose="020B0606030504020204" pitchFamily="34" charset="0"/>
                <a:cs typeface="Open Sans SemiBold" panose="020B0606030504020204" pitchFamily="34" charset="0"/>
              </a:rPr>
              <a:t>EMERGENCIES:</a:t>
            </a:r>
            <a:r>
              <a:rPr kumimoji="0" lang="en-GB" sz="800" b="1" i="0" u="none" strike="noStrike" kern="0" cap="none" spc="50" normalizeH="0" baseline="0" noProof="0" dirty="0">
                <a:ln>
                  <a:noFill/>
                </a:ln>
                <a:solidFill>
                  <a:prstClr val="white"/>
                </a:solidFill>
                <a:effectLst/>
                <a:uLnTx/>
                <a:uFillTx/>
                <a:latin typeface="Open Sans SemiBold" panose="020B0606030504020204" pitchFamily="34" charset="0"/>
                <a:ea typeface="Open Sans SemiBold" panose="020B0606030504020204" pitchFamily="34" charset="0"/>
                <a:cs typeface="Open Sans SemiBold" panose="020B0606030504020204" pitchFamily="34" charset="0"/>
              </a:rPr>
              <a:t> r</a:t>
            </a:r>
            <a:r>
              <a:rPr kumimoji="0" lang="en-GB" sz="800" b="1" i="0" u="none" strike="noStrike" kern="0" cap="none" spc="0" normalizeH="0" baseline="0" noProof="0" dirty="0">
                <a:ln>
                  <a:noFill/>
                </a:ln>
                <a:solidFill>
                  <a:prstClr val="white"/>
                </a:solidFill>
                <a:effectLst/>
                <a:uLnTx/>
                <a:uFillTx/>
                <a:latin typeface="Open Sans SemiBold" panose="020B0606030504020204" pitchFamily="34" charset="0"/>
                <a:ea typeface="Open Sans SemiBold" panose="020B0606030504020204" pitchFamily="34" charset="0"/>
                <a:cs typeface="Open Sans SemiBold" panose="020B0606030504020204" pitchFamily="34" charset="0"/>
              </a:rPr>
              <a:t>eport</a:t>
            </a:r>
            <a:r>
              <a:rPr kumimoji="0" lang="en-GB" sz="800" b="1" i="0" u="none" strike="noStrike" kern="0" cap="none" spc="55" normalizeH="0" baseline="0" noProof="0" dirty="0">
                <a:ln>
                  <a:noFill/>
                </a:ln>
                <a:solidFill>
                  <a:prstClr val="white"/>
                </a:solidFill>
                <a:effectLst/>
                <a:uLnTx/>
                <a:uFillTx/>
                <a:latin typeface="Open Sans SemiBold" panose="020B0606030504020204" pitchFamily="34" charset="0"/>
                <a:ea typeface="Open Sans SemiBold" panose="020B0606030504020204" pitchFamily="34" charset="0"/>
                <a:cs typeface="Open Sans SemiBold" panose="020B0606030504020204" pitchFamily="34" charset="0"/>
              </a:rPr>
              <a:t> </a:t>
            </a:r>
            <a:r>
              <a:rPr kumimoji="0" lang="en-GB" sz="800" b="1" i="0" u="none" strike="noStrike" kern="0" cap="none" spc="0" normalizeH="0" baseline="0" noProof="0" dirty="0">
                <a:ln>
                  <a:noFill/>
                </a:ln>
                <a:solidFill>
                  <a:prstClr val="white"/>
                </a:solidFill>
                <a:effectLst/>
                <a:uLnTx/>
                <a:uFillTx/>
                <a:latin typeface="Open Sans SemiBold" panose="020B0606030504020204" pitchFamily="34" charset="0"/>
                <a:ea typeface="Open Sans SemiBold" panose="020B0606030504020204" pitchFamily="34" charset="0"/>
                <a:cs typeface="Open Sans SemiBold" panose="020B0606030504020204" pitchFamily="34" charset="0"/>
              </a:rPr>
              <a:t>an</a:t>
            </a:r>
            <a:r>
              <a:rPr kumimoji="0" lang="en-GB" sz="800" b="1" i="0" u="none" strike="noStrike" kern="0" cap="none" spc="55" normalizeH="0" baseline="0" noProof="0" dirty="0">
                <a:ln>
                  <a:noFill/>
                </a:ln>
                <a:solidFill>
                  <a:prstClr val="white"/>
                </a:solidFill>
                <a:effectLst/>
                <a:uLnTx/>
                <a:uFillTx/>
                <a:latin typeface="Open Sans SemiBold" panose="020B0606030504020204" pitchFamily="34" charset="0"/>
                <a:ea typeface="Open Sans SemiBold" panose="020B0606030504020204" pitchFamily="34" charset="0"/>
                <a:cs typeface="Open Sans SemiBold" panose="020B0606030504020204" pitchFamily="34" charset="0"/>
              </a:rPr>
              <a:t> </a:t>
            </a:r>
            <a:r>
              <a:rPr kumimoji="0" lang="en-GB" sz="800" b="1" i="0" u="none" strike="noStrike" kern="0" cap="none" spc="0" normalizeH="0" baseline="0" noProof="0" dirty="0">
                <a:ln>
                  <a:noFill/>
                </a:ln>
                <a:solidFill>
                  <a:prstClr val="white"/>
                </a:solidFill>
                <a:effectLst/>
                <a:uLnTx/>
                <a:uFillTx/>
                <a:latin typeface="Open Sans SemiBold" panose="020B0606030504020204" pitchFamily="34" charset="0"/>
                <a:ea typeface="Open Sans SemiBold" panose="020B0606030504020204" pitchFamily="34" charset="0"/>
                <a:cs typeface="Open Sans SemiBold" panose="020B0606030504020204" pitchFamily="34" charset="0"/>
              </a:rPr>
              <a:t>emergency</a:t>
            </a:r>
            <a:r>
              <a:rPr kumimoji="0" lang="en-GB" sz="800" b="1" i="0" u="none" strike="noStrike" kern="0" cap="none" spc="50" normalizeH="0" baseline="0" noProof="0" dirty="0">
                <a:ln>
                  <a:noFill/>
                </a:ln>
                <a:solidFill>
                  <a:prstClr val="white"/>
                </a:solidFill>
                <a:effectLst/>
                <a:uLnTx/>
                <a:uFillTx/>
                <a:latin typeface="Open Sans SemiBold" panose="020B0606030504020204" pitchFamily="34" charset="0"/>
                <a:ea typeface="Open Sans SemiBold" panose="020B0606030504020204" pitchFamily="34" charset="0"/>
                <a:cs typeface="Open Sans SemiBold" panose="020B0606030504020204" pitchFamily="34" charset="0"/>
              </a:rPr>
              <a:t> </a:t>
            </a:r>
            <a:r>
              <a:rPr kumimoji="0" lang="en-GB" sz="800" b="1" i="0" u="none" strike="noStrike" kern="0" cap="none" spc="0" normalizeH="0" baseline="0" noProof="0" dirty="0">
                <a:ln>
                  <a:noFill/>
                </a:ln>
                <a:solidFill>
                  <a:prstClr val="white"/>
                </a:solidFill>
                <a:effectLst/>
                <a:uLnTx/>
                <a:uFillTx/>
                <a:latin typeface="Open Sans SemiBold" panose="020B0606030504020204" pitchFamily="34" charset="0"/>
                <a:ea typeface="Open Sans SemiBold" panose="020B0606030504020204" pitchFamily="34" charset="0"/>
                <a:cs typeface="Open Sans SemiBold" panose="020B0606030504020204" pitchFamily="34" charset="0"/>
              </a:rPr>
              <a:t>contact:</a:t>
            </a:r>
            <a:r>
              <a:rPr kumimoji="0" lang="en-GB" sz="800" b="1" i="0" u="none" strike="noStrike" kern="0" cap="none" spc="55" normalizeH="0" baseline="0" noProof="0" dirty="0">
                <a:ln>
                  <a:noFill/>
                </a:ln>
                <a:solidFill>
                  <a:prstClr val="white"/>
                </a:solidFill>
                <a:effectLst/>
                <a:uLnTx/>
                <a:uFillTx/>
                <a:latin typeface="Open Sans SemiBold" panose="020B0606030504020204" pitchFamily="34" charset="0"/>
                <a:ea typeface="Open Sans SemiBold" panose="020B0606030504020204" pitchFamily="34" charset="0"/>
                <a:cs typeface="Open Sans SemiBold" panose="020B0606030504020204" pitchFamily="34" charset="0"/>
              </a:rPr>
              <a:t> </a:t>
            </a:r>
            <a:r>
              <a:rPr kumimoji="0" lang="en-GB" sz="800" b="1" i="0" u="none" strike="noStrike" kern="0" cap="none" spc="-10" normalizeH="0" baseline="0" noProof="0" dirty="0">
                <a:ln>
                  <a:noFill/>
                </a:ln>
                <a:solidFill>
                  <a:prstClr val="white"/>
                </a:solidFill>
                <a:effectLst/>
                <a:uLnTx/>
                <a:uFillTx/>
                <a:latin typeface="Open Sans SemiBold" panose="020B0606030504020204" pitchFamily="34" charset="0"/>
                <a:ea typeface="Open Sans SemiBold" panose="020B0606030504020204" pitchFamily="34" charset="0"/>
                <a:cs typeface="Open Sans SemiBold" panose="020B0606030504020204" pitchFamily="34" charset="0"/>
              </a:rPr>
              <a:t>Danielle.Castro@informa.com </a:t>
            </a:r>
          </a:p>
          <a:p>
            <a:pPr marL="12700" marR="5080" lvl="0" indent="0" defTabSz="914400" eaLnBrk="1" fontAlgn="auto" latinLnBrk="0" hangingPunct="1">
              <a:lnSpc>
                <a:spcPct val="112500"/>
              </a:lnSpc>
              <a:spcBef>
                <a:spcPts val="840"/>
              </a:spcBef>
              <a:spcAft>
                <a:spcPts val="0"/>
              </a:spcAft>
              <a:buClrTx/>
              <a:buSzTx/>
              <a:buFontTx/>
              <a:buNone/>
              <a:tabLst/>
              <a:defRPr/>
            </a:pPr>
            <a:r>
              <a:rPr kumimoji="0" lang="en-GB" sz="800" b="1" i="0" u="none" strike="noStrike" kern="0" cap="none" spc="-20" normalizeH="0" baseline="0" noProof="0">
                <a:ln>
                  <a:noFill/>
                </a:ln>
                <a:solidFill>
                  <a:prstClr val="white"/>
                </a:solidFill>
                <a:effectLst/>
                <a:uLnTx/>
                <a:uFillTx/>
                <a:latin typeface="Open Sans SemiBold" panose="020B0606030504020204" pitchFamily="34" charset="0"/>
                <a:ea typeface="Open Sans SemiBold" panose="020B0606030504020204" pitchFamily="34" charset="0"/>
                <a:cs typeface="Open Sans SemiBold" panose="020B0606030504020204" pitchFamily="34" charset="0"/>
              </a:rPr>
              <a:t>Report a non-emergency concern or breach of this Code: contact</a:t>
            </a:r>
            <a:r>
              <a:rPr kumimoji="0" lang="en-GB" sz="800" b="1" i="0" u="none" strike="noStrike" kern="0" cap="none" spc="-30" normalizeH="0" baseline="0" noProof="0">
                <a:ln>
                  <a:noFill/>
                </a:ln>
                <a:solidFill>
                  <a:prstClr val="white"/>
                </a:solidFill>
                <a:effectLst/>
                <a:uLnTx/>
                <a:uFillTx/>
                <a:latin typeface="Open Sans SemiBold" panose="020B0606030504020204" pitchFamily="34" charset="0"/>
                <a:ea typeface="Open Sans SemiBold" panose="020B0606030504020204" pitchFamily="34" charset="0"/>
                <a:cs typeface="Open Sans SemiBold" panose="020B0606030504020204" pitchFamily="34" charset="0"/>
              </a:rPr>
              <a:t> Monique.Monaco@informa.com</a:t>
            </a:r>
            <a:endParaRPr kumimoji="0" lang="en-GB" sz="800" b="1" i="0" u="none" strike="noStrike" kern="0" cap="none" spc="-20" normalizeH="0" baseline="0" noProof="0" dirty="0">
              <a:ln>
                <a:noFill/>
              </a:ln>
              <a:solidFill>
                <a:prstClr val="white"/>
              </a:solidFill>
              <a:effectLst/>
              <a:uLnTx/>
              <a:uFillTx/>
              <a:latin typeface="Open Sans SemiBold" panose="020B0606030504020204" pitchFamily="34" charset="0"/>
              <a:ea typeface="Open Sans SemiBold" panose="020B0606030504020204" pitchFamily="34" charset="0"/>
              <a:cs typeface="Open Sans SemiBold" panose="020B0606030504020204" pitchFamily="34" charset="0"/>
            </a:endParaRPr>
          </a:p>
        </p:txBody>
      </p:sp>
      <p:pic>
        <p:nvPicPr>
          <p:cNvPr id="70" name="Picture 69">
            <a:extLst>
              <a:ext uri="{FF2B5EF4-FFF2-40B4-BE49-F238E27FC236}">
                <a16:creationId xmlns:a16="http://schemas.microsoft.com/office/drawing/2014/main" id="{AAF71E67-731B-ED0C-D68D-EA3F3C1ED77C}"/>
              </a:ext>
            </a:extLst>
          </p:cNvPr>
          <p:cNvPicPr>
            <a:picLocks noChangeAspect="1"/>
          </p:cNvPicPr>
          <p:nvPr/>
        </p:nvPicPr>
        <p:blipFill rotWithShape="1">
          <a:blip r:embed="rId3" cstate="print">
            <a:alphaModFix amt="47000"/>
            <a:extLst>
              <a:ext uri="{28A0092B-C50C-407E-A947-70E740481C1C}">
                <a14:useLocalDpi xmlns:a14="http://schemas.microsoft.com/office/drawing/2010/main" val="0"/>
              </a:ext>
            </a:extLst>
          </a:blip>
          <a:srcRect t="23777"/>
          <a:stretch/>
        </p:blipFill>
        <p:spPr>
          <a:xfrm>
            <a:off x="5969141" y="0"/>
            <a:ext cx="1623184" cy="1237244"/>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AE921982B54B442A61421F91B403536" ma:contentTypeVersion="22" ma:contentTypeDescription="Create a new document." ma:contentTypeScope="" ma:versionID="e63d301ee98f3673cb7c8b7367a25228">
  <xsd:schema xmlns:xsd="http://www.w3.org/2001/XMLSchema" xmlns:xs="http://www.w3.org/2001/XMLSchema" xmlns:p="http://schemas.microsoft.com/office/2006/metadata/properties" xmlns:ns1="http://schemas.microsoft.com/sharepoint/v3" xmlns:ns2="7ae9be33-428d-4c53-80a9-f65a76194842" xmlns:ns3="02639fa1-9f35-42fb-b7fb-13bfd146d990" xmlns:ns4="http://schemas.microsoft.com/sharepoint/v4" targetNamespace="http://schemas.microsoft.com/office/2006/metadata/properties" ma:root="true" ma:fieldsID="f767994970eeb9172ca985e700d9b43d" ns1:_="" ns2:_="" ns3:_="" ns4:_="">
    <xsd:import namespace="http://schemas.microsoft.com/sharepoint/v3"/>
    <xsd:import namespace="7ae9be33-428d-4c53-80a9-f65a76194842"/>
    <xsd:import namespace="02639fa1-9f35-42fb-b7fb-13bfd146d990"/>
    <xsd:import namespace="http://schemas.microsoft.com/sharepoint/v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3:TaxCatchAll" minOccurs="0"/>
                <xsd:element ref="ns2:MediaServiceSearchProperties" minOccurs="0"/>
                <xsd:element ref="ns2:MediaServiceObjectDetectorVersions" minOccurs="0"/>
                <xsd:element ref="ns2:ArchiverLinkFileType" minOccurs="0"/>
                <xsd:element ref="ns4:IconOverlay" minOccurs="0"/>
                <xsd:element ref="ns1:_vti_ItemDeclaredRecord" minOccurs="0"/>
                <xsd:element ref="ns1:_vti_ItemHoldRecord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vti_ItemDeclaredRecord" ma:index="28" nillable="true" ma:displayName="Declared Record" ma:hidden="true" ma:internalName="_vti_ItemDeclaredRecord" ma:readOnly="true">
      <xsd:simpleType>
        <xsd:restriction base="dms:DateTime"/>
      </xsd:simpleType>
    </xsd:element>
    <xsd:element name="_vti_ItemHoldRecordStatus" ma:index="29" nillable="true" ma:displayName="Hold and Record Status" ma:decimals="0" ma:hidden="true" ma:internalName="_vti_ItemHoldRecordStatu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ae9be33-428d-4c53-80a9-f65a7619484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bdc0606b-8e5a-4aee-a68c-f4efcab0e830" ma:termSetId="09814cd3-568e-fe90-9814-8d621ff8fb84" ma:anchorId="fba54fb3-c3e1-fe81-a776-ca4b69148c4d" ma:open="true" ma:isKeyword="false">
      <xsd:complexType>
        <xsd:sequence>
          <xsd:element ref="pc:Terms" minOccurs="0" maxOccurs="1"/>
        </xsd:sequence>
      </xsd:complex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ArchiverLinkFileType" ma:index="26" nillable="true" ma:displayName="ArchiverLinkFileType" ma:hidden="true" ma:internalName="ArchiverLinkFileTyp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2639fa1-9f35-42fb-b7fb-13bfd146d99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c7721b9-6965-44a0-b93e-d2f972795f80}" ma:internalName="TaxCatchAll" ma:showField="CatchAllData" ma:web="02639fa1-9f35-42fb-b7fb-13bfd146d99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7"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ae9be33-428d-4c53-80a9-f65a76194842">
      <Terms xmlns="http://schemas.microsoft.com/office/infopath/2007/PartnerControls"/>
    </lcf76f155ced4ddcb4097134ff3c332f>
    <TaxCatchAll xmlns="02639fa1-9f35-42fb-b7fb-13bfd146d990" xsi:nil="true"/>
    <ArchiverLinkFileType xmlns="7ae9be33-428d-4c53-80a9-f65a76194842" xsi:nil="true"/>
    <IconOverlay xmlns="http://schemas.microsoft.com/sharepoint/v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E35C3F5-8EB9-44AD-9A4E-6C52CCA888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ae9be33-428d-4c53-80a9-f65a76194842"/>
    <ds:schemaRef ds:uri="02639fa1-9f35-42fb-b7fb-13bfd146d990"/>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51255DC-AAE6-498D-AAF1-A5EFD9CFD56D}">
  <ds:schemaRefs>
    <ds:schemaRef ds:uri="http://schemas.microsoft.com/office/2006/metadata/properties"/>
    <ds:schemaRef ds:uri="http://schemas.microsoft.com/office/infopath/2007/PartnerControls"/>
    <ds:schemaRef ds:uri="c64635a8-0651-42c5-8f63-cc8d652f3251"/>
    <ds:schemaRef ds:uri="0d4ab5dd-fef2-42e1-9f3d-2933167b705a"/>
    <ds:schemaRef ds:uri="7ae9be33-428d-4c53-80a9-f65a76194842"/>
    <ds:schemaRef ds:uri="02639fa1-9f35-42fb-b7fb-13bfd146d990"/>
    <ds:schemaRef ds:uri="http://schemas.microsoft.com/sharepoint/v4"/>
  </ds:schemaRefs>
</ds:datastoreItem>
</file>

<file path=customXml/itemProps3.xml><?xml version="1.0" encoding="utf-8"?>
<ds:datastoreItem xmlns:ds="http://schemas.openxmlformats.org/officeDocument/2006/customXml" ds:itemID="{05847D36-933C-4A3F-AF82-919DC73EC25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1837</TotalTime>
  <Words>1392</Words>
  <Application>Microsoft Office PowerPoint</Application>
  <PresentationFormat>Custom</PresentationFormat>
  <Paragraphs>73</Paragraphs>
  <Slides>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Aleo</vt:lpstr>
      <vt:lpstr>Lucida Sans Unicode</vt:lpstr>
      <vt:lpstr>Open Sans</vt:lpstr>
      <vt:lpstr>Open Sans SemiBold</vt:lpstr>
      <vt:lpstr>Rockwell</vt:lpstr>
      <vt:lpstr>Tahoma</vt:lpstr>
      <vt:lpstr>Times New Roman</vt:lpstr>
      <vt:lpstr>Office Theme</vt:lpstr>
      <vt:lpstr>Attending Informa Connect Events Our Event Code of Conduct</vt:lpstr>
      <vt:lpstr>Attending Informa Connect Events Our Event Code of Conduct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Attending Informa Connect Events Our Event Code of Conduct</dc:title>
  <dc:creator>Bland, Caroline</dc:creator>
  <cp:lastModifiedBy>Castro, Danielle</cp:lastModifiedBy>
  <cp:revision>6</cp:revision>
  <dcterms:created xsi:type="dcterms:W3CDTF">2023-09-06T14:14:32Z</dcterms:created>
  <dcterms:modified xsi:type="dcterms:W3CDTF">2025-09-09T14:42:48Z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2023-09-05T00:00:00Z</vt:filetime>
  </property>
  <property fmtid="{D5CDD505-2E9C-101B-9397-08002B2CF9AE}" pid="3" name="Creator">
    <vt:lpwstr>Adobe InDesign 18.5 (Macintosh)</vt:lpwstr>
  </property>
  <property fmtid="{D5CDD505-2E9C-101B-9397-08002B2CF9AE}" pid="4" name="LastSaved">
    <vt:filetime>2023-09-06T00:00:00Z</vt:filetime>
  </property>
  <property fmtid="{D5CDD505-2E9C-101B-9397-08002B2CF9AE}" pid="5" name="Producer">
    <vt:lpwstr>Adobe PDF Library 17.0</vt:lpwstr>
  </property>
  <property fmtid="{D5CDD505-2E9C-101B-9397-08002B2CF9AE}" pid="6" name="MSIP_Label_2bbab825-a111-45e4-86a1-18cee0005896_Enabled">
    <vt:lpwstr>true</vt:lpwstr>
  </property>
  <property fmtid="{D5CDD505-2E9C-101B-9397-08002B2CF9AE}" pid="7" name="MSIP_Label_2bbab825-a111-45e4-86a1-18cee0005896_SetDate">
    <vt:lpwstr>2023-09-12T10:22:02Z</vt:lpwstr>
  </property>
  <property fmtid="{D5CDD505-2E9C-101B-9397-08002B2CF9AE}" pid="8" name="MSIP_Label_2bbab825-a111-45e4-86a1-18cee0005896_Method">
    <vt:lpwstr>Standard</vt:lpwstr>
  </property>
  <property fmtid="{D5CDD505-2E9C-101B-9397-08002B2CF9AE}" pid="9" name="MSIP_Label_2bbab825-a111-45e4-86a1-18cee0005896_Name">
    <vt:lpwstr>2bbab825-a111-45e4-86a1-18cee0005896</vt:lpwstr>
  </property>
  <property fmtid="{D5CDD505-2E9C-101B-9397-08002B2CF9AE}" pid="10" name="MSIP_Label_2bbab825-a111-45e4-86a1-18cee0005896_SiteId">
    <vt:lpwstr>2567d566-604c-408a-8a60-55d0dc9d9d6b</vt:lpwstr>
  </property>
  <property fmtid="{D5CDD505-2E9C-101B-9397-08002B2CF9AE}" pid="11" name="MSIP_Label_2bbab825-a111-45e4-86a1-18cee0005896_ActionId">
    <vt:lpwstr>3441a6d0-86ba-4ee9-b789-616e643eb172</vt:lpwstr>
  </property>
  <property fmtid="{D5CDD505-2E9C-101B-9397-08002B2CF9AE}" pid="12" name="MSIP_Label_2bbab825-a111-45e4-86a1-18cee0005896_ContentBits">
    <vt:lpwstr>2</vt:lpwstr>
  </property>
  <property fmtid="{D5CDD505-2E9C-101B-9397-08002B2CF9AE}" pid="13" name="ClassificationContentMarkingFooterLocations">
    <vt:lpwstr>Office Theme:8</vt:lpwstr>
  </property>
  <property fmtid="{D5CDD505-2E9C-101B-9397-08002B2CF9AE}" pid="14" name="ClassificationContentMarkingFooterText">
    <vt:lpwstr>Information Classification: General</vt:lpwstr>
  </property>
  <property fmtid="{D5CDD505-2E9C-101B-9397-08002B2CF9AE}" pid="15" name="ContentTypeId">
    <vt:lpwstr>0x0101009AE921982B54B442A61421F91B403536</vt:lpwstr>
  </property>
  <property fmtid="{D5CDD505-2E9C-101B-9397-08002B2CF9AE}" pid="16" name="MediaServiceImageTags">
    <vt:lpwstr/>
  </property>
</Properties>
</file>