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59" r:id="rId6"/>
    <p:sldId id="260" r:id="rId7"/>
    <p:sldId id="261" r:id="rId8"/>
    <p:sldId id="262" r:id="rId9"/>
  </p:sldIdLst>
  <p:sldSz cx="10287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92F00-5AB7-7D65-3065-642296848063}" v="52" dt="2025-07-01T18:24:32.642"/>
    <p1510:client id="{653C8F1B-009E-64B8-E114-FEF4A57456F3}" v="23" dt="2025-07-01T18:29:18.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94658"/>
  </p:normalViewPr>
  <p:slideViewPr>
    <p:cSldViewPr snapToGrid="0">
      <p:cViewPr varScale="1">
        <p:scale>
          <a:sx n="70" d="100"/>
          <a:sy n="70" d="100"/>
        </p:scale>
        <p:origin x="2700"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683544"/>
            <a:ext cx="8743950" cy="3581400"/>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5403057"/>
            <a:ext cx="771525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026246-2504-8445-857C-596C9783E58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324463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481139"/>
            <a:ext cx="5207794"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5F026246-2504-8445-857C-596C9783E58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301167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481139"/>
            <a:ext cx="5207794" cy="7310438"/>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5F026246-2504-8445-857C-596C9783E58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226572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6246-2504-8445-857C-596C9783E58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416586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547687"/>
            <a:ext cx="2218134"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547687"/>
            <a:ext cx="6525816"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6246-2504-8445-857C-596C9783E58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89669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26246-2504-8445-857C-596C9783E58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230101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2564609"/>
            <a:ext cx="8872538" cy="4279106"/>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6884197"/>
            <a:ext cx="8872538" cy="2250281"/>
          </a:xfrm>
        </p:spPr>
        <p:txBody>
          <a:bodyPr/>
          <a:lstStyle>
            <a:lvl1pPr marL="0" indent="0">
              <a:buNone/>
              <a:defRPr sz="2700">
                <a:solidFill>
                  <a:schemeClr val="tx1">
                    <a:tint val="82000"/>
                  </a:schemeClr>
                </a:solidFill>
              </a:defRPr>
            </a:lvl1pPr>
            <a:lvl2pPr marL="514350" indent="0">
              <a:buNone/>
              <a:defRPr sz="2250">
                <a:solidFill>
                  <a:schemeClr val="tx1">
                    <a:tint val="82000"/>
                  </a:schemeClr>
                </a:solidFill>
              </a:defRPr>
            </a:lvl2pPr>
            <a:lvl3pPr marL="1028700" indent="0">
              <a:buNone/>
              <a:defRPr sz="2025">
                <a:solidFill>
                  <a:schemeClr val="tx1">
                    <a:tint val="82000"/>
                  </a:schemeClr>
                </a:solidFill>
              </a:defRPr>
            </a:lvl3pPr>
            <a:lvl4pPr marL="1543050" indent="0">
              <a:buNone/>
              <a:defRPr sz="1800">
                <a:solidFill>
                  <a:schemeClr val="tx1">
                    <a:tint val="82000"/>
                  </a:schemeClr>
                </a:solidFill>
              </a:defRPr>
            </a:lvl4pPr>
            <a:lvl5pPr marL="2057400" indent="0">
              <a:buNone/>
              <a:defRPr sz="1800">
                <a:solidFill>
                  <a:schemeClr val="tx1">
                    <a:tint val="82000"/>
                  </a:schemeClr>
                </a:solidFill>
              </a:defRPr>
            </a:lvl5pPr>
            <a:lvl6pPr marL="2571750" indent="0">
              <a:buNone/>
              <a:defRPr sz="1800">
                <a:solidFill>
                  <a:schemeClr val="tx1">
                    <a:tint val="82000"/>
                  </a:schemeClr>
                </a:solidFill>
              </a:defRPr>
            </a:lvl6pPr>
            <a:lvl7pPr marL="3086100" indent="0">
              <a:buNone/>
              <a:defRPr sz="1800">
                <a:solidFill>
                  <a:schemeClr val="tx1">
                    <a:tint val="82000"/>
                  </a:schemeClr>
                </a:solidFill>
              </a:defRPr>
            </a:lvl7pPr>
            <a:lvl8pPr marL="3600450" indent="0">
              <a:buNone/>
              <a:defRPr sz="1800">
                <a:solidFill>
                  <a:schemeClr val="tx1">
                    <a:tint val="82000"/>
                  </a:schemeClr>
                </a:solidFill>
              </a:defRPr>
            </a:lvl8pPr>
            <a:lvl9pPr marL="4114800" indent="0">
              <a:buNone/>
              <a:defRPr sz="1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26246-2504-8445-857C-596C9783E58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426963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026246-2504-8445-857C-596C9783E58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383407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547689"/>
            <a:ext cx="8872538"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2521745"/>
            <a:ext cx="4351883"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3757613"/>
            <a:ext cx="435188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2521745"/>
            <a:ext cx="4373315"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3757613"/>
            <a:ext cx="4373315"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26246-2504-8445-857C-596C9783E58C}"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25734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026246-2504-8445-857C-596C9783E58C}"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9E4DD-9EE8-8E49-9CDA-42F011387118}" type="slidenum">
              <a:rPr lang="en-US" smtClean="0"/>
              <a:t>‹#›</a:t>
            </a:fld>
            <a:endParaRPr lang="en-US"/>
          </a:p>
        </p:txBody>
      </p:sp>
    </p:spTree>
    <p:extLst>
      <p:ext uri="{BB962C8B-B14F-4D97-AF65-F5344CB8AC3E}">
        <p14:creationId xmlns:p14="http://schemas.microsoft.com/office/powerpoint/2010/main" val="20462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26246-2504-8445-857C-596C9783E58C}"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9E4DD-9EE8-8E49-9CDA-42F011387118}" type="slidenum">
              <a:rPr lang="en-US" smtClean="0"/>
              <a:t>‹#›</a:t>
            </a:fld>
            <a:endParaRPr lang="en-US"/>
          </a:p>
        </p:txBody>
      </p:sp>
      <p:sp>
        <p:nvSpPr>
          <p:cNvPr id="5" name="Rectangle 4">
            <a:extLst>
              <a:ext uri="{FF2B5EF4-FFF2-40B4-BE49-F238E27FC236}">
                <a16:creationId xmlns:a16="http://schemas.microsoft.com/office/drawing/2014/main" id="{D3FBF616-EF4F-421F-BF24-904E9E289E22}"/>
              </a:ext>
            </a:extLst>
          </p:cNvPr>
          <p:cNvSpPr/>
          <p:nvPr userDrawn="1"/>
        </p:nvSpPr>
        <p:spPr>
          <a:xfrm>
            <a:off x="161365" y="9883588"/>
            <a:ext cx="2084294" cy="40341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D54B3F-D199-92D9-A37D-195138A48F4F}"/>
              </a:ext>
            </a:extLst>
          </p:cNvPr>
          <p:cNvSpPr txBox="1"/>
          <p:nvPr userDrawn="1"/>
        </p:nvSpPr>
        <p:spPr>
          <a:xfrm>
            <a:off x="465904" y="3153707"/>
            <a:ext cx="4677596" cy="5755422"/>
          </a:xfrm>
          <a:prstGeom prst="rect">
            <a:avLst/>
          </a:prstGeom>
          <a:noFill/>
        </p:spPr>
        <p:txBody>
          <a:bodyPr wrap="square" rtlCol="0">
            <a:spAutoFit/>
          </a:bodyPr>
          <a:lstStyle/>
          <a:p>
            <a:r>
              <a:rPr lang="en-US" sz="3000" dirty="0">
                <a:solidFill>
                  <a:schemeClr val="accent5"/>
                </a:solidFill>
                <a:latin typeface="Aleo Light" pitchFamily="2" charset="77"/>
              </a:rPr>
              <a:t>Insert</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the icon on the image placeholder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insert your image.</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dialogue box, navigate to your image’s location. Select your file and click </a:t>
            </a:r>
            <a:r>
              <a:rPr lang="en-US"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Insert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accent5"/>
                </a:solidFill>
                <a:latin typeface="Aleo Light" pitchFamily="2" charset="77"/>
              </a:rPr>
              <a:t>Resize an Image in a Placeholder</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image appears too large in the image placeholder, go to the </a:t>
            </a:r>
            <a:r>
              <a:rPr lang="en-US" sz="18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Picture Format</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tab</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placeholder selected. </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crop to resize the image within the placeholder. Be sure to scale the image and not crop the actual picture.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4D801924-2BF3-E7F5-1FCD-8EE63D4E11C4}"/>
              </a:ext>
            </a:extLst>
          </p:cNvPr>
          <p:cNvSpPr txBox="1"/>
          <p:nvPr userDrawn="1"/>
        </p:nvSpPr>
        <p:spPr>
          <a:xfrm>
            <a:off x="5143500" y="3153707"/>
            <a:ext cx="4302624" cy="2339102"/>
          </a:xfrm>
          <a:prstGeom prst="rect">
            <a:avLst/>
          </a:prstGeom>
          <a:noFill/>
        </p:spPr>
        <p:txBody>
          <a:bodyPr wrap="square" rtlCol="0">
            <a:spAutoFit/>
          </a:bodyPr>
          <a:lstStyle/>
          <a:p>
            <a:r>
              <a:rPr lang="en-US" sz="3000" dirty="0">
                <a:solidFill>
                  <a:schemeClr val="accent5"/>
                </a:solidFill>
                <a:latin typeface="Aleo Light" pitchFamily="2" charset="77"/>
              </a:rPr>
              <a:t>Export an Image</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save an image from PowerPoint, go to </a:t>
            </a:r>
            <a:r>
              <a:rPr lang="en-US"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File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Export</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and change the File Format to JPEG in the dialogue box. Navigate to where you’d like to save the file and name it. Click </a:t>
            </a:r>
            <a:r>
              <a:rPr lang="en-US"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Export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once finished. Happy posting!</a:t>
            </a:r>
          </a:p>
        </p:txBody>
      </p:sp>
      <p:pic>
        <p:nvPicPr>
          <p:cNvPr id="8" name="Picture 7" descr="A green text on a black background&#10;&#10;AI-generated content may be incorrect.">
            <a:extLst>
              <a:ext uri="{FF2B5EF4-FFF2-40B4-BE49-F238E27FC236}">
                <a16:creationId xmlns:a16="http://schemas.microsoft.com/office/drawing/2014/main" id="{31D3785B-6CFB-1365-A451-E6081ABFFDDC}"/>
              </a:ext>
            </a:extLst>
          </p:cNvPr>
          <p:cNvPicPr>
            <a:picLocks noChangeAspect="1"/>
          </p:cNvPicPr>
          <p:nvPr userDrawn="1"/>
        </p:nvPicPr>
        <p:blipFill>
          <a:blip r:embed="rId2"/>
          <a:stretch>
            <a:fillRect/>
          </a:stretch>
        </p:blipFill>
        <p:spPr>
          <a:xfrm>
            <a:off x="642937" y="642435"/>
            <a:ext cx="2355756" cy="878418"/>
          </a:xfrm>
          <a:prstGeom prst="rect">
            <a:avLst/>
          </a:prstGeom>
        </p:spPr>
      </p:pic>
    </p:spTree>
    <p:extLst>
      <p:ext uri="{BB962C8B-B14F-4D97-AF65-F5344CB8AC3E}">
        <p14:creationId xmlns:p14="http://schemas.microsoft.com/office/powerpoint/2010/main" val="35839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26246-2504-8445-857C-596C9783E58C}"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9E4DD-9EE8-8E49-9CDA-42F011387118}" type="slidenum">
              <a:rPr lang="en-US" smtClean="0"/>
              <a:t>‹#›</a:t>
            </a:fld>
            <a:endParaRPr lang="en-US"/>
          </a:p>
        </p:txBody>
      </p:sp>
      <p:sp>
        <p:nvSpPr>
          <p:cNvPr id="6" name="Picture Placeholder 5">
            <a:extLst>
              <a:ext uri="{FF2B5EF4-FFF2-40B4-BE49-F238E27FC236}">
                <a16:creationId xmlns:a16="http://schemas.microsoft.com/office/drawing/2014/main" id="{A516A886-34F9-182F-6062-DCD6D4514C62}"/>
              </a:ext>
            </a:extLst>
          </p:cNvPr>
          <p:cNvSpPr>
            <a:spLocks noGrp="1"/>
          </p:cNvSpPr>
          <p:nvPr>
            <p:ph type="pic" sz="quarter" idx="13" hasCustomPrompt="1"/>
          </p:nvPr>
        </p:nvSpPr>
        <p:spPr>
          <a:xfrm>
            <a:off x="642937" y="3769898"/>
            <a:ext cx="4444343" cy="4622986"/>
          </a:xfrm>
        </p:spPr>
        <p:txBody>
          <a:bodyPr/>
          <a:lstStyle>
            <a:lvl1pPr marL="0" indent="0">
              <a:buFontTx/>
              <a:buNone/>
              <a:defRPr/>
            </a:lvl1pPr>
          </a:lstStyle>
          <a:p>
            <a:r>
              <a:rPr lang="en-US" dirty="0"/>
              <a:t>Headshot</a:t>
            </a:r>
          </a:p>
        </p:txBody>
      </p:sp>
      <p:sp>
        <p:nvSpPr>
          <p:cNvPr id="8" name="Picture Placeholder 7">
            <a:extLst>
              <a:ext uri="{FF2B5EF4-FFF2-40B4-BE49-F238E27FC236}">
                <a16:creationId xmlns:a16="http://schemas.microsoft.com/office/drawing/2014/main" id="{A0522BE1-86CC-1F32-9A91-FE21DA12FB94}"/>
              </a:ext>
            </a:extLst>
          </p:cNvPr>
          <p:cNvSpPr>
            <a:spLocks noGrp="1"/>
          </p:cNvSpPr>
          <p:nvPr>
            <p:ph type="pic" sz="quarter" idx="14" hasCustomPrompt="1"/>
          </p:nvPr>
        </p:nvSpPr>
        <p:spPr>
          <a:xfrm>
            <a:off x="5727302" y="6521221"/>
            <a:ext cx="3884613" cy="1871663"/>
          </a:xfrm>
        </p:spPr>
        <p:txBody>
          <a:bodyPr/>
          <a:lstStyle>
            <a:lvl1pPr marL="0" indent="0">
              <a:buFontTx/>
              <a:buNone/>
              <a:defRPr/>
            </a:lvl1pPr>
          </a:lstStyle>
          <a:p>
            <a:r>
              <a:rPr lang="en-US" dirty="0"/>
              <a:t>Logo</a:t>
            </a:r>
          </a:p>
        </p:txBody>
      </p:sp>
      <p:sp>
        <p:nvSpPr>
          <p:cNvPr id="5" name="Rectangle 4">
            <a:extLst>
              <a:ext uri="{FF2B5EF4-FFF2-40B4-BE49-F238E27FC236}">
                <a16:creationId xmlns:a16="http://schemas.microsoft.com/office/drawing/2014/main" id="{0840375C-99A2-2357-CB91-1AFFCF0B2C2B}"/>
              </a:ext>
            </a:extLst>
          </p:cNvPr>
          <p:cNvSpPr/>
          <p:nvPr userDrawn="1"/>
        </p:nvSpPr>
        <p:spPr>
          <a:xfrm>
            <a:off x="161365" y="9883588"/>
            <a:ext cx="2084294" cy="40341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72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26246-2504-8445-857C-596C9783E58C}"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9E4DD-9EE8-8E49-9CDA-42F011387118}" type="slidenum">
              <a:rPr lang="en-US" smtClean="0"/>
              <a:t>‹#›</a:t>
            </a:fld>
            <a:endParaRPr lang="en-US"/>
          </a:p>
        </p:txBody>
      </p:sp>
      <p:sp>
        <p:nvSpPr>
          <p:cNvPr id="6" name="Picture Placeholder 5">
            <a:extLst>
              <a:ext uri="{FF2B5EF4-FFF2-40B4-BE49-F238E27FC236}">
                <a16:creationId xmlns:a16="http://schemas.microsoft.com/office/drawing/2014/main" id="{A516A886-34F9-182F-6062-DCD6D4514C62}"/>
              </a:ext>
            </a:extLst>
          </p:cNvPr>
          <p:cNvSpPr>
            <a:spLocks noGrp="1"/>
          </p:cNvSpPr>
          <p:nvPr>
            <p:ph type="pic" sz="quarter" idx="13" hasCustomPrompt="1"/>
          </p:nvPr>
        </p:nvSpPr>
        <p:spPr>
          <a:xfrm>
            <a:off x="642937" y="4324534"/>
            <a:ext cx="4444343" cy="4622986"/>
          </a:xfrm>
          <a:solidFill>
            <a:schemeClr val="bg1"/>
          </a:solidFill>
        </p:spPr>
        <p:txBody>
          <a:bodyPr/>
          <a:lstStyle>
            <a:lvl1pPr marL="0" indent="0">
              <a:buFontTx/>
              <a:buNone/>
              <a:defRPr>
                <a:solidFill>
                  <a:schemeClr val="tx2"/>
                </a:solidFill>
              </a:defRPr>
            </a:lvl1pPr>
          </a:lstStyle>
          <a:p>
            <a:r>
              <a:rPr lang="en-US" dirty="0"/>
              <a:t>Logo</a:t>
            </a:r>
          </a:p>
        </p:txBody>
      </p:sp>
      <p:sp>
        <p:nvSpPr>
          <p:cNvPr id="5" name="Rectangle 4">
            <a:extLst>
              <a:ext uri="{FF2B5EF4-FFF2-40B4-BE49-F238E27FC236}">
                <a16:creationId xmlns:a16="http://schemas.microsoft.com/office/drawing/2014/main" id="{2A7F1F97-BA32-D32A-9322-47026B2E02F4}"/>
              </a:ext>
            </a:extLst>
          </p:cNvPr>
          <p:cNvSpPr/>
          <p:nvPr userDrawn="1"/>
        </p:nvSpPr>
        <p:spPr>
          <a:xfrm>
            <a:off x="161365" y="9883588"/>
            <a:ext cx="2084294" cy="40341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22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547689"/>
            <a:ext cx="8872538"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738437"/>
            <a:ext cx="8872538"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9534527"/>
            <a:ext cx="2314575" cy="547688"/>
          </a:xfrm>
          <a:prstGeom prst="rect">
            <a:avLst/>
          </a:prstGeom>
        </p:spPr>
        <p:txBody>
          <a:bodyPr vert="horz" lIns="91440" tIns="45720" rIns="91440" bIns="45720" rtlCol="0" anchor="ctr"/>
          <a:lstStyle>
            <a:lvl1pPr algn="l">
              <a:defRPr sz="1350">
                <a:solidFill>
                  <a:schemeClr val="tx1">
                    <a:tint val="82000"/>
                  </a:schemeClr>
                </a:solidFill>
              </a:defRPr>
            </a:lvl1pPr>
          </a:lstStyle>
          <a:p>
            <a:fld id="{5F026246-2504-8445-857C-596C9783E58C}" type="datetimeFigureOut">
              <a:rPr lang="en-US" smtClean="0"/>
              <a:t>7/1/2025</a:t>
            </a:fld>
            <a:endParaRPr lang="en-US"/>
          </a:p>
        </p:txBody>
      </p:sp>
      <p:sp>
        <p:nvSpPr>
          <p:cNvPr id="5" name="Footer Placeholder 4"/>
          <p:cNvSpPr>
            <a:spLocks noGrp="1"/>
          </p:cNvSpPr>
          <p:nvPr>
            <p:ph type="ftr" sz="quarter" idx="3"/>
          </p:nvPr>
        </p:nvSpPr>
        <p:spPr>
          <a:xfrm>
            <a:off x="3407569" y="9534527"/>
            <a:ext cx="3471863" cy="547688"/>
          </a:xfrm>
          <a:prstGeom prst="rect">
            <a:avLst/>
          </a:prstGeom>
        </p:spPr>
        <p:txBody>
          <a:bodyPr vert="horz" lIns="91440" tIns="45720" rIns="91440" bIns="45720" rtlCol="0" anchor="ctr"/>
          <a:lstStyle>
            <a:lvl1pPr algn="ctr">
              <a:defRPr sz="135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265194" y="9534527"/>
            <a:ext cx="2314575" cy="547688"/>
          </a:xfrm>
          <a:prstGeom prst="rect">
            <a:avLst/>
          </a:prstGeom>
        </p:spPr>
        <p:txBody>
          <a:bodyPr vert="horz" lIns="91440" tIns="45720" rIns="91440" bIns="45720" rtlCol="0" anchor="ctr"/>
          <a:lstStyle>
            <a:lvl1pPr algn="r">
              <a:defRPr sz="1350">
                <a:solidFill>
                  <a:schemeClr val="tx1">
                    <a:tint val="82000"/>
                  </a:schemeClr>
                </a:solidFill>
              </a:defRPr>
            </a:lvl1pPr>
          </a:lstStyle>
          <a:p>
            <a:fld id="{8B79E4DD-9EE8-8E49-9CDA-42F011387118}" type="slidenum">
              <a:rPr lang="en-US" smtClean="0"/>
              <a:t>‹#›</a:t>
            </a:fld>
            <a:endParaRPr lang="en-US"/>
          </a:p>
        </p:txBody>
      </p:sp>
      <p:sp>
        <p:nvSpPr>
          <p:cNvPr id="8" name="TextBox 7">
            <a:extLst>
              <a:ext uri="{FF2B5EF4-FFF2-40B4-BE49-F238E27FC236}">
                <a16:creationId xmlns:a16="http://schemas.microsoft.com/office/drawing/2014/main" id="{8EBF672B-5CD9-278F-1713-28C531578A99}"/>
              </a:ext>
            </a:extLst>
          </p:cNvPr>
          <p:cNvSpPr txBox="1"/>
          <p:nvPr userDrawn="1">
            <p:extLst>
              <p:ext uri="{1162E1C5-73C7-4A58-AE30-91384D911F3F}">
                <p184:classification xmlns:p184="http://schemas.microsoft.com/office/powerpoint/2018/4/main" val="ftr"/>
              </p:ext>
            </p:extLst>
          </p:nvPr>
        </p:nvSpPr>
        <p:spPr>
          <a:xfrm>
            <a:off x="190500" y="9959340"/>
            <a:ext cx="1857375" cy="137160"/>
          </a:xfrm>
          <a:prstGeom prst="rect">
            <a:avLst/>
          </a:prstGeom>
        </p:spPr>
        <p:txBody>
          <a:bodyPr horzOverflow="overflow" lIns="0" tIns="0" rIns="0" bIns="0">
            <a:spAutoFit/>
          </a:bodyPr>
          <a:lstStyle/>
          <a:p>
            <a:pPr algn="l"/>
            <a:r>
              <a:rPr lang="en-US" sz="900">
                <a:solidFill>
                  <a:srgbClr val="0078D7"/>
                </a:solidFill>
                <a:latin typeface="Rockwell" panose="02060603020205020403" pitchFamily="18" charset="77"/>
              </a:rPr>
              <a:t>Information Classification: General</a:t>
            </a:r>
          </a:p>
        </p:txBody>
      </p:sp>
    </p:spTree>
    <p:extLst>
      <p:ext uri="{BB962C8B-B14F-4D97-AF65-F5344CB8AC3E}">
        <p14:creationId xmlns:p14="http://schemas.microsoft.com/office/powerpoint/2010/main" val="188756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73" r:id="rId9"/>
    <p:sldLayoutId id="2147483668" r:id="rId10"/>
    <p:sldLayoutId id="2147483669" r:id="rId11"/>
    <p:sldLayoutId id="2147483670" r:id="rId12"/>
    <p:sldLayoutId id="2147483671" r:id="rId13"/>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CSPDailyNews/" TargetMode="External"/><Relationship Id="rId13" Type="http://schemas.openxmlformats.org/officeDocument/2006/relationships/hyperlink" Target="https://www.linkedin.com/company/nation's-restaurant-news/posts/?feedView=all" TargetMode="External"/><Relationship Id="rId18" Type="http://schemas.openxmlformats.org/officeDocument/2006/relationships/hyperlink" Target="https://www.youtube.com/channel/UCziwCcETbqeVNUHitFzeCcw/videos" TargetMode="External"/><Relationship Id="rId3" Type="http://schemas.openxmlformats.org/officeDocument/2006/relationships/image" Target="../media/image1.png"/><Relationship Id="rId7" Type="http://schemas.openxmlformats.org/officeDocument/2006/relationships/hyperlink" Target="https://www.facebook.com/RestaurantNews/" TargetMode="External"/><Relationship Id="rId12" Type="http://schemas.openxmlformats.org/officeDocument/2006/relationships/hyperlink" Target="https://x.com/connect_foods" TargetMode="External"/><Relationship Id="rId17" Type="http://schemas.openxmlformats.org/officeDocument/2006/relationships/hyperlink" Target="https://www.youtube.com/@cspdailynews" TargetMode="External"/><Relationship Id="rId2" Type="http://schemas.openxmlformats.org/officeDocument/2006/relationships/image" Target="../media/image2.png"/><Relationship Id="rId16" Type="http://schemas.openxmlformats.org/officeDocument/2006/relationships/hyperlink" Target="https://www.youtube.com/c/nationsrestaurantnews" TargetMode="External"/><Relationship Id="rId1" Type="http://schemas.openxmlformats.org/officeDocument/2006/relationships/slideLayout" Target="../slideLayouts/slideLayout9.xml"/><Relationship Id="rId6" Type="http://schemas.openxmlformats.org/officeDocument/2006/relationships/hyperlink" Target="https://www.instagram.com/connectfoodservice/" TargetMode="External"/><Relationship Id="rId11" Type="http://schemas.openxmlformats.org/officeDocument/2006/relationships/hyperlink" Target="https://x.com/CSPDailyNews" TargetMode="External"/><Relationship Id="rId5" Type="http://schemas.openxmlformats.org/officeDocument/2006/relationships/hyperlink" Target="https://www.instagram.com/cspdailynews/?utm_source=ig_web_button_share_sheet&amp;igsh=ZDNlZDc0MzIxNw%3D%3D" TargetMode="External"/><Relationship Id="rId15" Type="http://schemas.openxmlformats.org/officeDocument/2006/relationships/hyperlink" Target="https://www.linkedin.com/company/informaconnectfoodservice/" TargetMode="External"/><Relationship Id="rId10" Type="http://schemas.openxmlformats.org/officeDocument/2006/relationships/hyperlink" Target="https://x.com/NRNonline" TargetMode="External"/><Relationship Id="rId4" Type="http://schemas.openxmlformats.org/officeDocument/2006/relationships/hyperlink" Target="https://www.instagram.com/nationsrestaurantnews/" TargetMode="External"/><Relationship Id="rId9" Type="http://schemas.openxmlformats.org/officeDocument/2006/relationships/hyperlink" Target="https://www.facebook.com/ConnectFoodservice/" TargetMode="External"/><Relationship Id="rId14" Type="http://schemas.openxmlformats.org/officeDocument/2006/relationships/hyperlink" Target="https://www.linkedin.com/company/computer-service-part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8F42D9-7157-B1BE-C108-D7AA84F7521C}"/>
              </a:ext>
            </a:extLst>
          </p:cNvPr>
          <p:cNvSpPr txBox="1"/>
          <p:nvPr/>
        </p:nvSpPr>
        <p:spPr>
          <a:xfrm>
            <a:off x="503115" y="1390459"/>
            <a:ext cx="6251959" cy="1323439"/>
          </a:xfrm>
          <a:prstGeom prst="rect">
            <a:avLst/>
          </a:prstGeom>
          <a:noFill/>
        </p:spPr>
        <p:txBody>
          <a:bodyPr wrap="square" rtlCol="0">
            <a:spAutoFit/>
          </a:bodyPr>
          <a:lstStyle/>
          <a:p>
            <a:r>
              <a:rPr lang="en-US" sz="4000" dirty="0">
                <a:solidFill>
                  <a:schemeClr val="bg1"/>
                </a:solidFill>
                <a:latin typeface="Aleo" pitchFamily="2" charset="77"/>
              </a:rPr>
              <a:t>Insert a picture and export an image in PowerPoint</a:t>
            </a:r>
          </a:p>
        </p:txBody>
      </p:sp>
      <p:pic>
        <p:nvPicPr>
          <p:cNvPr id="13" name="Picture 12" descr="A blue and purple gradient triangle with a white frame&#10;&#10;AI-generated content may be incorrect.">
            <a:extLst>
              <a:ext uri="{FF2B5EF4-FFF2-40B4-BE49-F238E27FC236}">
                <a16:creationId xmlns:a16="http://schemas.microsoft.com/office/drawing/2014/main" id="{016C4BC6-9F5B-BFFD-F92B-48118DD6418B}"/>
              </a:ext>
            </a:extLst>
          </p:cNvPr>
          <p:cNvPicPr>
            <a:picLocks noChangeAspect="1"/>
          </p:cNvPicPr>
          <p:nvPr/>
        </p:nvPicPr>
        <p:blipFill>
          <a:blip r:embed="rId2"/>
          <a:stretch>
            <a:fillRect/>
          </a:stretch>
        </p:blipFill>
        <p:spPr>
          <a:xfrm>
            <a:off x="5695681" y="5861274"/>
            <a:ext cx="5194994" cy="5237230"/>
          </a:xfrm>
          <a:prstGeom prst="rect">
            <a:avLst/>
          </a:prstGeom>
        </p:spPr>
      </p:pic>
      <p:pic>
        <p:nvPicPr>
          <p:cNvPr id="15" name="Picture 14" descr="A blue and pink circle&#10;&#10;AI-generated content may be incorrect.">
            <a:extLst>
              <a:ext uri="{FF2B5EF4-FFF2-40B4-BE49-F238E27FC236}">
                <a16:creationId xmlns:a16="http://schemas.microsoft.com/office/drawing/2014/main" id="{AFC8BB80-6229-64ED-4132-340892B3259B}"/>
              </a:ext>
            </a:extLst>
          </p:cNvPr>
          <p:cNvPicPr>
            <a:picLocks noChangeAspect="1"/>
          </p:cNvPicPr>
          <p:nvPr/>
        </p:nvPicPr>
        <p:blipFill>
          <a:blip r:embed="rId3"/>
          <a:stretch>
            <a:fillRect/>
          </a:stretch>
        </p:blipFill>
        <p:spPr>
          <a:xfrm>
            <a:off x="7776356" y="1908984"/>
            <a:ext cx="657657" cy="663529"/>
          </a:xfrm>
          <a:prstGeom prst="rect">
            <a:avLst/>
          </a:prstGeom>
        </p:spPr>
      </p:pic>
      <p:pic>
        <p:nvPicPr>
          <p:cNvPr id="17" name="Picture 16" descr="A blue and purple gradient on a black background&#10;&#10;AI-generated content may be incorrect.">
            <a:extLst>
              <a:ext uri="{FF2B5EF4-FFF2-40B4-BE49-F238E27FC236}">
                <a16:creationId xmlns:a16="http://schemas.microsoft.com/office/drawing/2014/main" id="{9E2AED3F-E664-9CA8-0618-AC73F20EDD85}"/>
              </a:ext>
            </a:extLst>
          </p:cNvPr>
          <p:cNvPicPr>
            <a:picLocks noChangeAspect="1"/>
          </p:cNvPicPr>
          <p:nvPr/>
        </p:nvPicPr>
        <p:blipFill>
          <a:blip r:embed="rId4"/>
          <a:stretch>
            <a:fillRect/>
          </a:stretch>
        </p:blipFill>
        <p:spPr>
          <a:xfrm rot="19201369">
            <a:off x="8794124" y="171114"/>
            <a:ext cx="1699875" cy="1853143"/>
          </a:xfrm>
          <a:prstGeom prst="rect">
            <a:avLst/>
          </a:prstGeom>
        </p:spPr>
      </p:pic>
    </p:spTree>
    <p:extLst>
      <p:ext uri="{BB962C8B-B14F-4D97-AF65-F5344CB8AC3E}">
        <p14:creationId xmlns:p14="http://schemas.microsoft.com/office/powerpoint/2010/main" val="49881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DDA5A2-449C-4CB0-E64F-437F453AFE61}"/>
              </a:ext>
            </a:extLst>
          </p:cNvPr>
          <p:cNvSpPr>
            <a:spLocks noGrp="1"/>
          </p:cNvSpPr>
          <p:nvPr>
            <p:ph type="pic" sz="quarter" idx="13"/>
          </p:nvPr>
        </p:nvSpPr>
        <p:spPr/>
        <p:txBody>
          <a:bodyPr/>
          <a:lstStyle/>
          <a:p>
            <a:endParaRPr lang="en-US"/>
          </a:p>
        </p:txBody>
      </p:sp>
      <p:pic>
        <p:nvPicPr>
          <p:cNvPr id="4" name="Picture 3" descr="A green text on a black background&#10;&#10;AI-generated content may be incorrect.">
            <a:extLst>
              <a:ext uri="{FF2B5EF4-FFF2-40B4-BE49-F238E27FC236}">
                <a16:creationId xmlns:a16="http://schemas.microsoft.com/office/drawing/2014/main" id="{F0406D53-9C12-319E-5F5A-6FD1563C54B5}"/>
              </a:ext>
            </a:extLst>
          </p:cNvPr>
          <p:cNvPicPr>
            <a:picLocks noChangeAspect="1"/>
          </p:cNvPicPr>
          <p:nvPr/>
        </p:nvPicPr>
        <p:blipFill>
          <a:blip r:embed="rId2"/>
          <a:stretch>
            <a:fillRect/>
          </a:stretch>
        </p:blipFill>
        <p:spPr>
          <a:xfrm>
            <a:off x="642937" y="624121"/>
            <a:ext cx="2355756" cy="878418"/>
          </a:xfrm>
          <a:prstGeom prst="rect">
            <a:avLst/>
          </a:prstGeom>
        </p:spPr>
      </p:pic>
      <p:pic>
        <p:nvPicPr>
          <p:cNvPr id="5" name="Picture 4" descr="A blue and purple gradient triangle with a white frame&#10;&#10;AI-generated content may be incorrect.">
            <a:extLst>
              <a:ext uri="{FF2B5EF4-FFF2-40B4-BE49-F238E27FC236}">
                <a16:creationId xmlns:a16="http://schemas.microsoft.com/office/drawing/2014/main" id="{FFF3CD33-93D5-DF04-2BBA-D2373566A930}"/>
              </a:ext>
            </a:extLst>
          </p:cNvPr>
          <p:cNvPicPr>
            <a:picLocks noChangeAspect="1"/>
          </p:cNvPicPr>
          <p:nvPr/>
        </p:nvPicPr>
        <p:blipFill>
          <a:blip r:embed="rId3"/>
          <a:stretch>
            <a:fillRect/>
          </a:stretch>
        </p:blipFill>
        <p:spPr>
          <a:xfrm rot="10800000" flipH="1">
            <a:off x="5911237" y="4596180"/>
            <a:ext cx="5838073" cy="5885536"/>
          </a:xfrm>
          <a:prstGeom prst="rect">
            <a:avLst/>
          </a:prstGeom>
        </p:spPr>
      </p:pic>
      <p:pic>
        <p:nvPicPr>
          <p:cNvPr id="7" name="Picture 6" descr="A blue and pink circle&#10;&#10;AI-generated content may be incorrect.">
            <a:extLst>
              <a:ext uri="{FF2B5EF4-FFF2-40B4-BE49-F238E27FC236}">
                <a16:creationId xmlns:a16="http://schemas.microsoft.com/office/drawing/2014/main" id="{B5F9A297-D139-FCD9-CE3F-7440A05E3F81}"/>
              </a:ext>
            </a:extLst>
          </p:cNvPr>
          <p:cNvPicPr>
            <a:picLocks noChangeAspect="1"/>
          </p:cNvPicPr>
          <p:nvPr/>
        </p:nvPicPr>
        <p:blipFill>
          <a:blip r:embed="rId4"/>
          <a:stretch>
            <a:fillRect/>
          </a:stretch>
        </p:blipFill>
        <p:spPr>
          <a:xfrm>
            <a:off x="4185945" y="1063330"/>
            <a:ext cx="657657" cy="663529"/>
          </a:xfrm>
          <a:prstGeom prst="rect">
            <a:avLst/>
          </a:prstGeom>
        </p:spPr>
      </p:pic>
      <p:pic>
        <p:nvPicPr>
          <p:cNvPr id="8" name="Picture 7" descr="A blue and purple gradient on a black background&#10;&#10;AI-generated content may be incorrect.">
            <a:extLst>
              <a:ext uri="{FF2B5EF4-FFF2-40B4-BE49-F238E27FC236}">
                <a16:creationId xmlns:a16="http://schemas.microsoft.com/office/drawing/2014/main" id="{0EF22707-5E1F-B361-6C6F-B6FA6FAA7EAB}"/>
              </a:ext>
            </a:extLst>
          </p:cNvPr>
          <p:cNvPicPr>
            <a:picLocks noChangeAspect="1"/>
          </p:cNvPicPr>
          <p:nvPr/>
        </p:nvPicPr>
        <p:blipFill>
          <a:blip r:embed="rId5"/>
          <a:stretch>
            <a:fillRect/>
          </a:stretch>
        </p:blipFill>
        <p:spPr>
          <a:xfrm rot="19201369">
            <a:off x="3814684" y="-864655"/>
            <a:ext cx="1699875" cy="1853143"/>
          </a:xfrm>
          <a:prstGeom prst="rect">
            <a:avLst/>
          </a:prstGeom>
        </p:spPr>
      </p:pic>
      <p:sp>
        <p:nvSpPr>
          <p:cNvPr id="2" name="Title 1">
            <a:extLst>
              <a:ext uri="{FF2B5EF4-FFF2-40B4-BE49-F238E27FC236}">
                <a16:creationId xmlns:a16="http://schemas.microsoft.com/office/drawing/2014/main" id="{904CCF8B-564B-911A-D08C-B6B3EF8CBB93}"/>
              </a:ext>
            </a:extLst>
          </p:cNvPr>
          <p:cNvSpPr txBox="1">
            <a:spLocks/>
          </p:cNvSpPr>
          <p:nvPr/>
        </p:nvSpPr>
        <p:spPr>
          <a:xfrm>
            <a:off x="6195691" y="585292"/>
            <a:ext cx="3525824" cy="1954862"/>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pPr algn="r" fontAlgn="base"/>
            <a:r>
              <a:rPr lang="en-US" sz="2400" dirty="0">
                <a:solidFill>
                  <a:schemeClr val="bg1"/>
                </a:solidFill>
                <a:latin typeface="Aleo" pitchFamily="2" charset="77"/>
              </a:rPr>
              <a:t>November </a:t>
            </a:r>
          </a:p>
          <a:p>
            <a:pPr algn="r" fontAlgn="base"/>
            <a:r>
              <a:rPr lang="en-US" sz="2400" dirty="0">
                <a:solidFill>
                  <a:schemeClr val="bg1"/>
                </a:solidFill>
                <a:latin typeface="Aleo" pitchFamily="2" charset="77"/>
              </a:rPr>
              <a:t>12 - 14, 2025</a:t>
            </a:r>
          </a:p>
          <a:p>
            <a:pPr algn="r" fontAlgn="base"/>
            <a:r>
              <a:rPr lang="en-US" sz="2400" dirty="0">
                <a:solidFill>
                  <a:schemeClr val="bg1"/>
                </a:solidFill>
                <a:latin typeface="Aleo" pitchFamily="2" charset="77"/>
              </a:rPr>
              <a:t>Austin, TX</a:t>
            </a:r>
          </a:p>
        </p:txBody>
      </p:sp>
      <p:sp>
        <p:nvSpPr>
          <p:cNvPr id="9" name="Title 1">
            <a:extLst>
              <a:ext uri="{FF2B5EF4-FFF2-40B4-BE49-F238E27FC236}">
                <a16:creationId xmlns:a16="http://schemas.microsoft.com/office/drawing/2014/main" id="{5A9FC927-486F-CFAE-E26D-94A2264CE640}"/>
              </a:ext>
            </a:extLst>
          </p:cNvPr>
          <p:cNvSpPr txBox="1">
            <a:spLocks/>
          </p:cNvSpPr>
          <p:nvPr/>
        </p:nvSpPr>
        <p:spPr>
          <a:xfrm>
            <a:off x="562726" y="2407689"/>
            <a:ext cx="9279818" cy="1236014"/>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4400" dirty="0">
                <a:solidFill>
                  <a:schemeClr val="bg1"/>
                </a:solidFill>
                <a:latin typeface="Aleo" pitchFamily="2" charset="77"/>
              </a:rPr>
              <a:t>Sip What's Next: Trends. </a:t>
            </a:r>
            <a:br>
              <a:rPr lang="en-US" sz="4400" dirty="0">
                <a:solidFill>
                  <a:schemeClr val="bg1"/>
                </a:solidFill>
                <a:latin typeface="Aleo" pitchFamily="2" charset="77"/>
              </a:rPr>
            </a:br>
            <a:r>
              <a:rPr lang="en-US" sz="4400" dirty="0">
                <a:solidFill>
                  <a:schemeClr val="bg1"/>
                </a:solidFill>
                <a:latin typeface="Aleo" pitchFamily="2" charset="77"/>
              </a:rPr>
              <a:t>Insights. Connections.</a:t>
            </a:r>
          </a:p>
        </p:txBody>
      </p:sp>
      <p:sp>
        <p:nvSpPr>
          <p:cNvPr id="10" name="Title 1">
            <a:extLst>
              <a:ext uri="{FF2B5EF4-FFF2-40B4-BE49-F238E27FC236}">
                <a16:creationId xmlns:a16="http://schemas.microsoft.com/office/drawing/2014/main" id="{CAAD59C7-46EC-9BCE-D3F1-32CC346F1ACD}"/>
              </a:ext>
            </a:extLst>
          </p:cNvPr>
          <p:cNvSpPr txBox="1">
            <a:spLocks/>
          </p:cNvSpPr>
          <p:nvPr/>
        </p:nvSpPr>
        <p:spPr>
          <a:xfrm>
            <a:off x="562726" y="9385514"/>
            <a:ext cx="9078579" cy="504052"/>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Sponsor for #</a:t>
            </a:r>
            <a:r>
              <a:rPr lang="en-US" sz="25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FutureofBeverage</a:t>
            </a:r>
            <a:endPar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90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DDA5A2-449C-4CB0-E64F-437F453AFE61}"/>
              </a:ext>
            </a:extLst>
          </p:cNvPr>
          <p:cNvSpPr>
            <a:spLocks noGrp="1"/>
          </p:cNvSpPr>
          <p:nvPr>
            <p:ph type="pic" sz="quarter" idx="13"/>
          </p:nvPr>
        </p:nvSpPr>
        <p:spPr/>
        <p:txBody>
          <a:bodyPr/>
          <a:lstStyle/>
          <a:p>
            <a:endParaRPr lang="en-US"/>
          </a:p>
        </p:txBody>
      </p:sp>
      <p:sp>
        <p:nvSpPr>
          <p:cNvPr id="3" name="Title 1">
            <a:extLst>
              <a:ext uri="{FF2B5EF4-FFF2-40B4-BE49-F238E27FC236}">
                <a16:creationId xmlns:a16="http://schemas.microsoft.com/office/drawing/2014/main" id="{0194E437-58BD-5299-42EF-512692586C42}"/>
              </a:ext>
            </a:extLst>
          </p:cNvPr>
          <p:cNvSpPr txBox="1">
            <a:spLocks/>
          </p:cNvSpPr>
          <p:nvPr/>
        </p:nvSpPr>
        <p:spPr>
          <a:xfrm>
            <a:off x="626894" y="3266839"/>
            <a:ext cx="5798204" cy="736530"/>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4800" dirty="0">
                <a:solidFill>
                  <a:schemeClr val="bg1"/>
                </a:solidFill>
                <a:latin typeface="Aleo" pitchFamily="2" charset="77"/>
              </a:rPr>
              <a:t>Proud Sponsor</a:t>
            </a:r>
          </a:p>
        </p:txBody>
      </p:sp>
      <p:pic>
        <p:nvPicPr>
          <p:cNvPr id="5" name="Picture 4" descr="A green text on a black background&#10;&#10;AI-generated content may be incorrect.">
            <a:extLst>
              <a:ext uri="{FF2B5EF4-FFF2-40B4-BE49-F238E27FC236}">
                <a16:creationId xmlns:a16="http://schemas.microsoft.com/office/drawing/2014/main" id="{1E162619-F1D1-35BA-9C5F-9C8093070A11}"/>
              </a:ext>
            </a:extLst>
          </p:cNvPr>
          <p:cNvPicPr>
            <a:picLocks noChangeAspect="1"/>
          </p:cNvPicPr>
          <p:nvPr/>
        </p:nvPicPr>
        <p:blipFill>
          <a:blip r:embed="rId2"/>
          <a:stretch>
            <a:fillRect/>
          </a:stretch>
        </p:blipFill>
        <p:spPr>
          <a:xfrm>
            <a:off x="642937" y="624121"/>
            <a:ext cx="2355756" cy="878418"/>
          </a:xfrm>
          <a:prstGeom prst="rect">
            <a:avLst/>
          </a:prstGeom>
        </p:spPr>
      </p:pic>
      <p:sp>
        <p:nvSpPr>
          <p:cNvPr id="2" name="Title 1">
            <a:extLst>
              <a:ext uri="{FF2B5EF4-FFF2-40B4-BE49-F238E27FC236}">
                <a16:creationId xmlns:a16="http://schemas.microsoft.com/office/drawing/2014/main" id="{A84D36C4-B934-E5DC-589B-D54F136F63AF}"/>
              </a:ext>
            </a:extLst>
          </p:cNvPr>
          <p:cNvSpPr txBox="1">
            <a:spLocks/>
          </p:cNvSpPr>
          <p:nvPr/>
        </p:nvSpPr>
        <p:spPr>
          <a:xfrm>
            <a:off x="7780421" y="585292"/>
            <a:ext cx="1941094" cy="1050878"/>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pPr algn="r" fontAlgn="base"/>
            <a:r>
              <a:rPr lang="en-US" sz="2400" dirty="0">
                <a:solidFill>
                  <a:schemeClr val="bg1"/>
                </a:solidFill>
                <a:latin typeface="Aleo" pitchFamily="2" charset="77"/>
              </a:rPr>
              <a:t>November </a:t>
            </a:r>
          </a:p>
          <a:p>
            <a:pPr algn="r" fontAlgn="base"/>
            <a:r>
              <a:rPr lang="en-US" sz="2400" dirty="0">
                <a:solidFill>
                  <a:schemeClr val="bg1"/>
                </a:solidFill>
                <a:latin typeface="Aleo" pitchFamily="2" charset="77"/>
              </a:rPr>
              <a:t>12 - 14, 2025</a:t>
            </a:r>
          </a:p>
          <a:p>
            <a:pPr algn="r" fontAlgn="base"/>
            <a:r>
              <a:rPr lang="en-US" sz="2400" dirty="0">
                <a:solidFill>
                  <a:schemeClr val="bg1"/>
                </a:solidFill>
                <a:latin typeface="Aleo" pitchFamily="2" charset="77"/>
              </a:rPr>
              <a:t>Austin, TX</a:t>
            </a:r>
          </a:p>
        </p:txBody>
      </p:sp>
      <p:sp>
        <p:nvSpPr>
          <p:cNvPr id="10" name="Title 1">
            <a:extLst>
              <a:ext uri="{FF2B5EF4-FFF2-40B4-BE49-F238E27FC236}">
                <a16:creationId xmlns:a16="http://schemas.microsoft.com/office/drawing/2014/main" id="{F7CCEAAD-541B-602B-B2FD-1ACAEA675F7A}"/>
              </a:ext>
            </a:extLst>
          </p:cNvPr>
          <p:cNvSpPr txBox="1">
            <a:spLocks/>
          </p:cNvSpPr>
          <p:nvPr/>
        </p:nvSpPr>
        <p:spPr>
          <a:xfrm>
            <a:off x="626894" y="1796941"/>
            <a:ext cx="9279818" cy="840117"/>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2600" dirty="0">
                <a:solidFill>
                  <a:schemeClr val="bg1"/>
                </a:solidFill>
                <a:latin typeface="Aleo" pitchFamily="2" charset="77"/>
              </a:rPr>
              <a:t>Sip What’s Next: </a:t>
            </a:r>
          </a:p>
          <a:p>
            <a:r>
              <a:rPr lang="en-US" sz="2600" dirty="0">
                <a:solidFill>
                  <a:schemeClr val="bg1"/>
                </a:solidFill>
                <a:latin typeface="Aleo" pitchFamily="2" charset="77"/>
              </a:rPr>
              <a:t>Trends. Insights. Connections.</a:t>
            </a:r>
          </a:p>
        </p:txBody>
      </p:sp>
      <p:sp>
        <p:nvSpPr>
          <p:cNvPr id="11" name="Title 1">
            <a:extLst>
              <a:ext uri="{FF2B5EF4-FFF2-40B4-BE49-F238E27FC236}">
                <a16:creationId xmlns:a16="http://schemas.microsoft.com/office/drawing/2014/main" id="{6B258509-E126-9333-5C54-85C26161A3FD}"/>
              </a:ext>
            </a:extLst>
          </p:cNvPr>
          <p:cNvSpPr txBox="1">
            <a:spLocks/>
          </p:cNvSpPr>
          <p:nvPr/>
        </p:nvSpPr>
        <p:spPr>
          <a:xfrm>
            <a:off x="626894" y="9385514"/>
            <a:ext cx="9078579" cy="504052"/>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25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FutureofBeverage</a:t>
            </a:r>
            <a:endPar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blue and purple liquid&#10;&#10;AI-generated content may be incorrect.">
            <a:extLst>
              <a:ext uri="{FF2B5EF4-FFF2-40B4-BE49-F238E27FC236}">
                <a16:creationId xmlns:a16="http://schemas.microsoft.com/office/drawing/2014/main" id="{E68EA2B1-82D9-0C26-DC34-205E0A019C0C}"/>
              </a:ext>
            </a:extLst>
          </p:cNvPr>
          <p:cNvPicPr>
            <a:picLocks noChangeAspect="1"/>
          </p:cNvPicPr>
          <p:nvPr/>
        </p:nvPicPr>
        <p:blipFill>
          <a:blip r:embed="rId3"/>
          <a:stretch>
            <a:fillRect/>
          </a:stretch>
        </p:blipFill>
        <p:spPr>
          <a:xfrm rot="524700">
            <a:off x="6438574" y="6588027"/>
            <a:ext cx="2638816" cy="2364513"/>
          </a:xfrm>
          <a:prstGeom prst="rect">
            <a:avLst/>
          </a:prstGeom>
        </p:spPr>
      </p:pic>
      <p:pic>
        <p:nvPicPr>
          <p:cNvPr id="13" name="Picture 12" descr="A blue and purple gradient triangle with a white frame&#10;&#10;AI-generated content may be incorrect.">
            <a:extLst>
              <a:ext uri="{FF2B5EF4-FFF2-40B4-BE49-F238E27FC236}">
                <a16:creationId xmlns:a16="http://schemas.microsoft.com/office/drawing/2014/main" id="{C2DC58B5-1FB8-9925-67DD-96BC5DF0E523}"/>
              </a:ext>
            </a:extLst>
          </p:cNvPr>
          <p:cNvPicPr>
            <a:picLocks noChangeAspect="1"/>
          </p:cNvPicPr>
          <p:nvPr/>
        </p:nvPicPr>
        <p:blipFill>
          <a:blip r:embed="rId4"/>
          <a:stretch>
            <a:fillRect/>
          </a:stretch>
        </p:blipFill>
        <p:spPr>
          <a:xfrm rot="5400000" flipH="1">
            <a:off x="6692387" y="1865253"/>
            <a:ext cx="4190647" cy="4224717"/>
          </a:xfrm>
          <a:prstGeom prst="rect">
            <a:avLst/>
          </a:prstGeom>
        </p:spPr>
      </p:pic>
      <p:pic>
        <p:nvPicPr>
          <p:cNvPr id="14" name="Picture 13">
            <a:extLst>
              <a:ext uri="{FF2B5EF4-FFF2-40B4-BE49-F238E27FC236}">
                <a16:creationId xmlns:a16="http://schemas.microsoft.com/office/drawing/2014/main" id="{D3E6EDA9-1D4E-52BE-34BB-C84D88DF99D8}"/>
              </a:ext>
            </a:extLst>
          </p:cNvPr>
          <p:cNvPicPr>
            <a:picLocks noChangeAspect="1"/>
          </p:cNvPicPr>
          <p:nvPr/>
        </p:nvPicPr>
        <p:blipFill>
          <a:blip r:embed="rId5"/>
          <a:stretch>
            <a:fillRect/>
          </a:stretch>
        </p:blipFill>
        <p:spPr>
          <a:xfrm rot="577705">
            <a:off x="5752467" y="7532212"/>
            <a:ext cx="5404971" cy="3125766"/>
          </a:xfrm>
          <a:prstGeom prst="rect">
            <a:avLst/>
          </a:prstGeom>
        </p:spPr>
      </p:pic>
      <p:pic>
        <p:nvPicPr>
          <p:cNvPr id="15" name="Picture 14" descr="A blue and pink circle&#10;&#10;AI-generated content may be incorrect.">
            <a:extLst>
              <a:ext uri="{FF2B5EF4-FFF2-40B4-BE49-F238E27FC236}">
                <a16:creationId xmlns:a16="http://schemas.microsoft.com/office/drawing/2014/main" id="{4029220D-36C9-01F6-778C-366FE0C8DF65}"/>
              </a:ext>
            </a:extLst>
          </p:cNvPr>
          <p:cNvPicPr>
            <a:picLocks noChangeAspect="1"/>
          </p:cNvPicPr>
          <p:nvPr/>
        </p:nvPicPr>
        <p:blipFill>
          <a:blip r:embed="rId6"/>
          <a:stretch>
            <a:fillRect/>
          </a:stretch>
        </p:blipFill>
        <p:spPr>
          <a:xfrm rot="3117589">
            <a:off x="5877863" y="9969488"/>
            <a:ext cx="661591" cy="667497"/>
          </a:xfrm>
          <a:prstGeom prst="rect">
            <a:avLst/>
          </a:prstGeom>
        </p:spPr>
      </p:pic>
    </p:spTree>
    <p:extLst>
      <p:ext uri="{BB962C8B-B14F-4D97-AF65-F5344CB8AC3E}">
        <p14:creationId xmlns:p14="http://schemas.microsoft.com/office/powerpoint/2010/main" val="191398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DDB5D70-48C3-8FFC-D46E-FD1B2441FBBB}"/>
            </a:ext>
          </a:extLst>
        </p:cNvPr>
        <p:cNvGrpSpPr/>
        <p:nvPr/>
      </p:nvGrpSpPr>
      <p:grpSpPr>
        <a:xfrm>
          <a:off x="0" y="0"/>
          <a:ext cx="0" cy="0"/>
          <a:chOff x="0" y="0"/>
          <a:chExt cx="0" cy="0"/>
        </a:xfrm>
      </p:grpSpPr>
      <p:pic>
        <p:nvPicPr>
          <p:cNvPr id="4" name="Picture 3" descr="A green text on a black background&#10;&#10;AI-generated content may be incorrect.">
            <a:extLst>
              <a:ext uri="{FF2B5EF4-FFF2-40B4-BE49-F238E27FC236}">
                <a16:creationId xmlns:a16="http://schemas.microsoft.com/office/drawing/2014/main" id="{BBD63712-4283-85F8-CA18-A0DD6F5E20FC}"/>
              </a:ext>
            </a:extLst>
          </p:cNvPr>
          <p:cNvPicPr>
            <a:picLocks noChangeAspect="1"/>
          </p:cNvPicPr>
          <p:nvPr/>
        </p:nvPicPr>
        <p:blipFill>
          <a:blip r:embed="rId2"/>
          <a:stretch>
            <a:fillRect/>
          </a:stretch>
        </p:blipFill>
        <p:spPr>
          <a:xfrm>
            <a:off x="642937" y="624121"/>
            <a:ext cx="2355756" cy="878418"/>
          </a:xfrm>
          <a:prstGeom prst="rect">
            <a:avLst/>
          </a:prstGeom>
        </p:spPr>
      </p:pic>
      <p:pic>
        <p:nvPicPr>
          <p:cNvPr id="3" name="Picture 2" descr="A blue and purple gradient triangle with a white frame&#10;&#10;AI-generated content may be incorrect.">
            <a:extLst>
              <a:ext uri="{FF2B5EF4-FFF2-40B4-BE49-F238E27FC236}">
                <a16:creationId xmlns:a16="http://schemas.microsoft.com/office/drawing/2014/main" id="{BC7D4AD5-E486-7EC9-E168-CAB4F3DA8DA7}"/>
              </a:ext>
            </a:extLst>
          </p:cNvPr>
          <p:cNvPicPr>
            <a:picLocks noChangeAspect="1"/>
          </p:cNvPicPr>
          <p:nvPr/>
        </p:nvPicPr>
        <p:blipFill>
          <a:blip r:embed="rId3"/>
          <a:stretch>
            <a:fillRect/>
          </a:stretch>
        </p:blipFill>
        <p:spPr>
          <a:xfrm flipH="1">
            <a:off x="6692564" y="-1276379"/>
            <a:ext cx="3837553" cy="3868752"/>
          </a:xfrm>
          <a:prstGeom prst="rect">
            <a:avLst/>
          </a:prstGeom>
        </p:spPr>
      </p:pic>
      <p:sp>
        <p:nvSpPr>
          <p:cNvPr id="11" name="Title 1">
            <a:extLst>
              <a:ext uri="{FF2B5EF4-FFF2-40B4-BE49-F238E27FC236}">
                <a16:creationId xmlns:a16="http://schemas.microsoft.com/office/drawing/2014/main" id="{F35FBE80-DDC3-4AA2-ACF9-D83DD26F821D}"/>
              </a:ext>
            </a:extLst>
          </p:cNvPr>
          <p:cNvSpPr txBox="1">
            <a:spLocks/>
          </p:cNvSpPr>
          <p:nvPr/>
        </p:nvSpPr>
        <p:spPr>
          <a:xfrm>
            <a:off x="648206" y="1656477"/>
            <a:ext cx="6242100" cy="734754"/>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4000" dirty="0">
                <a:solidFill>
                  <a:schemeClr val="bg1"/>
                </a:solidFill>
                <a:latin typeface="Aleo" pitchFamily="2" charset="77"/>
              </a:rPr>
              <a:t>Example Post Copy</a:t>
            </a:r>
          </a:p>
        </p:txBody>
      </p:sp>
      <p:sp>
        <p:nvSpPr>
          <p:cNvPr id="12" name="TextBox 11">
            <a:extLst>
              <a:ext uri="{FF2B5EF4-FFF2-40B4-BE49-F238E27FC236}">
                <a16:creationId xmlns:a16="http://schemas.microsoft.com/office/drawing/2014/main" id="{F21D7EA5-C858-70AB-14D4-4CCA4EE802E4}"/>
              </a:ext>
            </a:extLst>
          </p:cNvPr>
          <p:cNvSpPr txBox="1"/>
          <p:nvPr/>
        </p:nvSpPr>
        <p:spPr>
          <a:xfrm>
            <a:off x="676941" y="2384643"/>
            <a:ext cx="8918403" cy="2462213"/>
          </a:xfrm>
          <a:prstGeom prst="rect">
            <a:avLst/>
          </a:prstGeom>
          <a:noFill/>
        </p:spPr>
        <p:txBody>
          <a:bodyPr wrap="square" lIns="91440" tIns="45720" rIns="91440" bIns="45720" rtlCol="0" anchor="t">
            <a:spAutoFit/>
          </a:bodyPr>
          <a:lstStyle/>
          <a:p>
            <a:r>
              <a:rPr lang="en-US" sz="2800" b="1" dirty="0">
                <a:solidFill>
                  <a:schemeClr val="accent3"/>
                </a:solidFill>
                <a:latin typeface="Aleo" pitchFamily="2" charset="77"/>
              </a:rPr>
              <a:t>Option 1:</a:t>
            </a:r>
          </a:p>
          <a:p>
            <a:r>
              <a:rPr lang="en-US" dirty="0">
                <a:solidFill>
                  <a:schemeClr val="bg1"/>
                </a:solidFill>
                <a:latin typeface="Open Sans"/>
                <a:ea typeface="Open Sans"/>
                <a:cs typeface="Open Sans"/>
              </a:rPr>
              <a:t>We are proud sponsors of #FutureofBeverage 2025. This new event, powered by insights from @Technomic, responds to the exponential growth and potential of the beverage industry. It offers three days of market trends, revenue opportunities, and networking for the top innovators. Join us Nov. 12 –14 in Texas </a:t>
            </a:r>
            <a:r>
              <a:rPr lang="en-US">
                <a:solidFill>
                  <a:schemeClr val="bg1"/>
                </a:solidFill>
                <a:latin typeface="Open Sans"/>
                <a:ea typeface="Open Sans"/>
                <a:cs typeface="Open Sans"/>
              </a:rPr>
              <a:t>by requesting your invitation at the link below - </a:t>
            </a:r>
            <a:r>
              <a:rPr lang="en-US" dirty="0">
                <a:solidFill>
                  <a:schemeClr val="bg1"/>
                </a:solidFill>
                <a:ea typeface="+mn-lt"/>
                <a:cs typeface="+mn-lt"/>
              </a:rPr>
              <a:t>https://cvent.me/Ev0rW8?rt=7NaWltyn3EabYhP_UJCyOg&amp;utm_source=social&amp;utm_campaign=FOB25&amp;utm_medium=kits&amp;RefId=FOB25-SMKS</a:t>
            </a:r>
            <a:endParaRPr lang="en-US">
              <a:solidFill>
                <a:schemeClr val="bg1"/>
              </a:solidFill>
              <a:ea typeface="+mn-lt"/>
              <a:cs typeface="+mn-lt"/>
            </a:endParaRPr>
          </a:p>
        </p:txBody>
      </p:sp>
      <p:sp>
        <p:nvSpPr>
          <p:cNvPr id="14" name="TextBox 13">
            <a:extLst>
              <a:ext uri="{FF2B5EF4-FFF2-40B4-BE49-F238E27FC236}">
                <a16:creationId xmlns:a16="http://schemas.microsoft.com/office/drawing/2014/main" id="{BDD2BCAD-4727-B49E-034C-D7B3B1A18602}"/>
              </a:ext>
            </a:extLst>
          </p:cNvPr>
          <p:cNvSpPr txBox="1"/>
          <p:nvPr/>
        </p:nvSpPr>
        <p:spPr>
          <a:xfrm>
            <a:off x="642937" y="4846596"/>
            <a:ext cx="8918403" cy="2739211"/>
          </a:xfrm>
          <a:prstGeom prst="rect">
            <a:avLst/>
          </a:prstGeom>
          <a:noFill/>
        </p:spPr>
        <p:txBody>
          <a:bodyPr wrap="square" lIns="91440" tIns="45720" rIns="91440" bIns="45720" rtlCol="0" anchor="t">
            <a:spAutoFit/>
          </a:bodyPr>
          <a:lstStyle/>
          <a:p>
            <a:r>
              <a:rPr lang="en-US" sz="2800" b="1" dirty="0">
                <a:solidFill>
                  <a:schemeClr val="accent3"/>
                </a:solidFill>
                <a:latin typeface="Aleo" pitchFamily="2" charset="77"/>
              </a:rPr>
              <a:t>Option 2:</a:t>
            </a:r>
          </a:p>
          <a:p>
            <a:r>
              <a:rPr lang="en-US" dirty="0">
                <a:solidFill>
                  <a:schemeClr val="bg1"/>
                </a:solidFill>
                <a:latin typeface="Open Sans"/>
                <a:ea typeface="Open Sans"/>
                <a:cs typeface="Open Sans"/>
              </a:rPr>
              <a:t>Meet us in Texas for an all-new event #FutureofBeverage 2025, powered by insights from @Technomic. As sponsors shaping the beverage industry, we are excited to learn, grow, and network with operators and retailers over three days. It is a rare opportunity that encompasses cross-industry challenges from shifting trends to sustainable practices. But November is coming fast so secure your spot today - </a:t>
            </a:r>
            <a:r>
              <a:rPr lang="en-US" dirty="0">
                <a:solidFill>
                  <a:schemeClr val="bg1"/>
                </a:solidFill>
                <a:latin typeface="Aptos"/>
                <a:ea typeface="Open Sans"/>
                <a:cs typeface="Open Sans"/>
              </a:rPr>
              <a:t>https://cvent.me/Ev0rW8?rt=7NaWltyn3EabYhP_UJCyOg&amp;utm_source=social&amp;utm_campaign=FOB25&amp;utm_medium=kits&amp;RefId=FOB25-SMKS</a:t>
            </a:r>
            <a:endParaRPr lang="en-US" dirty="0">
              <a:solidFill>
                <a:schemeClr val="bg1"/>
              </a:solidFill>
              <a:ea typeface="+mn-lt"/>
              <a:cs typeface="+mn-lt"/>
            </a:endParaRPr>
          </a:p>
        </p:txBody>
      </p:sp>
      <p:sp>
        <p:nvSpPr>
          <p:cNvPr id="15" name="TextBox 14">
            <a:extLst>
              <a:ext uri="{FF2B5EF4-FFF2-40B4-BE49-F238E27FC236}">
                <a16:creationId xmlns:a16="http://schemas.microsoft.com/office/drawing/2014/main" id="{0C336516-4D59-AC1F-7818-3C043B4247B1}"/>
              </a:ext>
            </a:extLst>
          </p:cNvPr>
          <p:cNvSpPr txBox="1"/>
          <p:nvPr/>
        </p:nvSpPr>
        <p:spPr>
          <a:xfrm>
            <a:off x="641196" y="7739059"/>
            <a:ext cx="8918403" cy="2185214"/>
          </a:xfrm>
          <a:prstGeom prst="rect">
            <a:avLst/>
          </a:prstGeom>
          <a:noFill/>
        </p:spPr>
        <p:txBody>
          <a:bodyPr wrap="square" lIns="91440" tIns="45720" rIns="91440" bIns="45720" rtlCol="0" anchor="t">
            <a:spAutoFit/>
          </a:bodyPr>
          <a:lstStyle/>
          <a:p>
            <a:r>
              <a:rPr lang="en-US" sz="2800" b="1" dirty="0">
                <a:solidFill>
                  <a:schemeClr val="accent3"/>
                </a:solidFill>
                <a:latin typeface="Aleo" pitchFamily="2" charset="77"/>
              </a:rPr>
              <a:t>Option 3:</a:t>
            </a:r>
          </a:p>
          <a:p>
            <a:r>
              <a:rPr lang="en-US" dirty="0">
                <a:solidFill>
                  <a:schemeClr val="bg1"/>
                </a:solidFill>
                <a:latin typeface="Open Sans"/>
                <a:ea typeface="Open Sans"/>
                <a:cs typeface="Open Sans"/>
              </a:rPr>
              <a:t>Discover the #FutureofBeverage with us! From November 12-14 in Texas, we will be at the forefront of the industry, powered by insights from @Technomic. Learn about market trends, connect one-to-one with sponsors like us, and explore revenue opportunities alongside decision makers. Request your invitation to join - </a:t>
            </a:r>
            <a:r>
              <a:rPr lang="en-US" dirty="0">
                <a:solidFill>
                  <a:schemeClr val="bg1"/>
                </a:solidFill>
                <a:latin typeface="Aptos"/>
                <a:ea typeface="Open Sans"/>
                <a:cs typeface="Open Sans"/>
              </a:rPr>
              <a:t>https://cvent.me/Ev0rW8?rt=7NaWltyn3EabYhP_UJCyOg&amp;utm_source=social&amp;utm_campaign=FOB25&amp;utm_medium=kits&amp;RefId=FOB25-SMKS</a:t>
            </a:r>
            <a:endParaRPr lang="en-US" dirty="0">
              <a:solidFill>
                <a:schemeClr val="bg1"/>
              </a:solidFill>
              <a:latin typeface="Apto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895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FE1D88B1-8488-2B44-7284-B17E9EF11BF2}"/>
            </a:ext>
          </a:extLst>
        </p:cNvPr>
        <p:cNvGrpSpPr/>
        <p:nvPr/>
      </p:nvGrpSpPr>
      <p:grpSpPr>
        <a:xfrm>
          <a:off x="0" y="0"/>
          <a:ext cx="0" cy="0"/>
          <a:chOff x="0" y="0"/>
          <a:chExt cx="0" cy="0"/>
        </a:xfrm>
      </p:grpSpPr>
      <p:pic>
        <p:nvPicPr>
          <p:cNvPr id="2" name="Picture 1" descr="A blue and purple gradient triangle with a white frame&#10;&#10;AI-generated content may be incorrect.">
            <a:extLst>
              <a:ext uri="{FF2B5EF4-FFF2-40B4-BE49-F238E27FC236}">
                <a16:creationId xmlns:a16="http://schemas.microsoft.com/office/drawing/2014/main" id="{7E48C0F5-EC9F-A1E4-C128-C98BF65B773B}"/>
              </a:ext>
            </a:extLst>
          </p:cNvPr>
          <p:cNvPicPr>
            <a:picLocks noChangeAspect="1"/>
          </p:cNvPicPr>
          <p:nvPr/>
        </p:nvPicPr>
        <p:blipFill>
          <a:blip r:embed="rId2"/>
          <a:stretch>
            <a:fillRect/>
          </a:stretch>
        </p:blipFill>
        <p:spPr>
          <a:xfrm flipH="1">
            <a:off x="6692564" y="-1276379"/>
            <a:ext cx="3837553" cy="3868752"/>
          </a:xfrm>
          <a:prstGeom prst="rect">
            <a:avLst/>
          </a:prstGeom>
        </p:spPr>
      </p:pic>
      <p:sp>
        <p:nvSpPr>
          <p:cNvPr id="5" name="TextBox 4">
            <a:extLst>
              <a:ext uri="{FF2B5EF4-FFF2-40B4-BE49-F238E27FC236}">
                <a16:creationId xmlns:a16="http://schemas.microsoft.com/office/drawing/2014/main" id="{FB668B19-BAB8-6FCE-9804-D3E32DC3A7ED}"/>
              </a:ext>
            </a:extLst>
          </p:cNvPr>
          <p:cNvSpPr txBox="1"/>
          <p:nvPr/>
        </p:nvSpPr>
        <p:spPr>
          <a:xfrm>
            <a:off x="648206" y="2548040"/>
            <a:ext cx="8534264" cy="1446550"/>
          </a:xfrm>
          <a:prstGeom prst="rect">
            <a:avLst/>
          </a:prstGeom>
          <a:noFill/>
        </p:spPr>
        <p:txBody>
          <a:bodyPr wrap="square" lIns="91440" tIns="45720" rIns="91440" bIns="45720" rtlCol="0" anchor="t">
            <a:spAutoFit/>
          </a:bodyPr>
          <a:lstStyle/>
          <a:p>
            <a:r>
              <a:rPr lang="en-US" sz="2800" b="1" dirty="0">
                <a:solidFill>
                  <a:schemeClr val="accent3"/>
                </a:solidFill>
                <a:latin typeface="Aleo"/>
              </a:rPr>
              <a:t>Link:</a:t>
            </a:r>
          </a:p>
          <a:p>
            <a:r>
              <a:rPr lang="en-US" sz="2000" b="1" dirty="0">
                <a:solidFill>
                  <a:schemeClr val="bg1"/>
                </a:solidFill>
                <a:latin typeface="Open Sans"/>
                <a:ea typeface="Open Sans"/>
                <a:cs typeface="Open Sans"/>
              </a:rPr>
              <a:t>Registration</a:t>
            </a:r>
            <a:r>
              <a:rPr lang="en-US" sz="2000" dirty="0">
                <a:solidFill>
                  <a:schemeClr val="bg1"/>
                </a:solidFill>
                <a:latin typeface="Open Sans"/>
                <a:ea typeface="Open Sans"/>
                <a:cs typeface="Open Sans"/>
              </a:rPr>
              <a:t> - </a:t>
            </a:r>
            <a:r>
              <a:rPr lang="en-US" sz="2000" dirty="0">
                <a:solidFill>
                  <a:schemeClr val="bg1"/>
                </a:solidFill>
                <a:ea typeface="+mn-lt"/>
                <a:cs typeface="+mn-lt"/>
              </a:rPr>
              <a:t>https://cvent.me/8OQ08v?rt=7NaWltyn3EabYhP_UJCyOg&amp;utm_source=social&amp;utm_campaign=FOB25&amp;utm_medium=kits&amp;RefId=FOB25-SMKSP</a:t>
            </a:r>
            <a:endParaRPr lang="en-US" sz="2000">
              <a:solidFill>
                <a:schemeClr val="bg1"/>
              </a:solidFill>
              <a:ea typeface="+mn-lt"/>
              <a:cs typeface="+mn-lt"/>
            </a:endParaRPr>
          </a:p>
        </p:txBody>
      </p:sp>
      <p:sp>
        <p:nvSpPr>
          <p:cNvPr id="6" name="Title 1">
            <a:extLst>
              <a:ext uri="{FF2B5EF4-FFF2-40B4-BE49-F238E27FC236}">
                <a16:creationId xmlns:a16="http://schemas.microsoft.com/office/drawing/2014/main" id="{79B410FC-D982-1919-35AB-36D288FEE0E3}"/>
              </a:ext>
            </a:extLst>
          </p:cNvPr>
          <p:cNvSpPr txBox="1">
            <a:spLocks/>
          </p:cNvSpPr>
          <p:nvPr/>
        </p:nvSpPr>
        <p:spPr>
          <a:xfrm>
            <a:off x="648206" y="1857619"/>
            <a:ext cx="6242100" cy="1206292"/>
          </a:xfrm>
          <a:prstGeom prst="rect">
            <a:avLst/>
          </a:prstGeom>
        </p:spPr>
        <p:txBody>
          <a:bodyPr lIns="91440" tIns="45720" rIns="91440" bIns="45720" anchor="t"/>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r>
              <a:rPr lang="en-US" sz="4000" dirty="0">
                <a:solidFill>
                  <a:schemeClr val="bg1"/>
                </a:solidFill>
                <a:latin typeface="Aleo"/>
              </a:rPr>
              <a:t>Link | Hashtags | Tags</a:t>
            </a:r>
          </a:p>
        </p:txBody>
      </p:sp>
      <p:pic>
        <p:nvPicPr>
          <p:cNvPr id="7" name="Picture 6" descr="A green text on a black background&#10;&#10;AI-generated content may be incorrect.">
            <a:extLst>
              <a:ext uri="{FF2B5EF4-FFF2-40B4-BE49-F238E27FC236}">
                <a16:creationId xmlns:a16="http://schemas.microsoft.com/office/drawing/2014/main" id="{15D694CE-1904-9B7A-0700-3362705CA325}"/>
              </a:ext>
            </a:extLst>
          </p:cNvPr>
          <p:cNvPicPr>
            <a:picLocks noChangeAspect="1"/>
          </p:cNvPicPr>
          <p:nvPr/>
        </p:nvPicPr>
        <p:blipFill>
          <a:blip r:embed="rId3"/>
          <a:stretch>
            <a:fillRect/>
          </a:stretch>
        </p:blipFill>
        <p:spPr>
          <a:xfrm>
            <a:off x="642937" y="624121"/>
            <a:ext cx="2355756" cy="878418"/>
          </a:xfrm>
          <a:prstGeom prst="rect">
            <a:avLst/>
          </a:prstGeom>
        </p:spPr>
      </p:pic>
      <p:sp>
        <p:nvSpPr>
          <p:cNvPr id="8" name="Title 1">
            <a:extLst>
              <a:ext uri="{FF2B5EF4-FFF2-40B4-BE49-F238E27FC236}">
                <a16:creationId xmlns:a16="http://schemas.microsoft.com/office/drawing/2014/main" id="{81A1F814-BBF7-4F99-2B14-549C423B6FDD}"/>
              </a:ext>
            </a:extLst>
          </p:cNvPr>
          <p:cNvSpPr txBox="1">
            <a:spLocks/>
          </p:cNvSpPr>
          <p:nvPr/>
        </p:nvSpPr>
        <p:spPr>
          <a:xfrm>
            <a:off x="7780421" y="585292"/>
            <a:ext cx="1941094" cy="1050878"/>
          </a:xfrm>
          <a:prstGeom prst="rect">
            <a:avLst/>
          </a:prstGeom>
        </p:spPr>
        <p:txBody>
          <a:bodyPr/>
          <a:lst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a:lstStyle>
          <a:p>
            <a:pPr algn="r" fontAlgn="base"/>
            <a:endParaRPr lang="en-US" sz="2400" dirty="0">
              <a:solidFill>
                <a:schemeClr val="bg1"/>
              </a:solidFill>
              <a:latin typeface="Aleo" pitchFamily="2" charset="77"/>
            </a:endParaRPr>
          </a:p>
        </p:txBody>
      </p:sp>
      <p:sp>
        <p:nvSpPr>
          <p:cNvPr id="9" name="TextBox 8">
            <a:extLst>
              <a:ext uri="{FF2B5EF4-FFF2-40B4-BE49-F238E27FC236}">
                <a16:creationId xmlns:a16="http://schemas.microsoft.com/office/drawing/2014/main" id="{4CD86A37-C0D1-8069-A18D-DCDA60A28D8E}"/>
              </a:ext>
            </a:extLst>
          </p:cNvPr>
          <p:cNvSpPr txBox="1"/>
          <p:nvPr/>
        </p:nvSpPr>
        <p:spPr>
          <a:xfrm>
            <a:off x="648206" y="4172170"/>
            <a:ext cx="8534264" cy="1138773"/>
          </a:xfrm>
          <a:prstGeom prst="rect">
            <a:avLst/>
          </a:prstGeom>
          <a:noFill/>
        </p:spPr>
        <p:txBody>
          <a:bodyPr wrap="square" rtlCol="0">
            <a:spAutoFit/>
          </a:bodyPr>
          <a:lstStyle/>
          <a:p>
            <a:r>
              <a:rPr lang="en-US" sz="2800" b="1" dirty="0">
                <a:solidFill>
                  <a:schemeClr val="accent3"/>
                </a:solidFill>
                <a:latin typeface="Aleo" pitchFamily="2" charset="77"/>
              </a:rPr>
              <a:t>Hashtags:</a:t>
            </a:r>
          </a:p>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#FutureofBeverage #InformaConnectFoodservice #Technomic #CSP #NationsRestaurantNews </a:t>
            </a:r>
          </a:p>
        </p:txBody>
      </p:sp>
      <p:sp>
        <p:nvSpPr>
          <p:cNvPr id="10" name="TextBox 9">
            <a:extLst>
              <a:ext uri="{FF2B5EF4-FFF2-40B4-BE49-F238E27FC236}">
                <a16:creationId xmlns:a16="http://schemas.microsoft.com/office/drawing/2014/main" id="{2022D225-187C-0199-EBFD-3F98E8A21131}"/>
              </a:ext>
            </a:extLst>
          </p:cNvPr>
          <p:cNvSpPr txBox="1"/>
          <p:nvPr/>
        </p:nvSpPr>
        <p:spPr>
          <a:xfrm>
            <a:off x="642937" y="5483736"/>
            <a:ext cx="9078577" cy="4934684"/>
          </a:xfrm>
          <a:prstGeom prst="rect">
            <a:avLst/>
          </a:prstGeom>
          <a:noFill/>
        </p:spPr>
        <p:txBody>
          <a:bodyPr wrap="square" rtlCol="0">
            <a:spAutoFit/>
          </a:bodyPr>
          <a:lstStyle/>
          <a:p>
            <a:r>
              <a:rPr lang="en-US" sz="2800" b="1" dirty="0">
                <a:solidFill>
                  <a:schemeClr val="accent3"/>
                </a:solidFill>
                <a:latin typeface="Aleo" pitchFamily="2" charset="77"/>
              </a:rPr>
              <a:t>Tags:</a:t>
            </a:r>
            <a:endParaRPr lang="en-US" sz="2000" b="0" i="0" dirty="0">
              <a:solidFill>
                <a:srgbClr val="000000"/>
              </a:solidFill>
              <a:effectLst/>
              <a:latin typeface="Segoe UI" panose="020B0502040204020203" pitchFamily="34" charset="0"/>
            </a:endParaRPr>
          </a:p>
          <a:p>
            <a:pPr fontAlgn="base">
              <a:spcAft>
                <a:spcPts val="800"/>
              </a:spcAft>
              <a:buNone/>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Instagram </a:t>
            </a:r>
          </a:p>
          <a:p>
            <a:pPr fontAlgn="base">
              <a:spcAft>
                <a:spcPts val="800"/>
              </a:spcAft>
              <a:buNone/>
            </a:pP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@nationsrestaurantnews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@cspdailynews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@connectfoodservice</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a:p>
            <a:pPr fontAlgn="base">
              <a:spcAft>
                <a:spcPts val="800"/>
              </a:spcAft>
              <a:buNone/>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a:p>
            <a:pPr fontAlgn="base">
              <a:spcAft>
                <a:spcPts val="800"/>
              </a:spcAft>
              <a:buNone/>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@Nation’s Restaurant 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@CSP</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@Informa Connect Foodservice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a:p>
            <a:pPr fontAlgn="base">
              <a:spcAft>
                <a:spcPts val="800"/>
              </a:spcAft>
              <a:buNone/>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X/Twitter </a:t>
            </a:r>
          </a:p>
          <a:p>
            <a:pPr fontAlgn="base">
              <a:spcAft>
                <a:spcPts val="800"/>
              </a:spcAft>
              <a:buNone/>
            </a:pP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@NRNonline</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@CSPDailyNews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2">
                  <a:extLst>
                    <a:ext uri="{A12FA001-AC4F-418D-AE19-62706E023703}">
                      <ahyp:hlinkClr xmlns:ahyp="http://schemas.microsoft.com/office/drawing/2018/hyperlinkcolor" val="tx"/>
                    </a:ext>
                  </a:extLst>
                </a:hlinkClick>
              </a:rPr>
              <a:t>@connect_foods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a:p>
            <a:pPr fontAlgn="base">
              <a:spcAft>
                <a:spcPts val="800"/>
              </a:spcAft>
              <a:buNone/>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 </a:t>
            </a:r>
          </a:p>
          <a:p>
            <a:pPr fontAlgn="base">
              <a:spcAft>
                <a:spcPts val="800"/>
              </a:spcAft>
              <a:buNone/>
            </a:pP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@Nation’s Restaurant 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@CSP, Inc.</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@Informa Connect Foodservice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a:p>
            <a:pPr fontAlgn="base">
              <a:spcAft>
                <a:spcPts val="800"/>
              </a:spcAft>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 </a:t>
            </a:r>
          </a:p>
          <a:p>
            <a:pPr fontAlgn="base">
              <a:spcAft>
                <a:spcPts val="800"/>
              </a:spcAft>
            </a:pP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@NationsRestaurantNews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 </a:t>
            </a:r>
            <a:r>
              <a:rPr lang="en-US" sz="2000" dirty="0" err="1">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cspdailynews</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  </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@connectfsvert</a:t>
            </a:r>
            <a:r>
              <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p>
          <a:p>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9297112"/>
      </p:ext>
    </p:extLst>
  </p:cSld>
  <p:clrMapOvr>
    <a:masterClrMapping/>
  </p:clrMapOvr>
</p:sld>
</file>

<file path=ppt/theme/theme1.xml><?xml version="1.0" encoding="utf-8"?>
<a:theme xmlns:a="http://schemas.openxmlformats.org/drawingml/2006/main" name="Office Theme">
  <a:themeElements>
    <a:clrScheme name="25 Future of Beverage">
      <a:dk1>
        <a:srgbClr val="000000"/>
      </a:dk1>
      <a:lt1>
        <a:srgbClr val="FFFFFF"/>
      </a:lt1>
      <a:dk2>
        <a:srgbClr val="4082EF"/>
      </a:dk2>
      <a:lt2>
        <a:srgbClr val="E8E8E8"/>
      </a:lt2>
      <a:accent1>
        <a:srgbClr val="51E5FF"/>
      </a:accent1>
      <a:accent2>
        <a:srgbClr val="440381"/>
      </a:accent2>
      <a:accent3>
        <a:srgbClr val="B3E34B"/>
      </a:accent3>
      <a:accent4>
        <a:srgbClr val="E33889"/>
      </a:accent4>
      <a:accent5>
        <a:srgbClr val="531499"/>
      </a:accent5>
      <a:accent6>
        <a:srgbClr val="1140BF"/>
      </a:accent6>
      <a:hlink>
        <a:srgbClr val="0432FF"/>
      </a:hlink>
      <a:folHlink>
        <a:srgbClr val="521B9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4e7eed-fefc-43d4-9f2f-fecfc42e1877">
      <Terms xmlns="http://schemas.microsoft.com/office/infopath/2007/PartnerControls"/>
    </lcf76f155ced4ddcb4097134ff3c332f>
    <TaxCatchAll xmlns="43521e73-0b1a-44cf-b2ea-bc658ba3047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410E38B8B66649ABA5CBD882FBE15C" ma:contentTypeVersion="15" ma:contentTypeDescription="Create a new document." ma:contentTypeScope="" ma:versionID="bb71030ae04b296349226b14744ec4f4">
  <xsd:schema xmlns:xsd="http://www.w3.org/2001/XMLSchema" xmlns:xs="http://www.w3.org/2001/XMLSchema" xmlns:p="http://schemas.microsoft.com/office/2006/metadata/properties" xmlns:ns2="9d4e7eed-fefc-43d4-9f2f-fecfc42e1877" xmlns:ns3="43521e73-0b1a-44cf-b2ea-bc658ba30475" targetNamespace="http://schemas.microsoft.com/office/2006/metadata/properties" ma:root="true" ma:fieldsID="8638f30b0048c7230893dd1df287f79d" ns2:_="" ns3:_="">
    <xsd:import namespace="9d4e7eed-fefc-43d4-9f2f-fecfc42e1877"/>
    <xsd:import namespace="43521e73-0b1a-44cf-b2ea-bc658ba304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7eed-fefc-43d4-9f2f-fecfc42e1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521e73-0b1a-44cf-b2ea-bc658ba3047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17be951-0d71-46e4-a848-222db5cf027e}" ma:internalName="TaxCatchAll" ma:showField="CatchAllData" ma:web="43521e73-0b1a-44cf-b2ea-bc658ba304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07A4F2-049E-4598-AD7D-EF444640D254}">
  <ds:schemaRefs>
    <ds:schemaRef ds:uri="http://schemas.microsoft.com/sharepoint/v3/contenttype/forms"/>
  </ds:schemaRefs>
</ds:datastoreItem>
</file>

<file path=customXml/itemProps2.xml><?xml version="1.0" encoding="utf-8"?>
<ds:datastoreItem xmlns:ds="http://schemas.openxmlformats.org/officeDocument/2006/customXml" ds:itemID="{90AEE651-05D3-44EA-AB5D-E26F4ED41D50}">
  <ds:schemaRefs>
    <ds:schemaRef ds:uri="http://schemas.microsoft.com/office/2006/metadata/properties"/>
    <ds:schemaRef ds:uri="http://schemas.microsoft.com/office/infopath/2007/PartnerControls"/>
    <ds:schemaRef ds:uri="9d4e7eed-fefc-43d4-9f2f-fecfc42e1877"/>
    <ds:schemaRef ds:uri="43521e73-0b1a-44cf-b2ea-bc658ba30475"/>
  </ds:schemaRefs>
</ds:datastoreItem>
</file>

<file path=customXml/itemProps3.xml><?xml version="1.0" encoding="utf-8"?>
<ds:datastoreItem xmlns:ds="http://schemas.openxmlformats.org/officeDocument/2006/customXml" ds:itemID="{87BFC41F-6A1E-49C5-B12B-2A9A41E8E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7eed-fefc-43d4-9f2f-fecfc42e1877"/>
    <ds:schemaRef ds:uri="43521e73-0b1a-44cf-b2ea-bc658ba30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74</TotalTime>
  <Words>347</Words>
  <Application>Microsoft Office PowerPoint</Application>
  <PresentationFormat>Custom</PresentationFormat>
  <Paragraphs>36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Sambo, Kristen</dc:creator>
  <cp:lastModifiedBy>Nassani, Annalise</cp:lastModifiedBy>
  <cp:revision>21</cp:revision>
  <dcterms:created xsi:type="dcterms:W3CDTF">2025-01-29T17:36:16Z</dcterms:created>
  <dcterms:modified xsi:type="dcterms:W3CDTF">2025-07-01T18:29:35Z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2025-01-29T18:48:59Z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24d543dd-8b7c-4811-8b3c-dd174fe73a12</vt:lpwstr>
  </property>
  <property fmtid="{D5CDD505-2E9C-101B-9397-08002B2CF9AE}" pid="8" name="MSIP_Label_2bbab825-a111-45e4-86a1-18cee0005896_ContentBits">
    <vt:lpwstr>2</vt:lpwstr>
  </property>
  <property fmtid="{D5CDD505-2E9C-101B-9397-08002B2CF9AE}" pid="9" name="MSIP_Label_2bbab825-a111-45e4-86a1-18cee0005896_Tag">
    <vt:lpwstr>50, 3, 0, 1</vt:lpwstr>
  </property>
  <property fmtid="{D5CDD505-2E9C-101B-9397-08002B2CF9AE}" pid="10" name="ClassificationContentMarkingFooterLocations">
    <vt:lpwstr>Office Theme:8</vt:lpwstr>
  </property>
  <property fmtid="{D5CDD505-2E9C-101B-9397-08002B2CF9AE}" pid="11" name="ClassificationContentMarkingFooterText">
    <vt:lpwstr>Information Classification: General</vt:lpwstr>
  </property>
  <property fmtid="{D5CDD505-2E9C-101B-9397-08002B2CF9AE}" pid="12" name="ContentTypeId">
    <vt:lpwstr>0x010100A2410E38B8B66649ABA5CBD882FBE15C</vt:lpwstr>
  </property>
  <property fmtid="{D5CDD505-2E9C-101B-9397-08002B2CF9AE}" pid="13" name="MediaServiceImageTags">
    <vt:lpwstr/>
  </property>
</Properties>
</file>