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 id="2147483703" r:id="rId2"/>
  </p:sldMasterIdLst>
  <p:notesMasterIdLst>
    <p:notesMasterId r:id="rId5"/>
  </p:notesMasterIdLst>
  <p:sldIdLst>
    <p:sldId id="261" r:id="rId3"/>
    <p:sldId id="262" r:id="rId4"/>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65A"/>
    <a:srgbClr val="BD2137"/>
    <a:srgbClr val="01729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9502"/>
  </p:normalViewPr>
  <p:slideViewPr>
    <p:cSldViewPr snapToGrid="0" snapToObjects="1">
      <p:cViewPr>
        <p:scale>
          <a:sx n="134" d="100"/>
          <a:sy n="134" d="100"/>
        </p:scale>
        <p:origin x="49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9DF15-6EB5-D645-9DD0-CA33CD4F7F00}" type="datetimeFigureOut">
              <a:rPr lang="en-US" smtClean="0"/>
              <a:t>3/5/2025</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AC6E5-8728-134F-B95C-B597280A50C2}" type="slidenum">
              <a:rPr lang="en-US" smtClean="0"/>
              <a:t>‹#›</a:t>
            </a:fld>
            <a:endParaRPr lang="en-US" dirty="0"/>
          </a:p>
        </p:txBody>
      </p:sp>
    </p:spTree>
    <p:extLst>
      <p:ext uri="{BB962C8B-B14F-4D97-AF65-F5344CB8AC3E}">
        <p14:creationId xmlns:p14="http://schemas.microsoft.com/office/powerpoint/2010/main" val="93920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Registered/® Legal Usage: </a:t>
            </a:r>
            <a:r>
              <a:rPr lang="en-US" sz="1200" b="0" i="0" kern="1200" dirty="0">
                <a:solidFill>
                  <a:schemeClr val="tx1"/>
                </a:solidFill>
                <a:effectLst/>
                <a:latin typeface="+mn-lt"/>
                <a:ea typeface="+mn-ea"/>
                <a:cs typeface="+mn-cs"/>
              </a:rPr>
              <a:t>U.S., Canada, Caribbean, Mexico, Chile, Costa Rica, Guatemala and Nicaragua</a:t>
            </a:r>
          </a:p>
        </p:txBody>
      </p:sp>
      <p:sp>
        <p:nvSpPr>
          <p:cNvPr id="4" name="Slide Number Placeholder 3"/>
          <p:cNvSpPr>
            <a:spLocks noGrp="1"/>
          </p:cNvSpPr>
          <p:nvPr>
            <p:ph type="sldNum" sz="quarter" idx="5"/>
          </p:nvPr>
        </p:nvSpPr>
        <p:spPr/>
        <p:txBody>
          <a:bodyPr/>
          <a:lstStyle/>
          <a:p>
            <a:fld id="{5B2AC6E5-8728-134F-B95C-B597280A50C2}" type="slidenum">
              <a:rPr lang="en-US" smtClean="0"/>
              <a:t>1</a:t>
            </a:fld>
            <a:endParaRPr lang="en-US"/>
          </a:p>
        </p:txBody>
      </p:sp>
    </p:spTree>
    <p:extLst>
      <p:ext uri="{BB962C8B-B14F-4D97-AF65-F5344CB8AC3E}">
        <p14:creationId xmlns:p14="http://schemas.microsoft.com/office/powerpoint/2010/main" val="262559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Registered/® Legal Usage: </a:t>
            </a:r>
            <a:r>
              <a:rPr lang="en-US" sz="1200" b="0" i="0" kern="1200" dirty="0">
                <a:solidFill>
                  <a:schemeClr val="tx1"/>
                </a:solidFill>
                <a:effectLst/>
                <a:latin typeface="+mn-lt"/>
                <a:ea typeface="+mn-ea"/>
                <a:cs typeface="+mn-cs"/>
              </a:rPr>
              <a:t>U.S., Canada, Caribbean, Mexico, Chile, Costa Rica, Guatemala and Nicaragua</a:t>
            </a:r>
          </a:p>
        </p:txBody>
      </p:sp>
      <p:sp>
        <p:nvSpPr>
          <p:cNvPr id="4" name="Slide Number Placeholder 3"/>
          <p:cNvSpPr>
            <a:spLocks noGrp="1"/>
          </p:cNvSpPr>
          <p:nvPr>
            <p:ph type="sldNum" sz="quarter" idx="5"/>
          </p:nvPr>
        </p:nvSpPr>
        <p:spPr/>
        <p:txBody>
          <a:bodyPr/>
          <a:lstStyle/>
          <a:p>
            <a:fld id="{5B2AC6E5-8728-134F-B95C-B597280A50C2}" type="slidenum">
              <a:rPr lang="en-US" smtClean="0"/>
              <a:t>2</a:t>
            </a:fld>
            <a:endParaRPr lang="en-US"/>
          </a:p>
        </p:txBody>
      </p:sp>
    </p:spTree>
    <p:extLst>
      <p:ext uri="{BB962C8B-B14F-4D97-AF65-F5344CB8AC3E}">
        <p14:creationId xmlns:p14="http://schemas.microsoft.com/office/powerpoint/2010/main" val="404238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9DE2EDC-F142-E64C-BC53-5AB3714878DB}"/>
              </a:ext>
            </a:extLst>
          </p:cNvPr>
          <p:cNvSpPr>
            <a:spLocks noGrp="1"/>
          </p:cNvSpPr>
          <p:nvPr>
            <p:ph type="pic" sz="quarter" idx="10" hasCustomPrompt="1"/>
          </p:nvPr>
        </p:nvSpPr>
        <p:spPr>
          <a:xfrm>
            <a:off x="228600" y="228600"/>
            <a:ext cx="1828800" cy="1822450"/>
          </a:xfrm>
          <a:prstGeom prst="rect">
            <a:avLst/>
          </a:prstGeom>
        </p:spPr>
        <p:txBody>
          <a:bodyPr lIns="91440" tIns="91440" rIns="91440" bIns="91440"/>
          <a:lstStyle>
            <a:lvl1pPr marL="0" indent="0">
              <a:buNone/>
              <a:defRPr sz="800" b="0" i="0">
                <a:latin typeface="Arial" panose="020B0604020202020204" pitchFamily="34" charset="0"/>
                <a:cs typeface="Arial" panose="020B0604020202020204" pitchFamily="34" charset="0"/>
              </a:defRPr>
            </a:lvl1pPr>
          </a:lstStyle>
          <a:p>
            <a:r>
              <a:rPr lang="en-US" dirty="0"/>
              <a:t>Insert photo here</a:t>
            </a:r>
          </a:p>
        </p:txBody>
      </p:sp>
      <p:sp>
        <p:nvSpPr>
          <p:cNvPr id="8" name="Text Placeholder 14">
            <a:extLst>
              <a:ext uri="{FF2B5EF4-FFF2-40B4-BE49-F238E27FC236}">
                <a16:creationId xmlns:a16="http://schemas.microsoft.com/office/drawing/2014/main" id="{88F6E534-EA95-9544-BB1B-BF26BEB85C97}"/>
              </a:ext>
            </a:extLst>
          </p:cNvPr>
          <p:cNvSpPr>
            <a:spLocks noGrp="1"/>
          </p:cNvSpPr>
          <p:nvPr>
            <p:ph type="body" sz="quarter" idx="11" hasCustomPrompt="1"/>
          </p:nvPr>
        </p:nvSpPr>
        <p:spPr>
          <a:xfrm>
            <a:off x="2279650" y="336086"/>
            <a:ext cx="2870200" cy="114300"/>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FIRSTNAME LASTNAME</a:t>
            </a:r>
            <a:endParaRPr lang="en-US" dirty="0"/>
          </a:p>
        </p:txBody>
      </p:sp>
      <p:sp>
        <p:nvSpPr>
          <p:cNvPr id="9" name="Text Placeholder 14">
            <a:extLst>
              <a:ext uri="{FF2B5EF4-FFF2-40B4-BE49-F238E27FC236}">
                <a16:creationId xmlns:a16="http://schemas.microsoft.com/office/drawing/2014/main" id="{E2029B6F-E208-1642-9D48-791FAD0BE1FD}"/>
              </a:ext>
            </a:extLst>
          </p:cNvPr>
          <p:cNvSpPr>
            <a:spLocks noGrp="1"/>
          </p:cNvSpPr>
          <p:nvPr>
            <p:ph type="body" sz="quarter" idx="12" hasCustomPrompt="1"/>
          </p:nvPr>
        </p:nvSpPr>
        <p:spPr>
          <a:xfrm>
            <a:off x="2279650" y="463677"/>
            <a:ext cx="2870200" cy="114300"/>
          </a:xfrm>
          <a:prstGeom prst="rect">
            <a:avLst/>
          </a:prstGeom>
        </p:spPr>
        <p:txBody>
          <a:bodyPr lIns="0" tIns="0" rIns="0" bIns="0"/>
          <a:lstStyle>
            <a:lvl1pPr marL="0" indent="0">
              <a:buNone/>
              <a:defRPr sz="800" b="0" i="1">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Title 1</a:t>
            </a:r>
            <a:endParaRPr lang="en-US" dirty="0"/>
          </a:p>
        </p:txBody>
      </p:sp>
      <p:sp>
        <p:nvSpPr>
          <p:cNvPr id="10" name="Text Placeholder 14">
            <a:extLst>
              <a:ext uri="{FF2B5EF4-FFF2-40B4-BE49-F238E27FC236}">
                <a16:creationId xmlns:a16="http://schemas.microsoft.com/office/drawing/2014/main" id="{E1C0D3B9-7686-6B49-B488-9DFB46EB53AF}"/>
              </a:ext>
            </a:extLst>
          </p:cNvPr>
          <p:cNvSpPr>
            <a:spLocks noGrp="1"/>
          </p:cNvSpPr>
          <p:nvPr>
            <p:ph type="body" sz="quarter" idx="13" hasCustomPrompt="1"/>
          </p:nvPr>
        </p:nvSpPr>
        <p:spPr>
          <a:xfrm>
            <a:off x="2279650" y="585951"/>
            <a:ext cx="2870200" cy="114300"/>
          </a:xfrm>
          <a:prstGeom prst="rect">
            <a:avLst/>
          </a:prstGeom>
        </p:spPr>
        <p:txBody>
          <a:bodyPr lIns="0" tIns="0" rIns="0" bIns="0"/>
          <a:lstStyle>
            <a:lvl1pPr marL="0" indent="0">
              <a:buNone/>
              <a:defRPr sz="800" b="0" i="1">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Title 2</a:t>
            </a:r>
            <a:endParaRPr lang="en-US" dirty="0"/>
          </a:p>
        </p:txBody>
      </p:sp>
      <p:sp>
        <p:nvSpPr>
          <p:cNvPr id="11" name="Text Placeholder 14">
            <a:extLst>
              <a:ext uri="{FF2B5EF4-FFF2-40B4-BE49-F238E27FC236}">
                <a16:creationId xmlns:a16="http://schemas.microsoft.com/office/drawing/2014/main" id="{9E96F505-6383-8447-B3D6-89B2C81CE8F6}"/>
              </a:ext>
            </a:extLst>
          </p:cNvPr>
          <p:cNvSpPr>
            <a:spLocks noGrp="1"/>
          </p:cNvSpPr>
          <p:nvPr>
            <p:ph type="body" sz="quarter" idx="15" hasCustomPrompt="1"/>
          </p:nvPr>
        </p:nvSpPr>
        <p:spPr>
          <a:xfrm>
            <a:off x="2279650" y="920877"/>
            <a:ext cx="2870200" cy="114300"/>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123 Street Name</a:t>
            </a:r>
            <a:endParaRPr lang="en-US" dirty="0"/>
          </a:p>
        </p:txBody>
      </p:sp>
      <p:sp>
        <p:nvSpPr>
          <p:cNvPr id="12" name="Text Placeholder 14">
            <a:extLst>
              <a:ext uri="{FF2B5EF4-FFF2-40B4-BE49-F238E27FC236}">
                <a16:creationId xmlns:a16="http://schemas.microsoft.com/office/drawing/2014/main" id="{7C975AF4-19EC-E448-BC1B-A844F41ADE8E}"/>
              </a:ext>
            </a:extLst>
          </p:cNvPr>
          <p:cNvSpPr>
            <a:spLocks noGrp="1"/>
          </p:cNvSpPr>
          <p:nvPr>
            <p:ph type="body" sz="quarter" idx="17" hasCustomPrompt="1"/>
          </p:nvPr>
        </p:nvSpPr>
        <p:spPr>
          <a:xfrm>
            <a:off x="2279650" y="1250486"/>
            <a:ext cx="115719" cy="114300"/>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T</a:t>
            </a:r>
            <a:endParaRPr lang="en-US" dirty="0"/>
          </a:p>
        </p:txBody>
      </p:sp>
      <p:sp>
        <p:nvSpPr>
          <p:cNvPr id="13" name="Text Placeholder 14">
            <a:extLst>
              <a:ext uri="{FF2B5EF4-FFF2-40B4-BE49-F238E27FC236}">
                <a16:creationId xmlns:a16="http://schemas.microsoft.com/office/drawing/2014/main" id="{824D6F7F-7843-9344-9BCE-7E80E2FDDC1C}"/>
              </a:ext>
            </a:extLst>
          </p:cNvPr>
          <p:cNvSpPr>
            <a:spLocks noGrp="1"/>
          </p:cNvSpPr>
          <p:nvPr>
            <p:ph type="body" sz="quarter" idx="18" hasCustomPrompt="1"/>
          </p:nvPr>
        </p:nvSpPr>
        <p:spPr>
          <a:xfrm>
            <a:off x="2279650" y="1378077"/>
            <a:ext cx="115719" cy="114300"/>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M</a:t>
            </a:r>
            <a:endParaRPr lang="en-US" dirty="0"/>
          </a:p>
        </p:txBody>
      </p:sp>
      <p:sp>
        <p:nvSpPr>
          <p:cNvPr id="14" name="Text Placeholder 14">
            <a:extLst>
              <a:ext uri="{FF2B5EF4-FFF2-40B4-BE49-F238E27FC236}">
                <a16:creationId xmlns:a16="http://schemas.microsoft.com/office/drawing/2014/main" id="{A351C61F-97EC-6547-9148-8010C206F98C}"/>
              </a:ext>
            </a:extLst>
          </p:cNvPr>
          <p:cNvSpPr>
            <a:spLocks noGrp="1"/>
          </p:cNvSpPr>
          <p:nvPr>
            <p:ph type="body" sz="quarter" idx="19" hasCustomPrompt="1"/>
          </p:nvPr>
        </p:nvSpPr>
        <p:spPr>
          <a:xfrm>
            <a:off x="2279650" y="1500351"/>
            <a:ext cx="115719" cy="114300"/>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dirty="0"/>
              <a:t>F</a:t>
            </a:r>
          </a:p>
        </p:txBody>
      </p:sp>
      <p:sp>
        <p:nvSpPr>
          <p:cNvPr id="15" name="Text Placeholder 14">
            <a:extLst>
              <a:ext uri="{FF2B5EF4-FFF2-40B4-BE49-F238E27FC236}">
                <a16:creationId xmlns:a16="http://schemas.microsoft.com/office/drawing/2014/main" id="{6C06C315-F433-6440-90FC-1A8D87D0B20D}"/>
              </a:ext>
            </a:extLst>
          </p:cNvPr>
          <p:cNvSpPr>
            <a:spLocks noGrp="1"/>
          </p:cNvSpPr>
          <p:nvPr>
            <p:ph type="body" sz="quarter" idx="20" hasCustomPrompt="1"/>
          </p:nvPr>
        </p:nvSpPr>
        <p:spPr>
          <a:xfrm>
            <a:off x="2423086" y="1250486"/>
            <a:ext cx="2726764" cy="114300"/>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+1 000 000 0000</a:t>
            </a:r>
            <a:endParaRPr lang="en-US" dirty="0"/>
          </a:p>
        </p:txBody>
      </p:sp>
      <p:sp>
        <p:nvSpPr>
          <p:cNvPr id="16" name="Text Placeholder 14">
            <a:extLst>
              <a:ext uri="{FF2B5EF4-FFF2-40B4-BE49-F238E27FC236}">
                <a16:creationId xmlns:a16="http://schemas.microsoft.com/office/drawing/2014/main" id="{A9A5076F-D65E-464D-B788-B9FF51A979B4}"/>
              </a:ext>
            </a:extLst>
          </p:cNvPr>
          <p:cNvSpPr>
            <a:spLocks noGrp="1"/>
          </p:cNvSpPr>
          <p:nvPr>
            <p:ph type="body" sz="quarter" idx="21" hasCustomPrompt="1"/>
          </p:nvPr>
        </p:nvSpPr>
        <p:spPr>
          <a:xfrm>
            <a:off x="2423086" y="1378077"/>
            <a:ext cx="2726764" cy="114300"/>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+1 000 000 0000</a:t>
            </a:r>
            <a:endParaRPr lang="en-US" dirty="0"/>
          </a:p>
        </p:txBody>
      </p:sp>
      <p:sp>
        <p:nvSpPr>
          <p:cNvPr id="17" name="Text Placeholder 14">
            <a:extLst>
              <a:ext uri="{FF2B5EF4-FFF2-40B4-BE49-F238E27FC236}">
                <a16:creationId xmlns:a16="http://schemas.microsoft.com/office/drawing/2014/main" id="{F791FBDE-81DE-9E4A-BF1A-7D8022207234}"/>
              </a:ext>
            </a:extLst>
          </p:cNvPr>
          <p:cNvSpPr>
            <a:spLocks noGrp="1"/>
          </p:cNvSpPr>
          <p:nvPr>
            <p:ph type="body" sz="quarter" idx="22" hasCustomPrompt="1"/>
          </p:nvPr>
        </p:nvSpPr>
        <p:spPr>
          <a:xfrm>
            <a:off x="2423086" y="1500351"/>
            <a:ext cx="2726764" cy="114300"/>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+1 000 000 0000</a:t>
            </a:r>
            <a:endParaRPr lang="en-US" dirty="0"/>
          </a:p>
        </p:txBody>
      </p:sp>
      <p:sp>
        <p:nvSpPr>
          <p:cNvPr id="18" name="Text Placeholder 14">
            <a:extLst>
              <a:ext uri="{FF2B5EF4-FFF2-40B4-BE49-F238E27FC236}">
                <a16:creationId xmlns:a16="http://schemas.microsoft.com/office/drawing/2014/main" id="{CE18CE9C-BDE8-6642-81E2-140A4E695C5A}"/>
              </a:ext>
            </a:extLst>
          </p:cNvPr>
          <p:cNvSpPr>
            <a:spLocks noGrp="1"/>
          </p:cNvSpPr>
          <p:nvPr>
            <p:ph type="body" sz="quarter" idx="23" hasCustomPrompt="1"/>
          </p:nvPr>
        </p:nvSpPr>
        <p:spPr>
          <a:xfrm>
            <a:off x="2279650" y="1706185"/>
            <a:ext cx="2870200" cy="114300"/>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err="1"/>
              <a:t>first.lastname@hyatt.com</a:t>
            </a:r>
            <a:endParaRPr lang="en-US" dirty="0"/>
          </a:p>
        </p:txBody>
      </p:sp>
      <p:sp>
        <p:nvSpPr>
          <p:cNvPr id="19" name="Text Placeholder 14">
            <a:extLst>
              <a:ext uri="{FF2B5EF4-FFF2-40B4-BE49-F238E27FC236}">
                <a16:creationId xmlns:a16="http://schemas.microsoft.com/office/drawing/2014/main" id="{16F51F9B-A431-8347-A947-A5E00269012F}"/>
              </a:ext>
            </a:extLst>
          </p:cNvPr>
          <p:cNvSpPr>
            <a:spLocks noGrp="1"/>
          </p:cNvSpPr>
          <p:nvPr>
            <p:ph type="body" sz="quarter" idx="24" hasCustomPrompt="1"/>
          </p:nvPr>
        </p:nvSpPr>
        <p:spPr>
          <a:xfrm>
            <a:off x="2279650" y="1828459"/>
            <a:ext cx="2870200" cy="114300"/>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dirty="0" err="1"/>
              <a:t>propertyname.hyatt.com</a:t>
            </a:r>
            <a:endParaRPr lang="en-US" dirty="0"/>
          </a:p>
        </p:txBody>
      </p:sp>
      <p:sp>
        <p:nvSpPr>
          <p:cNvPr id="23" name="Text Placeholder 14">
            <a:extLst>
              <a:ext uri="{FF2B5EF4-FFF2-40B4-BE49-F238E27FC236}">
                <a16:creationId xmlns:a16="http://schemas.microsoft.com/office/drawing/2014/main" id="{11D7C5CF-B522-3146-8675-E1486E673940}"/>
              </a:ext>
            </a:extLst>
          </p:cNvPr>
          <p:cNvSpPr>
            <a:spLocks noGrp="1"/>
          </p:cNvSpPr>
          <p:nvPr>
            <p:ph type="body" sz="quarter" idx="39" hasCustomPrompt="1"/>
          </p:nvPr>
        </p:nvSpPr>
        <p:spPr>
          <a:xfrm>
            <a:off x="2279650" y="1055788"/>
            <a:ext cx="2870200" cy="114300"/>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dirty="0"/>
              <a:t>City, ST 12345, Country</a:t>
            </a:r>
          </a:p>
        </p:txBody>
      </p:sp>
      <p:sp>
        <p:nvSpPr>
          <p:cNvPr id="24" name="Text Placeholder 14">
            <a:extLst>
              <a:ext uri="{FF2B5EF4-FFF2-40B4-BE49-F238E27FC236}">
                <a16:creationId xmlns:a16="http://schemas.microsoft.com/office/drawing/2014/main" id="{3784D335-56CA-6D45-92CD-527BCA5C37D0}"/>
              </a:ext>
            </a:extLst>
          </p:cNvPr>
          <p:cNvSpPr>
            <a:spLocks noGrp="1"/>
          </p:cNvSpPr>
          <p:nvPr>
            <p:ph type="body" sz="quarter" idx="40" hasCustomPrompt="1"/>
          </p:nvPr>
        </p:nvSpPr>
        <p:spPr>
          <a:xfrm>
            <a:off x="2279650" y="793286"/>
            <a:ext cx="2870200" cy="114300"/>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GRAND HYATT PROPERTY NAME</a:t>
            </a:r>
            <a:endParaRPr lang="en-US" dirty="0"/>
          </a:p>
        </p:txBody>
      </p:sp>
    </p:spTree>
    <p:extLst>
      <p:ext uri="{BB962C8B-B14F-4D97-AF65-F5344CB8AC3E}">
        <p14:creationId xmlns:p14="http://schemas.microsoft.com/office/powerpoint/2010/main" val="12926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6E9FE395-8839-2143-B994-4A9A222802FC}"/>
              </a:ext>
            </a:extLst>
          </p:cNvPr>
          <p:cNvSpPr>
            <a:spLocks noGrp="1"/>
          </p:cNvSpPr>
          <p:nvPr>
            <p:ph type="body" sz="quarter" idx="11" hasCustomPrompt="1"/>
          </p:nvPr>
        </p:nvSpPr>
        <p:spPr>
          <a:xfrm>
            <a:off x="400050" y="336085"/>
            <a:ext cx="2109394"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FIRSTNAME LASTNAME</a:t>
            </a:r>
            <a:endParaRPr lang="en-US" dirty="0"/>
          </a:p>
        </p:txBody>
      </p:sp>
      <p:sp>
        <p:nvSpPr>
          <p:cNvPr id="8" name="Text Placeholder 14">
            <a:extLst>
              <a:ext uri="{FF2B5EF4-FFF2-40B4-BE49-F238E27FC236}">
                <a16:creationId xmlns:a16="http://schemas.microsoft.com/office/drawing/2014/main" id="{CF34482F-24A5-7D48-8ACF-8BE737466445}"/>
              </a:ext>
            </a:extLst>
          </p:cNvPr>
          <p:cNvSpPr>
            <a:spLocks noGrp="1"/>
          </p:cNvSpPr>
          <p:nvPr>
            <p:ph type="body" sz="quarter" idx="12" hasCustomPrompt="1"/>
          </p:nvPr>
        </p:nvSpPr>
        <p:spPr>
          <a:xfrm>
            <a:off x="400050" y="463676"/>
            <a:ext cx="2109394" cy="127989"/>
          </a:xfrm>
          <a:prstGeom prst="rect">
            <a:avLst/>
          </a:prstGeom>
        </p:spPr>
        <p:txBody>
          <a:bodyPr lIns="0" tIns="0" rIns="0" bIns="0"/>
          <a:lstStyle>
            <a:lvl1pPr marL="0" indent="0">
              <a:buNone/>
              <a:defRPr sz="800" b="0" i="1">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Title 1</a:t>
            </a:r>
            <a:endParaRPr lang="en-US" dirty="0"/>
          </a:p>
        </p:txBody>
      </p:sp>
      <p:sp>
        <p:nvSpPr>
          <p:cNvPr id="9" name="Text Placeholder 14">
            <a:extLst>
              <a:ext uri="{FF2B5EF4-FFF2-40B4-BE49-F238E27FC236}">
                <a16:creationId xmlns:a16="http://schemas.microsoft.com/office/drawing/2014/main" id="{775B34AA-B278-5844-8A06-9000A402C18C}"/>
              </a:ext>
            </a:extLst>
          </p:cNvPr>
          <p:cNvSpPr>
            <a:spLocks noGrp="1"/>
          </p:cNvSpPr>
          <p:nvPr>
            <p:ph type="body" sz="quarter" idx="13" hasCustomPrompt="1"/>
          </p:nvPr>
        </p:nvSpPr>
        <p:spPr>
          <a:xfrm>
            <a:off x="400050" y="585950"/>
            <a:ext cx="2109394" cy="127989"/>
          </a:xfrm>
          <a:prstGeom prst="rect">
            <a:avLst/>
          </a:prstGeom>
        </p:spPr>
        <p:txBody>
          <a:bodyPr lIns="0" tIns="0" rIns="0" bIns="0"/>
          <a:lstStyle>
            <a:lvl1pPr marL="0" indent="0">
              <a:buNone/>
              <a:defRPr sz="800" b="0" i="1">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Title 2</a:t>
            </a:r>
            <a:endParaRPr lang="en-US" dirty="0"/>
          </a:p>
        </p:txBody>
      </p:sp>
      <p:sp>
        <p:nvSpPr>
          <p:cNvPr id="10" name="Text Placeholder 14">
            <a:extLst>
              <a:ext uri="{FF2B5EF4-FFF2-40B4-BE49-F238E27FC236}">
                <a16:creationId xmlns:a16="http://schemas.microsoft.com/office/drawing/2014/main" id="{661FE804-AE01-754F-AAB4-27FA04490325}"/>
              </a:ext>
            </a:extLst>
          </p:cNvPr>
          <p:cNvSpPr>
            <a:spLocks noGrp="1"/>
          </p:cNvSpPr>
          <p:nvPr>
            <p:ph type="body" sz="quarter" idx="15" hasCustomPrompt="1"/>
          </p:nvPr>
        </p:nvSpPr>
        <p:spPr>
          <a:xfrm>
            <a:off x="400050" y="920876"/>
            <a:ext cx="2109394" cy="127989"/>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123 Street Name</a:t>
            </a:r>
            <a:endParaRPr lang="en-US" dirty="0"/>
          </a:p>
        </p:txBody>
      </p:sp>
      <p:sp>
        <p:nvSpPr>
          <p:cNvPr id="11" name="Text Placeholder 14">
            <a:extLst>
              <a:ext uri="{FF2B5EF4-FFF2-40B4-BE49-F238E27FC236}">
                <a16:creationId xmlns:a16="http://schemas.microsoft.com/office/drawing/2014/main" id="{F4739E03-2351-9A42-A297-456ACF4066F7}"/>
              </a:ext>
            </a:extLst>
          </p:cNvPr>
          <p:cNvSpPr>
            <a:spLocks noGrp="1"/>
          </p:cNvSpPr>
          <p:nvPr>
            <p:ph type="body" sz="quarter" idx="17" hasCustomPrompt="1"/>
          </p:nvPr>
        </p:nvSpPr>
        <p:spPr>
          <a:xfrm>
            <a:off x="400050" y="1250485"/>
            <a:ext cx="85045"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T</a:t>
            </a:r>
            <a:endParaRPr lang="en-US" dirty="0"/>
          </a:p>
        </p:txBody>
      </p:sp>
      <p:sp>
        <p:nvSpPr>
          <p:cNvPr id="12" name="Text Placeholder 14">
            <a:extLst>
              <a:ext uri="{FF2B5EF4-FFF2-40B4-BE49-F238E27FC236}">
                <a16:creationId xmlns:a16="http://schemas.microsoft.com/office/drawing/2014/main" id="{04417D02-9C81-F240-94A5-5AA0F696C949}"/>
              </a:ext>
            </a:extLst>
          </p:cNvPr>
          <p:cNvSpPr>
            <a:spLocks noGrp="1"/>
          </p:cNvSpPr>
          <p:nvPr>
            <p:ph type="body" sz="quarter" idx="18" hasCustomPrompt="1"/>
          </p:nvPr>
        </p:nvSpPr>
        <p:spPr>
          <a:xfrm>
            <a:off x="400050" y="1378076"/>
            <a:ext cx="85045"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M</a:t>
            </a:r>
            <a:endParaRPr lang="en-US" dirty="0"/>
          </a:p>
        </p:txBody>
      </p:sp>
      <p:sp>
        <p:nvSpPr>
          <p:cNvPr id="13" name="Text Placeholder 14">
            <a:extLst>
              <a:ext uri="{FF2B5EF4-FFF2-40B4-BE49-F238E27FC236}">
                <a16:creationId xmlns:a16="http://schemas.microsoft.com/office/drawing/2014/main" id="{C05BC60F-7E01-1444-9AFB-C4100FB8D5B6}"/>
              </a:ext>
            </a:extLst>
          </p:cNvPr>
          <p:cNvSpPr>
            <a:spLocks noGrp="1"/>
          </p:cNvSpPr>
          <p:nvPr>
            <p:ph type="body" sz="quarter" idx="19" hasCustomPrompt="1"/>
          </p:nvPr>
        </p:nvSpPr>
        <p:spPr>
          <a:xfrm>
            <a:off x="400050" y="1500350"/>
            <a:ext cx="85045"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dirty="0"/>
              <a:t>F</a:t>
            </a:r>
          </a:p>
        </p:txBody>
      </p:sp>
      <p:sp>
        <p:nvSpPr>
          <p:cNvPr id="14" name="Text Placeholder 14">
            <a:extLst>
              <a:ext uri="{FF2B5EF4-FFF2-40B4-BE49-F238E27FC236}">
                <a16:creationId xmlns:a16="http://schemas.microsoft.com/office/drawing/2014/main" id="{45EC96FB-9844-1D4D-B28C-62A5DE73618A}"/>
              </a:ext>
            </a:extLst>
          </p:cNvPr>
          <p:cNvSpPr>
            <a:spLocks noGrp="1"/>
          </p:cNvSpPr>
          <p:nvPr>
            <p:ph type="body" sz="quarter" idx="20" hasCustomPrompt="1"/>
          </p:nvPr>
        </p:nvSpPr>
        <p:spPr>
          <a:xfrm>
            <a:off x="543486" y="1250485"/>
            <a:ext cx="2003979" cy="127989"/>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+1 000 000 0000</a:t>
            </a:r>
            <a:endParaRPr lang="en-US" dirty="0"/>
          </a:p>
        </p:txBody>
      </p:sp>
      <p:sp>
        <p:nvSpPr>
          <p:cNvPr id="15" name="Text Placeholder 14">
            <a:extLst>
              <a:ext uri="{FF2B5EF4-FFF2-40B4-BE49-F238E27FC236}">
                <a16:creationId xmlns:a16="http://schemas.microsoft.com/office/drawing/2014/main" id="{80F1F20E-70B6-CD4A-A01B-BC78DC012F14}"/>
              </a:ext>
            </a:extLst>
          </p:cNvPr>
          <p:cNvSpPr>
            <a:spLocks noGrp="1"/>
          </p:cNvSpPr>
          <p:nvPr>
            <p:ph type="body" sz="quarter" idx="21" hasCustomPrompt="1"/>
          </p:nvPr>
        </p:nvSpPr>
        <p:spPr>
          <a:xfrm>
            <a:off x="543486" y="1378076"/>
            <a:ext cx="2003979" cy="127989"/>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+1 000 000 0000</a:t>
            </a:r>
            <a:endParaRPr lang="en-US" dirty="0"/>
          </a:p>
        </p:txBody>
      </p:sp>
      <p:sp>
        <p:nvSpPr>
          <p:cNvPr id="16" name="Text Placeholder 14">
            <a:extLst>
              <a:ext uri="{FF2B5EF4-FFF2-40B4-BE49-F238E27FC236}">
                <a16:creationId xmlns:a16="http://schemas.microsoft.com/office/drawing/2014/main" id="{4989ACDB-0C57-7149-968C-3FE69D600783}"/>
              </a:ext>
            </a:extLst>
          </p:cNvPr>
          <p:cNvSpPr>
            <a:spLocks noGrp="1"/>
          </p:cNvSpPr>
          <p:nvPr>
            <p:ph type="body" sz="quarter" idx="22" hasCustomPrompt="1"/>
          </p:nvPr>
        </p:nvSpPr>
        <p:spPr>
          <a:xfrm>
            <a:off x="543486" y="1500350"/>
            <a:ext cx="2003979" cy="127989"/>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+1 000 000 0000</a:t>
            </a:r>
            <a:endParaRPr lang="en-US" dirty="0"/>
          </a:p>
        </p:txBody>
      </p:sp>
      <p:sp>
        <p:nvSpPr>
          <p:cNvPr id="17" name="Text Placeholder 14">
            <a:extLst>
              <a:ext uri="{FF2B5EF4-FFF2-40B4-BE49-F238E27FC236}">
                <a16:creationId xmlns:a16="http://schemas.microsoft.com/office/drawing/2014/main" id="{C4FC3BEA-B63E-9F48-B1DF-94159538D438}"/>
              </a:ext>
            </a:extLst>
          </p:cNvPr>
          <p:cNvSpPr>
            <a:spLocks noGrp="1"/>
          </p:cNvSpPr>
          <p:nvPr>
            <p:ph type="body" sz="quarter" idx="23" hasCustomPrompt="1"/>
          </p:nvPr>
        </p:nvSpPr>
        <p:spPr>
          <a:xfrm>
            <a:off x="400050" y="1706184"/>
            <a:ext cx="2109394"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err="1"/>
              <a:t>first.lastname@hyatt.com</a:t>
            </a:r>
            <a:endParaRPr lang="en-US" dirty="0"/>
          </a:p>
        </p:txBody>
      </p:sp>
      <p:sp>
        <p:nvSpPr>
          <p:cNvPr id="18" name="Text Placeholder 14">
            <a:extLst>
              <a:ext uri="{FF2B5EF4-FFF2-40B4-BE49-F238E27FC236}">
                <a16:creationId xmlns:a16="http://schemas.microsoft.com/office/drawing/2014/main" id="{25C923F6-D3DC-CC42-AC9B-36C4267041D6}"/>
              </a:ext>
            </a:extLst>
          </p:cNvPr>
          <p:cNvSpPr>
            <a:spLocks noGrp="1"/>
          </p:cNvSpPr>
          <p:nvPr>
            <p:ph type="body" sz="quarter" idx="24" hasCustomPrompt="1"/>
          </p:nvPr>
        </p:nvSpPr>
        <p:spPr>
          <a:xfrm>
            <a:off x="400050" y="1828458"/>
            <a:ext cx="2109394"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dirty="0" err="1"/>
              <a:t>propertyname.hyatt.com</a:t>
            </a:r>
            <a:endParaRPr lang="en-US" dirty="0"/>
          </a:p>
        </p:txBody>
      </p:sp>
      <p:sp>
        <p:nvSpPr>
          <p:cNvPr id="19" name="Text Placeholder 14">
            <a:extLst>
              <a:ext uri="{FF2B5EF4-FFF2-40B4-BE49-F238E27FC236}">
                <a16:creationId xmlns:a16="http://schemas.microsoft.com/office/drawing/2014/main" id="{634BED5B-934A-5C4A-B8E9-B1693742CC3D}"/>
              </a:ext>
            </a:extLst>
          </p:cNvPr>
          <p:cNvSpPr>
            <a:spLocks noGrp="1"/>
          </p:cNvSpPr>
          <p:nvPr>
            <p:ph type="body" sz="quarter" idx="39" hasCustomPrompt="1"/>
          </p:nvPr>
        </p:nvSpPr>
        <p:spPr>
          <a:xfrm>
            <a:off x="400050" y="1055787"/>
            <a:ext cx="2109394" cy="127989"/>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dirty="0"/>
              <a:t>City, ST 12345, Country</a:t>
            </a:r>
          </a:p>
        </p:txBody>
      </p:sp>
      <p:sp>
        <p:nvSpPr>
          <p:cNvPr id="20" name="Text Placeholder 14">
            <a:extLst>
              <a:ext uri="{FF2B5EF4-FFF2-40B4-BE49-F238E27FC236}">
                <a16:creationId xmlns:a16="http://schemas.microsoft.com/office/drawing/2014/main" id="{0F04EFCF-A649-AC40-956C-41391260E507}"/>
              </a:ext>
            </a:extLst>
          </p:cNvPr>
          <p:cNvSpPr>
            <a:spLocks noGrp="1"/>
          </p:cNvSpPr>
          <p:nvPr>
            <p:ph type="body" sz="quarter" idx="40" hasCustomPrompt="1"/>
          </p:nvPr>
        </p:nvSpPr>
        <p:spPr>
          <a:xfrm>
            <a:off x="400050" y="793285"/>
            <a:ext cx="2109394"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GRAND HYATT PROPERTY NAME</a:t>
            </a:r>
            <a:endParaRPr lang="en-US" dirty="0"/>
          </a:p>
        </p:txBody>
      </p:sp>
      <p:sp>
        <p:nvSpPr>
          <p:cNvPr id="21" name="Picture Placeholder 10">
            <a:extLst>
              <a:ext uri="{FF2B5EF4-FFF2-40B4-BE49-F238E27FC236}">
                <a16:creationId xmlns:a16="http://schemas.microsoft.com/office/drawing/2014/main" id="{479517BA-C4ED-1F4E-B961-449476666E01}"/>
              </a:ext>
            </a:extLst>
          </p:cNvPr>
          <p:cNvSpPr>
            <a:spLocks noGrp="1"/>
          </p:cNvSpPr>
          <p:nvPr>
            <p:ph type="pic" sz="quarter" idx="10" hasCustomPrompt="1"/>
          </p:nvPr>
        </p:nvSpPr>
        <p:spPr>
          <a:xfrm>
            <a:off x="2687320" y="228600"/>
            <a:ext cx="4851400" cy="1822450"/>
          </a:xfrm>
          <a:prstGeom prst="rect">
            <a:avLst/>
          </a:prstGeom>
        </p:spPr>
        <p:txBody>
          <a:bodyPr lIns="91440" tIns="91440" rIns="91440" bIns="91440"/>
          <a:lstStyle>
            <a:lvl1pPr marL="0" indent="0">
              <a:buNone/>
              <a:defRPr sz="800" b="0" i="0">
                <a:latin typeface="Arial" panose="020B0604020202020204" pitchFamily="34" charset="0"/>
                <a:cs typeface="Arial" panose="020B0604020202020204" pitchFamily="34" charset="0"/>
              </a:defRPr>
            </a:lvl1pPr>
          </a:lstStyle>
          <a:p>
            <a:r>
              <a:rPr lang="en-US" dirty="0"/>
              <a:t>Insert property photo here</a:t>
            </a:r>
          </a:p>
        </p:txBody>
      </p:sp>
      <p:sp>
        <p:nvSpPr>
          <p:cNvPr id="22" name="Picture Placeholder 10">
            <a:extLst>
              <a:ext uri="{FF2B5EF4-FFF2-40B4-BE49-F238E27FC236}">
                <a16:creationId xmlns:a16="http://schemas.microsoft.com/office/drawing/2014/main" id="{DE47DD76-B311-5549-801E-EE85D1033A79}"/>
              </a:ext>
            </a:extLst>
          </p:cNvPr>
          <p:cNvSpPr>
            <a:spLocks noGrp="1"/>
          </p:cNvSpPr>
          <p:nvPr>
            <p:ph type="pic" sz="quarter" idx="41" hasCustomPrompt="1"/>
          </p:nvPr>
        </p:nvSpPr>
        <p:spPr>
          <a:xfrm>
            <a:off x="919480" y="5491480"/>
            <a:ext cx="5938520" cy="3632200"/>
          </a:xfrm>
          <a:prstGeom prst="rect">
            <a:avLst/>
          </a:prstGeom>
        </p:spPr>
        <p:txBody>
          <a:bodyPr lIns="91440" tIns="91440" rIns="91440" bIns="91440"/>
          <a:lstStyle>
            <a:lvl1pPr marL="0" indent="0">
              <a:buNone/>
              <a:defRPr sz="800" b="0" i="0">
                <a:latin typeface="Arial" panose="020B0604020202020204" pitchFamily="34" charset="0"/>
                <a:cs typeface="Arial" panose="020B0604020202020204" pitchFamily="34" charset="0"/>
              </a:defRPr>
            </a:lvl1pPr>
          </a:lstStyle>
          <a:p>
            <a:r>
              <a:rPr lang="en-US" dirty="0"/>
              <a:t>Insert property floor plan here</a:t>
            </a:r>
          </a:p>
        </p:txBody>
      </p:sp>
    </p:spTree>
    <p:extLst>
      <p:ext uri="{BB962C8B-B14F-4D97-AF65-F5344CB8AC3E}">
        <p14:creationId xmlns:p14="http://schemas.microsoft.com/office/powerpoint/2010/main" val="184528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36F5CD5C-13FE-EE4D-A93B-F622BEC2D9DB}"/>
              </a:ext>
            </a:extLst>
          </p:cNvPr>
          <p:cNvSpPr>
            <a:spLocks noGrp="1"/>
          </p:cNvSpPr>
          <p:nvPr>
            <p:ph type="body" sz="quarter" idx="11" hasCustomPrompt="1"/>
          </p:nvPr>
        </p:nvSpPr>
        <p:spPr>
          <a:xfrm>
            <a:off x="400050" y="336085"/>
            <a:ext cx="2109394"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FIRSTNAME LASTNAME</a:t>
            </a:r>
            <a:endParaRPr lang="en-US" dirty="0"/>
          </a:p>
        </p:txBody>
      </p:sp>
      <p:sp>
        <p:nvSpPr>
          <p:cNvPr id="4" name="Text Placeholder 14">
            <a:extLst>
              <a:ext uri="{FF2B5EF4-FFF2-40B4-BE49-F238E27FC236}">
                <a16:creationId xmlns:a16="http://schemas.microsoft.com/office/drawing/2014/main" id="{5AE8A79E-1C95-8D49-852C-41AB086BCDEA}"/>
              </a:ext>
            </a:extLst>
          </p:cNvPr>
          <p:cNvSpPr>
            <a:spLocks noGrp="1"/>
          </p:cNvSpPr>
          <p:nvPr>
            <p:ph type="body" sz="quarter" idx="12" hasCustomPrompt="1"/>
          </p:nvPr>
        </p:nvSpPr>
        <p:spPr>
          <a:xfrm>
            <a:off x="400050" y="463676"/>
            <a:ext cx="2109394" cy="127989"/>
          </a:xfrm>
          <a:prstGeom prst="rect">
            <a:avLst/>
          </a:prstGeom>
        </p:spPr>
        <p:txBody>
          <a:bodyPr lIns="0" tIns="0" rIns="0" bIns="0"/>
          <a:lstStyle>
            <a:lvl1pPr marL="0" indent="0">
              <a:buNone/>
              <a:defRPr sz="800" b="0" i="1">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Title 1</a:t>
            </a:r>
            <a:endParaRPr lang="en-US" dirty="0"/>
          </a:p>
        </p:txBody>
      </p:sp>
      <p:sp>
        <p:nvSpPr>
          <p:cNvPr id="5" name="Text Placeholder 14">
            <a:extLst>
              <a:ext uri="{FF2B5EF4-FFF2-40B4-BE49-F238E27FC236}">
                <a16:creationId xmlns:a16="http://schemas.microsoft.com/office/drawing/2014/main" id="{F470D73B-D85C-DF4C-A6C8-95B2203EEBD7}"/>
              </a:ext>
            </a:extLst>
          </p:cNvPr>
          <p:cNvSpPr>
            <a:spLocks noGrp="1"/>
          </p:cNvSpPr>
          <p:nvPr>
            <p:ph type="body" sz="quarter" idx="13" hasCustomPrompt="1"/>
          </p:nvPr>
        </p:nvSpPr>
        <p:spPr>
          <a:xfrm>
            <a:off x="400050" y="585950"/>
            <a:ext cx="2109394" cy="127989"/>
          </a:xfrm>
          <a:prstGeom prst="rect">
            <a:avLst/>
          </a:prstGeom>
        </p:spPr>
        <p:txBody>
          <a:bodyPr lIns="0" tIns="0" rIns="0" bIns="0"/>
          <a:lstStyle>
            <a:lvl1pPr marL="0" indent="0">
              <a:buNone/>
              <a:defRPr sz="800" b="0" i="1">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Title 2</a:t>
            </a:r>
            <a:endParaRPr lang="en-US" dirty="0"/>
          </a:p>
        </p:txBody>
      </p:sp>
      <p:sp>
        <p:nvSpPr>
          <p:cNvPr id="6" name="Text Placeholder 14">
            <a:extLst>
              <a:ext uri="{FF2B5EF4-FFF2-40B4-BE49-F238E27FC236}">
                <a16:creationId xmlns:a16="http://schemas.microsoft.com/office/drawing/2014/main" id="{7BEAA850-94CB-A344-A3AD-9D0C63D777BA}"/>
              </a:ext>
            </a:extLst>
          </p:cNvPr>
          <p:cNvSpPr>
            <a:spLocks noGrp="1"/>
          </p:cNvSpPr>
          <p:nvPr>
            <p:ph type="body" sz="quarter" idx="15" hasCustomPrompt="1"/>
          </p:nvPr>
        </p:nvSpPr>
        <p:spPr>
          <a:xfrm>
            <a:off x="400050" y="920876"/>
            <a:ext cx="2109394" cy="127989"/>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123 Street Name</a:t>
            </a:r>
            <a:endParaRPr lang="en-US" dirty="0"/>
          </a:p>
        </p:txBody>
      </p:sp>
      <p:sp>
        <p:nvSpPr>
          <p:cNvPr id="7" name="Text Placeholder 14">
            <a:extLst>
              <a:ext uri="{FF2B5EF4-FFF2-40B4-BE49-F238E27FC236}">
                <a16:creationId xmlns:a16="http://schemas.microsoft.com/office/drawing/2014/main" id="{2EDB6A9C-EF1B-A347-B144-BEF39DC23AF5}"/>
              </a:ext>
            </a:extLst>
          </p:cNvPr>
          <p:cNvSpPr>
            <a:spLocks noGrp="1"/>
          </p:cNvSpPr>
          <p:nvPr>
            <p:ph type="body" sz="quarter" idx="17" hasCustomPrompt="1"/>
          </p:nvPr>
        </p:nvSpPr>
        <p:spPr>
          <a:xfrm>
            <a:off x="400050" y="1250485"/>
            <a:ext cx="85045"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T</a:t>
            </a:r>
            <a:endParaRPr lang="en-US" dirty="0"/>
          </a:p>
        </p:txBody>
      </p:sp>
      <p:sp>
        <p:nvSpPr>
          <p:cNvPr id="8" name="Text Placeholder 14">
            <a:extLst>
              <a:ext uri="{FF2B5EF4-FFF2-40B4-BE49-F238E27FC236}">
                <a16:creationId xmlns:a16="http://schemas.microsoft.com/office/drawing/2014/main" id="{A0B7E85F-63BF-4E4A-B9D3-7AB33E05E307}"/>
              </a:ext>
            </a:extLst>
          </p:cNvPr>
          <p:cNvSpPr>
            <a:spLocks noGrp="1"/>
          </p:cNvSpPr>
          <p:nvPr>
            <p:ph type="body" sz="quarter" idx="18" hasCustomPrompt="1"/>
          </p:nvPr>
        </p:nvSpPr>
        <p:spPr>
          <a:xfrm>
            <a:off x="400050" y="1378076"/>
            <a:ext cx="85045"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M</a:t>
            </a:r>
            <a:endParaRPr lang="en-US" dirty="0"/>
          </a:p>
        </p:txBody>
      </p:sp>
      <p:sp>
        <p:nvSpPr>
          <p:cNvPr id="9" name="Text Placeholder 14">
            <a:extLst>
              <a:ext uri="{FF2B5EF4-FFF2-40B4-BE49-F238E27FC236}">
                <a16:creationId xmlns:a16="http://schemas.microsoft.com/office/drawing/2014/main" id="{1AF97661-DEE1-C542-B44A-8E519E209076}"/>
              </a:ext>
            </a:extLst>
          </p:cNvPr>
          <p:cNvSpPr>
            <a:spLocks noGrp="1"/>
          </p:cNvSpPr>
          <p:nvPr>
            <p:ph type="body" sz="quarter" idx="19" hasCustomPrompt="1"/>
          </p:nvPr>
        </p:nvSpPr>
        <p:spPr>
          <a:xfrm>
            <a:off x="400050" y="1500350"/>
            <a:ext cx="85045"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dirty="0"/>
              <a:t>F</a:t>
            </a:r>
          </a:p>
        </p:txBody>
      </p:sp>
      <p:sp>
        <p:nvSpPr>
          <p:cNvPr id="10" name="Text Placeholder 14">
            <a:extLst>
              <a:ext uri="{FF2B5EF4-FFF2-40B4-BE49-F238E27FC236}">
                <a16:creationId xmlns:a16="http://schemas.microsoft.com/office/drawing/2014/main" id="{5121584F-451B-224A-92DF-309291931726}"/>
              </a:ext>
            </a:extLst>
          </p:cNvPr>
          <p:cNvSpPr>
            <a:spLocks noGrp="1"/>
          </p:cNvSpPr>
          <p:nvPr>
            <p:ph type="body" sz="quarter" idx="20" hasCustomPrompt="1"/>
          </p:nvPr>
        </p:nvSpPr>
        <p:spPr>
          <a:xfrm>
            <a:off x="543486" y="1250485"/>
            <a:ext cx="2003979" cy="127989"/>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+1 000 000 0000</a:t>
            </a:r>
            <a:endParaRPr lang="en-US" dirty="0"/>
          </a:p>
        </p:txBody>
      </p:sp>
      <p:sp>
        <p:nvSpPr>
          <p:cNvPr id="11" name="Text Placeholder 14">
            <a:extLst>
              <a:ext uri="{FF2B5EF4-FFF2-40B4-BE49-F238E27FC236}">
                <a16:creationId xmlns:a16="http://schemas.microsoft.com/office/drawing/2014/main" id="{760723EF-8812-024F-BC1E-C84310E875F4}"/>
              </a:ext>
            </a:extLst>
          </p:cNvPr>
          <p:cNvSpPr>
            <a:spLocks noGrp="1"/>
          </p:cNvSpPr>
          <p:nvPr>
            <p:ph type="body" sz="quarter" idx="21" hasCustomPrompt="1"/>
          </p:nvPr>
        </p:nvSpPr>
        <p:spPr>
          <a:xfrm>
            <a:off x="543486" y="1378076"/>
            <a:ext cx="2003979" cy="127989"/>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+1 000 000 0000</a:t>
            </a:r>
            <a:endParaRPr lang="en-US" dirty="0"/>
          </a:p>
        </p:txBody>
      </p:sp>
      <p:sp>
        <p:nvSpPr>
          <p:cNvPr id="12" name="Text Placeholder 14">
            <a:extLst>
              <a:ext uri="{FF2B5EF4-FFF2-40B4-BE49-F238E27FC236}">
                <a16:creationId xmlns:a16="http://schemas.microsoft.com/office/drawing/2014/main" id="{2659636C-377E-F14A-B713-DE127B3397A6}"/>
              </a:ext>
            </a:extLst>
          </p:cNvPr>
          <p:cNvSpPr>
            <a:spLocks noGrp="1"/>
          </p:cNvSpPr>
          <p:nvPr>
            <p:ph type="body" sz="quarter" idx="22" hasCustomPrompt="1"/>
          </p:nvPr>
        </p:nvSpPr>
        <p:spPr>
          <a:xfrm>
            <a:off x="543486" y="1500350"/>
            <a:ext cx="2003979" cy="127989"/>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+1 000 000 0000</a:t>
            </a:r>
            <a:endParaRPr lang="en-US" dirty="0"/>
          </a:p>
        </p:txBody>
      </p:sp>
      <p:sp>
        <p:nvSpPr>
          <p:cNvPr id="13" name="Text Placeholder 14">
            <a:extLst>
              <a:ext uri="{FF2B5EF4-FFF2-40B4-BE49-F238E27FC236}">
                <a16:creationId xmlns:a16="http://schemas.microsoft.com/office/drawing/2014/main" id="{034B12ED-A2E0-734B-9EF6-EA6B71A96B7C}"/>
              </a:ext>
            </a:extLst>
          </p:cNvPr>
          <p:cNvSpPr>
            <a:spLocks noGrp="1"/>
          </p:cNvSpPr>
          <p:nvPr>
            <p:ph type="body" sz="quarter" idx="23" hasCustomPrompt="1"/>
          </p:nvPr>
        </p:nvSpPr>
        <p:spPr>
          <a:xfrm>
            <a:off x="400050" y="1706184"/>
            <a:ext cx="2109394"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err="1"/>
              <a:t>first.lastname@hyatt.com</a:t>
            </a:r>
            <a:endParaRPr lang="en-US" dirty="0"/>
          </a:p>
        </p:txBody>
      </p:sp>
      <p:sp>
        <p:nvSpPr>
          <p:cNvPr id="14" name="Text Placeholder 14">
            <a:extLst>
              <a:ext uri="{FF2B5EF4-FFF2-40B4-BE49-F238E27FC236}">
                <a16:creationId xmlns:a16="http://schemas.microsoft.com/office/drawing/2014/main" id="{078A464D-1891-DE47-BB14-4414635847A8}"/>
              </a:ext>
            </a:extLst>
          </p:cNvPr>
          <p:cNvSpPr>
            <a:spLocks noGrp="1"/>
          </p:cNvSpPr>
          <p:nvPr>
            <p:ph type="body" sz="quarter" idx="24" hasCustomPrompt="1"/>
          </p:nvPr>
        </p:nvSpPr>
        <p:spPr>
          <a:xfrm>
            <a:off x="400050" y="1828458"/>
            <a:ext cx="2109394"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dirty="0" err="1"/>
              <a:t>propertyname.hyatt.com</a:t>
            </a:r>
            <a:endParaRPr lang="en-US" dirty="0"/>
          </a:p>
        </p:txBody>
      </p:sp>
      <p:sp>
        <p:nvSpPr>
          <p:cNvPr id="15" name="Text Placeholder 14">
            <a:extLst>
              <a:ext uri="{FF2B5EF4-FFF2-40B4-BE49-F238E27FC236}">
                <a16:creationId xmlns:a16="http://schemas.microsoft.com/office/drawing/2014/main" id="{EE09FF3D-93B0-3D4F-99D9-A78BE1FDEAA8}"/>
              </a:ext>
            </a:extLst>
          </p:cNvPr>
          <p:cNvSpPr>
            <a:spLocks noGrp="1"/>
          </p:cNvSpPr>
          <p:nvPr>
            <p:ph type="body" sz="quarter" idx="39" hasCustomPrompt="1"/>
          </p:nvPr>
        </p:nvSpPr>
        <p:spPr>
          <a:xfrm>
            <a:off x="400050" y="1055787"/>
            <a:ext cx="2109394" cy="127989"/>
          </a:xfrm>
          <a:prstGeom prst="rect">
            <a:avLst/>
          </a:prstGeom>
        </p:spPr>
        <p:txBody>
          <a:bodyPr lIns="0" tIns="0" rIns="0" bIns="0"/>
          <a:lstStyle>
            <a:lvl1pPr marL="0" indent="0">
              <a:buNone/>
              <a:defRPr sz="800" b="0"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dirty="0"/>
              <a:t>City, ST 12345, Country</a:t>
            </a:r>
          </a:p>
        </p:txBody>
      </p:sp>
      <p:sp>
        <p:nvSpPr>
          <p:cNvPr id="16" name="Text Placeholder 14">
            <a:extLst>
              <a:ext uri="{FF2B5EF4-FFF2-40B4-BE49-F238E27FC236}">
                <a16:creationId xmlns:a16="http://schemas.microsoft.com/office/drawing/2014/main" id="{33F6EEFE-07B3-F74C-8595-D4AEA230B30B}"/>
              </a:ext>
            </a:extLst>
          </p:cNvPr>
          <p:cNvSpPr>
            <a:spLocks noGrp="1"/>
          </p:cNvSpPr>
          <p:nvPr>
            <p:ph type="body" sz="quarter" idx="40" hasCustomPrompt="1"/>
          </p:nvPr>
        </p:nvSpPr>
        <p:spPr>
          <a:xfrm>
            <a:off x="400050" y="793285"/>
            <a:ext cx="2109394" cy="127989"/>
          </a:xfrm>
          <a:prstGeom prst="rect">
            <a:avLst/>
          </a:prstGeom>
        </p:spPr>
        <p:txBody>
          <a:bodyPr lIns="0" tIns="0" rIns="0" bIns="0"/>
          <a:lstStyle>
            <a:lvl1pPr marL="0" indent="0">
              <a:buNone/>
              <a:defRPr sz="800" b="1" i="0">
                <a:latin typeface="Arial" panose="020B0604020202020204" pitchFamily="34" charset="0"/>
                <a:cs typeface="Arial" panose="020B0604020202020204" pitchFamily="34" charset="0"/>
              </a:defRPr>
            </a:lvl1pPr>
            <a:lvl2pPr marL="388620" indent="0">
              <a:buNone/>
              <a:defRPr b="0" i="0">
                <a:latin typeface="Arial" panose="020B0604020202020204" pitchFamily="34" charset="0"/>
                <a:cs typeface="Arial" panose="020B0604020202020204" pitchFamily="34" charset="0"/>
              </a:defRPr>
            </a:lvl2pPr>
            <a:lvl3pPr marL="777240" indent="0">
              <a:buNone/>
              <a:defRPr b="0" i="0">
                <a:latin typeface="Arial" panose="020B0604020202020204" pitchFamily="34" charset="0"/>
                <a:cs typeface="Arial" panose="020B0604020202020204" pitchFamily="34" charset="0"/>
              </a:defRPr>
            </a:lvl3pPr>
            <a:lvl4pPr marL="1165860" indent="0">
              <a:buNone/>
              <a:defRPr b="0" i="0">
                <a:latin typeface="Arial" panose="020B0604020202020204" pitchFamily="34" charset="0"/>
                <a:cs typeface="Arial" panose="020B0604020202020204" pitchFamily="34" charset="0"/>
              </a:defRPr>
            </a:lvl4pPr>
            <a:lvl5pPr marL="1554480" indent="0">
              <a:buNone/>
              <a:defRPr b="0" i="0">
                <a:latin typeface="Arial" panose="020B0604020202020204" pitchFamily="34" charset="0"/>
                <a:cs typeface="Arial" panose="020B0604020202020204" pitchFamily="34" charset="0"/>
              </a:defRPr>
            </a:lvl5pPr>
          </a:lstStyle>
          <a:p>
            <a:pPr lvl="0"/>
            <a:r>
              <a:rPr lang="en-US" sz="800" dirty="0"/>
              <a:t>GRAND HYATT PROPERTY NAME</a:t>
            </a:r>
            <a:endParaRPr lang="en-US" dirty="0"/>
          </a:p>
        </p:txBody>
      </p:sp>
      <p:sp>
        <p:nvSpPr>
          <p:cNvPr id="17" name="Picture Placeholder 10">
            <a:extLst>
              <a:ext uri="{FF2B5EF4-FFF2-40B4-BE49-F238E27FC236}">
                <a16:creationId xmlns:a16="http://schemas.microsoft.com/office/drawing/2014/main" id="{1E1E09F5-DB4C-B743-AEBC-37C1BA113F61}"/>
              </a:ext>
            </a:extLst>
          </p:cNvPr>
          <p:cNvSpPr>
            <a:spLocks noGrp="1"/>
          </p:cNvSpPr>
          <p:nvPr>
            <p:ph type="pic" sz="quarter" idx="10" hasCustomPrompt="1"/>
          </p:nvPr>
        </p:nvSpPr>
        <p:spPr>
          <a:xfrm>
            <a:off x="2687320" y="228600"/>
            <a:ext cx="4851400" cy="1822450"/>
          </a:xfrm>
          <a:prstGeom prst="rect">
            <a:avLst/>
          </a:prstGeom>
        </p:spPr>
        <p:txBody>
          <a:bodyPr lIns="91440" tIns="91440" rIns="91440" bIns="91440"/>
          <a:lstStyle>
            <a:lvl1pPr marL="0" indent="0">
              <a:buNone/>
              <a:defRPr sz="800" b="0" i="0">
                <a:latin typeface="Arial" panose="020B0604020202020204" pitchFamily="34" charset="0"/>
                <a:cs typeface="Arial" panose="020B0604020202020204" pitchFamily="34" charset="0"/>
              </a:defRPr>
            </a:lvl1pPr>
          </a:lstStyle>
          <a:p>
            <a:r>
              <a:rPr lang="en-US" dirty="0"/>
              <a:t>Insert property photo here</a:t>
            </a:r>
          </a:p>
        </p:txBody>
      </p:sp>
    </p:spTree>
    <p:extLst>
      <p:ext uri="{BB962C8B-B14F-4D97-AF65-F5344CB8AC3E}">
        <p14:creationId xmlns:p14="http://schemas.microsoft.com/office/powerpoint/2010/main" val="1732111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C54123-7F92-7F42-B3E0-0A642EAA5476}"/>
              </a:ext>
            </a:extLst>
          </p:cNvPr>
          <p:cNvSpPr/>
          <p:nvPr userDrawn="1"/>
        </p:nvSpPr>
        <p:spPr>
          <a:xfrm>
            <a:off x="2111189" y="229249"/>
            <a:ext cx="5430154" cy="1821427"/>
          </a:xfrm>
          <a:prstGeom prst="rect">
            <a:avLst/>
          </a:prstGeom>
          <a:solidFill>
            <a:srgbClr val="5456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4433F6-5C23-3E45-903E-653AF6A83185}"/>
              </a:ext>
            </a:extLst>
          </p:cNvPr>
          <p:cNvSpPr/>
          <p:nvPr userDrawn="1"/>
        </p:nvSpPr>
        <p:spPr>
          <a:xfrm>
            <a:off x="5318311" y="461593"/>
            <a:ext cx="2223031" cy="520576"/>
          </a:xfrm>
          <a:prstGeom prst="rect">
            <a:avLst/>
          </a:prstGeom>
          <a:solidFill>
            <a:srgbClr val="BD2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5620EED-9F63-D64A-BD99-A843B0C392C7}"/>
              </a:ext>
            </a:extLst>
          </p:cNvPr>
          <p:cNvPicPr>
            <a:picLocks noChangeAspect="1"/>
          </p:cNvPicPr>
          <p:nvPr userDrawn="1"/>
        </p:nvPicPr>
        <p:blipFill>
          <a:blip r:embed="rId3"/>
          <a:stretch>
            <a:fillRect/>
          </a:stretch>
        </p:blipFill>
        <p:spPr>
          <a:xfrm>
            <a:off x="5318310" y="461593"/>
            <a:ext cx="2223032" cy="520152"/>
          </a:xfrm>
          <a:prstGeom prst="rect">
            <a:avLst/>
          </a:prstGeom>
        </p:spPr>
      </p:pic>
    </p:spTree>
    <p:extLst>
      <p:ext uri="{BB962C8B-B14F-4D97-AF65-F5344CB8AC3E}">
        <p14:creationId xmlns:p14="http://schemas.microsoft.com/office/powerpoint/2010/main" val="392980606"/>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B8F179-8B75-0746-8D81-F88793640361}"/>
              </a:ext>
            </a:extLst>
          </p:cNvPr>
          <p:cNvSpPr/>
          <p:nvPr userDrawn="1"/>
        </p:nvSpPr>
        <p:spPr>
          <a:xfrm>
            <a:off x="231589" y="229249"/>
            <a:ext cx="2410011" cy="1821427"/>
          </a:xfrm>
          <a:prstGeom prst="rect">
            <a:avLst/>
          </a:prstGeom>
          <a:solidFill>
            <a:srgbClr val="5456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8582260"/>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4F54B256-298F-AD44-B136-DA099A3CCCB1}"/>
              </a:ext>
            </a:extLst>
          </p:cNvPr>
          <p:cNvSpPr>
            <a:spLocks noGrp="1"/>
          </p:cNvSpPr>
          <p:nvPr>
            <p:ph type="body" sz="quarter" idx="11"/>
          </p:nvPr>
        </p:nvSpPr>
        <p:spPr>
          <a:xfrm>
            <a:off x="2279650" y="422463"/>
            <a:ext cx="2870200" cy="605937"/>
          </a:xfrm>
        </p:spPr>
        <p:txBody>
          <a:bodyPr/>
          <a:lstStyle/>
          <a:p>
            <a:r>
              <a:rPr lang="en-US" sz="2000" dirty="0"/>
              <a:t>LOADING DOCK INFORMATION</a:t>
            </a:r>
          </a:p>
        </p:txBody>
      </p:sp>
      <p:sp>
        <p:nvSpPr>
          <p:cNvPr id="27" name="Text Placeholder 26">
            <a:extLst>
              <a:ext uri="{FF2B5EF4-FFF2-40B4-BE49-F238E27FC236}">
                <a16:creationId xmlns:a16="http://schemas.microsoft.com/office/drawing/2014/main" id="{FEF19179-AE21-AB4E-A702-25D13A8AE20D}"/>
              </a:ext>
            </a:extLst>
          </p:cNvPr>
          <p:cNvSpPr>
            <a:spLocks noGrp="1"/>
          </p:cNvSpPr>
          <p:nvPr>
            <p:ph type="body" sz="quarter" idx="15"/>
          </p:nvPr>
        </p:nvSpPr>
        <p:spPr>
          <a:xfrm>
            <a:off x="2279650" y="1192130"/>
            <a:ext cx="2870200" cy="114300"/>
          </a:xfrm>
        </p:spPr>
        <p:txBody>
          <a:bodyPr/>
          <a:lstStyle/>
          <a:p>
            <a:r>
              <a:rPr lang="en-US" sz="900" dirty="0"/>
              <a:t>345 Stockton Street</a:t>
            </a:r>
          </a:p>
        </p:txBody>
      </p:sp>
      <p:sp>
        <p:nvSpPr>
          <p:cNvPr id="28" name="Text Placeholder 27">
            <a:extLst>
              <a:ext uri="{FF2B5EF4-FFF2-40B4-BE49-F238E27FC236}">
                <a16:creationId xmlns:a16="http://schemas.microsoft.com/office/drawing/2014/main" id="{05BA9251-F6B5-634C-BC8E-C53FF4F2DBB8}"/>
              </a:ext>
            </a:extLst>
          </p:cNvPr>
          <p:cNvSpPr>
            <a:spLocks noGrp="1"/>
          </p:cNvSpPr>
          <p:nvPr>
            <p:ph type="body" sz="quarter" idx="17"/>
          </p:nvPr>
        </p:nvSpPr>
        <p:spPr>
          <a:xfrm>
            <a:off x="2279650" y="1446392"/>
            <a:ext cx="115719" cy="114300"/>
          </a:xfrm>
        </p:spPr>
        <p:txBody>
          <a:bodyPr/>
          <a:lstStyle/>
          <a:p>
            <a:r>
              <a:rPr lang="en-US" sz="900" dirty="0"/>
              <a:t>T</a:t>
            </a:r>
          </a:p>
        </p:txBody>
      </p:sp>
      <p:sp>
        <p:nvSpPr>
          <p:cNvPr id="29" name="Text Placeholder 28">
            <a:extLst>
              <a:ext uri="{FF2B5EF4-FFF2-40B4-BE49-F238E27FC236}">
                <a16:creationId xmlns:a16="http://schemas.microsoft.com/office/drawing/2014/main" id="{8781386D-B915-D94B-B3F1-8C37057F7D24}"/>
              </a:ext>
            </a:extLst>
          </p:cNvPr>
          <p:cNvSpPr>
            <a:spLocks noGrp="1"/>
          </p:cNvSpPr>
          <p:nvPr>
            <p:ph type="body" sz="quarter" idx="18"/>
          </p:nvPr>
        </p:nvSpPr>
        <p:spPr>
          <a:xfrm>
            <a:off x="2279396" y="1575122"/>
            <a:ext cx="317246" cy="224782"/>
          </a:xfrm>
        </p:spPr>
        <p:txBody>
          <a:bodyPr/>
          <a:lstStyle/>
          <a:p>
            <a:r>
              <a:rPr lang="en-US" sz="900" dirty="0"/>
              <a:t>F</a:t>
            </a:r>
          </a:p>
        </p:txBody>
      </p:sp>
      <p:sp>
        <p:nvSpPr>
          <p:cNvPr id="31" name="Text Placeholder 30">
            <a:extLst>
              <a:ext uri="{FF2B5EF4-FFF2-40B4-BE49-F238E27FC236}">
                <a16:creationId xmlns:a16="http://schemas.microsoft.com/office/drawing/2014/main" id="{AABF1277-1BD1-3D4E-B123-469CC25D1974}"/>
              </a:ext>
            </a:extLst>
          </p:cNvPr>
          <p:cNvSpPr>
            <a:spLocks noGrp="1"/>
          </p:cNvSpPr>
          <p:nvPr>
            <p:ph type="body" sz="quarter" idx="20"/>
          </p:nvPr>
        </p:nvSpPr>
        <p:spPr>
          <a:xfrm>
            <a:off x="2423086" y="1446392"/>
            <a:ext cx="2726764" cy="114300"/>
          </a:xfrm>
        </p:spPr>
        <p:txBody>
          <a:bodyPr/>
          <a:lstStyle/>
          <a:p>
            <a:r>
              <a:rPr lang="en-US" sz="900" dirty="0"/>
              <a:t>+1 415 848 6074</a:t>
            </a:r>
          </a:p>
        </p:txBody>
      </p:sp>
      <p:sp>
        <p:nvSpPr>
          <p:cNvPr id="32" name="Text Placeholder 31">
            <a:extLst>
              <a:ext uri="{FF2B5EF4-FFF2-40B4-BE49-F238E27FC236}">
                <a16:creationId xmlns:a16="http://schemas.microsoft.com/office/drawing/2014/main" id="{662C89B2-0E89-894A-A129-3F9B6B68661F}"/>
              </a:ext>
            </a:extLst>
          </p:cNvPr>
          <p:cNvSpPr>
            <a:spLocks noGrp="1"/>
          </p:cNvSpPr>
          <p:nvPr>
            <p:ph type="body" sz="quarter" idx="21"/>
          </p:nvPr>
        </p:nvSpPr>
        <p:spPr>
          <a:xfrm>
            <a:off x="2423086" y="1579138"/>
            <a:ext cx="2726764" cy="114300"/>
          </a:xfrm>
        </p:spPr>
        <p:txBody>
          <a:bodyPr/>
          <a:lstStyle/>
          <a:p>
            <a:r>
              <a:rPr lang="en-US" sz="900" dirty="0"/>
              <a:t>+1 415 848 6091</a:t>
            </a:r>
          </a:p>
        </p:txBody>
      </p:sp>
      <p:sp>
        <p:nvSpPr>
          <p:cNvPr id="35" name="Text Placeholder 34">
            <a:extLst>
              <a:ext uri="{FF2B5EF4-FFF2-40B4-BE49-F238E27FC236}">
                <a16:creationId xmlns:a16="http://schemas.microsoft.com/office/drawing/2014/main" id="{E9059479-5DE6-DA48-9453-7B06FED28781}"/>
              </a:ext>
            </a:extLst>
          </p:cNvPr>
          <p:cNvSpPr>
            <a:spLocks noGrp="1"/>
          </p:cNvSpPr>
          <p:nvPr>
            <p:ph type="body" sz="quarter" idx="24"/>
          </p:nvPr>
        </p:nvSpPr>
        <p:spPr>
          <a:xfrm>
            <a:off x="2279650" y="1701438"/>
            <a:ext cx="2870200" cy="114300"/>
          </a:xfrm>
        </p:spPr>
        <p:txBody>
          <a:bodyPr/>
          <a:lstStyle/>
          <a:p>
            <a:r>
              <a:rPr lang="en-US" sz="900" dirty="0"/>
              <a:t>sanfrancisco.grand.hyatt.com </a:t>
            </a:r>
          </a:p>
        </p:txBody>
      </p:sp>
      <p:sp>
        <p:nvSpPr>
          <p:cNvPr id="36" name="Text Placeholder 35">
            <a:extLst>
              <a:ext uri="{FF2B5EF4-FFF2-40B4-BE49-F238E27FC236}">
                <a16:creationId xmlns:a16="http://schemas.microsoft.com/office/drawing/2014/main" id="{CB6472AB-C8C6-CB45-9CD9-78DF6997BA44}"/>
              </a:ext>
            </a:extLst>
          </p:cNvPr>
          <p:cNvSpPr>
            <a:spLocks noGrp="1"/>
          </p:cNvSpPr>
          <p:nvPr>
            <p:ph type="body" sz="quarter" idx="39"/>
          </p:nvPr>
        </p:nvSpPr>
        <p:spPr>
          <a:xfrm>
            <a:off x="2279650" y="1315735"/>
            <a:ext cx="2870200" cy="114300"/>
          </a:xfrm>
        </p:spPr>
        <p:txBody>
          <a:bodyPr/>
          <a:lstStyle/>
          <a:p>
            <a:r>
              <a:rPr lang="en-US" sz="900" dirty="0"/>
              <a:t>San Francisco, CA 94108</a:t>
            </a:r>
          </a:p>
        </p:txBody>
      </p:sp>
      <p:sp>
        <p:nvSpPr>
          <p:cNvPr id="37" name="Text Placeholder 36">
            <a:extLst>
              <a:ext uri="{FF2B5EF4-FFF2-40B4-BE49-F238E27FC236}">
                <a16:creationId xmlns:a16="http://schemas.microsoft.com/office/drawing/2014/main" id="{E7D965B2-DD85-0A47-A0D4-39E08BC67100}"/>
              </a:ext>
            </a:extLst>
          </p:cNvPr>
          <p:cNvSpPr>
            <a:spLocks noGrp="1"/>
          </p:cNvSpPr>
          <p:nvPr>
            <p:ph type="body" sz="quarter" idx="40"/>
          </p:nvPr>
        </p:nvSpPr>
        <p:spPr>
          <a:xfrm>
            <a:off x="2279650" y="1052988"/>
            <a:ext cx="2870200" cy="114300"/>
          </a:xfrm>
        </p:spPr>
        <p:txBody>
          <a:bodyPr/>
          <a:lstStyle/>
          <a:p>
            <a:r>
              <a:rPr lang="en-US" sz="900" dirty="0"/>
              <a:t>GRAND HYATT SAN FRANCISCO</a:t>
            </a:r>
          </a:p>
        </p:txBody>
      </p:sp>
      <p:sp>
        <p:nvSpPr>
          <p:cNvPr id="38" name="Text Placeholder 43">
            <a:extLst>
              <a:ext uri="{FF2B5EF4-FFF2-40B4-BE49-F238E27FC236}">
                <a16:creationId xmlns:a16="http://schemas.microsoft.com/office/drawing/2014/main" id="{428AEADD-EAAF-674B-B5FA-4BCB13836527}"/>
              </a:ext>
            </a:extLst>
          </p:cNvPr>
          <p:cNvSpPr txBox="1">
            <a:spLocks/>
          </p:cNvSpPr>
          <p:nvPr/>
        </p:nvSpPr>
        <p:spPr>
          <a:xfrm>
            <a:off x="228600" y="2265046"/>
            <a:ext cx="5943600" cy="168728"/>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000" b="1" i="0" kern="1200">
                <a:solidFill>
                  <a:srgbClr val="BD213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ACCESSING OUR LOADING DOCK</a:t>
            </a:r>
          </a:p>
        </p:txBody>
      </p:sp>
      <p:sp>
        <p:nvSpPr>
          <p:cNvPr id="40" name="Text Placeholder 43">
            <a:extLst>
              <a:ext uri="{FF2B5EF4-FFF2-40B4-BE49-F238E27FC236}">
                <a16:creationId xmlns:a16="http://schemas.microsoft.com/office/drawing/2014/main" id="{1A3647B7-D855-7046-AD93-D436347AD9A6}"/>
              </a:ext>
            </a:extLst>
          </p:cNvPr>
          <p:cNvSpPr txBox="1">
            <a:spLocks/>
          </p:cNvSpPr>
          <p:nvPr/>
        </p:nvSpPr>
        <p:spPr>
          <a:xfrm>
            <a:off x="228600" y="2514258"/>
            <a:ext cx="7330440" cy="4982442"/>
          </a:xfrm>
          <a:prstGeom prst="rect">
            <a:avLst/>
          </a:prstGeom>
        </p:spPr>
        <p:txBody>
          <a:bodyPr lIns="0" tIns="0" rIns="0" bIns="0"/>
          <a:lstStyle>
            <a:lvl1pPr marL="0" indent="0" algn="l" defTabSz="914400" rtl="0" eaLnBrk="1" latinLnBrk="0" hangingPunct="1">
              <a:lnSpc>
                <a:spcPct val="150000"/>
              </a:lnSpc>
              <a:spcBef>
                <a:spcPts val="0"/>
              </a:spcBef>
              <a:buFont typeface="Arial" panose="020B0604020202020204" pitchFamily="34" charset="0"/>
              <a:buNone/>
              <a:defRPr sz="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100" dirty="0"/>
              <a:t>The entrance to the Loading Dock is located on </a:t>
            </a:r>
            <a:r>
              <a:rPr lang="en-US" sz="1100" b="1" dirty="0"/>
              <a:t>320 Post Street </a:t>
            </a:r>
            <a:r>
              <a:rPr lang="en-US" sz="1100" dirty="0"/>
              <a:t>in between the Williams-Sonoma and Apple Store.   </a:t>
            </a:r>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200" dirty="0"/>
          </a:p>
          <a:p>
            <a:pPr lvl="0"/>
            <a:r>
              <a:rPr lang="en-US" sz="1100" dirty="0"/>
              <a:t>The Loading Dock clearance height is 12' 3“. The Dock can only allow Vans or Straight Trucks up to 26’.</a:t>
            </a:r>
          </a:p>
          <a:p>
            <a:pPr lvl="0"/>
            <a:r>
              <a:rPr lang="en-US" sz="1100" b="1" dirty="0"/>
              <a:t>Semi Trucks and Trailers must park their vehicles on the street and deliver their items down the ramp. </a:t>
            </a:r>
          </a:p>
          <a:p>
            <a:pPr lvl="0"/>
            <a:r>
              <a:rPr lang="en-US" sz="1100" dirty="0"/>
              <a:t>(See SFMTA Permit Process for Post St. meters)</a:t>
            </a:r>
          </a:p>
          <a:p>
            <a:pPr lvl="0"/>
            <a:endParaRPr lang="en-US" b="1" dirty="0"/>
          </a:p>
          <a:p>
            <a:pPr lvl="0"/>
            <a:r>
              <a:rPr lang="en-US" sz="1100" dirty="0"/>
              <a:t>Load-in is available </a:t>
            </a:r>
            <a:r>
              <a:rPr lang="en-US" sz="1100" b="1" dirty="0"/>
              <a:t>after 11:00 AM </a:t>
            </a:r>
            <a:r>
              <a:rPr lang="en-US" sz="1100" dirty="0"/>
              <a:t>from </a:t>
            </a:r>
            <a:r>
              <a:rPr lang="en-US" sz="1100" b="1" dirty="0"/>
              <a:t>Monday through Friday or Weekends</a:t>
            </a:r>
            <a:r>
              <a:rPr lang="en-US" sz="1100" dirty="0"/>
              <a:t>. </a:t>
            </a:r>
          </a:p>
          <a:p>
            <a:pPr lvl="0"/>
            <a:r>
              <a:rPr lang="en-US" sz="1100" dirty="0"/>
              <a:t>All other time frames must be scheduled in advance through your Event Manager. Any changes, or delays in your schedule need to be sent to the manager to ensure that they do not conflict with other hotel related deliveries that are currently scheduled.</a:t>
            </a:r>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551" r="16551"/>
          <a:stretch>
            <a:fillRect/>
          </a:stretch>
        </p:blip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121" y="2871255"/>
            <a:ext cx="3445417" cy="2584063"/>
          </a:xfrm>
          <a:prstGeom prst="rect">
            <a:avLst/>
          </a:prstGeom>
          <a:ln>
            <a:solidFill>
              <a:srgbClr val="54565A"/>
            </a:solidFill>
          </a:ln>
        </p:spPr>
      </p:pic>
      <p:sp>
        <p:nvSpPr>
          <p:cNvPr id="10" name="Down Arrow 9"/>
          <p:cNvSpPr/>
          <p:nvPr/>
        </p:nvSpPr>
        <p:spPr>
          <a:xfrm>
            <a:off x="1730650" y="3531532"/>
            <a:ext cx="337969" cy="663845"/>
          </a:xfrm>
          <a:prstGeom prst="downArrow">
            <a:avLst/>
          </a:prstGeom>
          <a:solidFill>
            <a:srgbClr val="BD2137"/>
          </a:solidFill>
          <a:ln>
            <a:solidFill>
              <a:srgbClr val="545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5"/>
          <a:srcRect l="17696" t="5891" b="5828"/>
          <a:stretch/>
        </p:blipFill>
        <p:spPr>
          <a:xfrm>
            <a:off x="3908639" y="2873351"/>
            <a:ext cx="3162011" cy="2597413"/>
          </a:xfrm>
          <a:prstGeom prst="rect">
            <a:avLst/>
          </a:prstGeom>
          <a:ln>
            <a:solidFill>
              <a:srgbClr val="54565A"/>
            </a:solidFill>
          </a:ln>
        </p:spPr>
      </p:pic>
      <p:sp>
        <p:nvSpPr>
          <p:cNvPr id="12" name="TextBox 11"/>
          <p:cNvSpPr txBox="1"/>
          <p:nvPr/>
        </p:nvSpPr>
        <p:spPr>
          <a:xfrm>
            <a:off x="4693104" y="3300699"/>
            <a:ext cx="1161288" cy="461665"/>
          </a:xfrm>
          <a:prstGeom prst="rect">
            <a:avLst/>
          </a:prstGeom>
          <a:solidFill>
            <a:srgbClr val="54565A"/>
          </a:solidFill>
        </p:spPr>
        <p:txBody>
          <a:bodyPr wrap="square" rtlCol="0">
            <a:spAutoFit/>
          </a:bodyPr>
          <a:lstStyle/>
          <a:p>
            <a:r>
              <a:rPr lang="en-US" sz="1200" b="1" dirty="0">
                <a:solidFill>
                  <a:schemeClr val="bg1"/>
                </a:solidFill>
              </a:rPr>
              <a:t>Grand Hyatt San Francisco</a:t>
            </a:r>
          </a:p>
        </p:txBody>
      </p:sp>
      <p:sp>
        <p:nvSpPr>
          <p:cNvPr id="13" name="Down Arrow 12"/>
          <p:cNvSpPr/>
          <p:nvPr/>
        </p:nvSpPr>
        <p:spPr>
          <a:xfrm rot="20723561">
            <a:off x="6070437" y="2871373"/>
            <a:ext cx="177023" cy="2218944"/>
          </a:xfrm>
          <a:prstGeom prst="downArrow">
            <a:avLst/>
          </a:prstGeom>
          <a:solidFill>
            <a:srgbClr val="BD2137"/>
          </a:solidFill>
          <a:ln>
            <a:solidFill>
              <a:srgbClr val="545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4787429">
            <a:off x="5729150" y="4618661"/>
            <a:ext cx="140229" cy="1042688"/>
          </a:xfrm>
          <a:prstGeom prst="downArrow">
            <a:avLst/>
          </a:prstGeom>
          <a:solidFill>
            <a:srgbClr val="BD2137"/>
          </a:solidFill>
          <a:ln>
            <a:solidFill>
              <a:srgbClr val="545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590906" y="4446542"/>
            <a:ext cx="1083998" cy="276999"/>
          </a:xfrm>
          <a:prstGeom prst="rect">
            <a:avLst/>
          </a:prstGeom>
          <a:solidFill>
            <a:srgbClr val="54565A"/>
          </a:solidFill>
        </p:spPr>
        <p:txBody>
          <a:bodyPr wrap="square" rtlCol="0">
            <a:spAutoFit/>
          </a:bodyPr>
          <a:lstStyle/>
          <a:p>
            <a:r>
              <a:rPr lang="en-US" sz="1200" b="1" dirty="0">
                <a:solidFill>
                  <a:schemeClr val="bg1"/>
                </a:solidFill>
              </a:rPr>
              <a:t>Loading Dock</a:t>
            </a:r>
          </a:p>
        </p:txBody>
      </p:sp>
      <p:sp>
        <p:nvSpPr>
          <p:cNvPr id="39" name="Down Arrow 38"/>
          <p:cNvSpPr/>
          <p:nvPr/>
        </p:nvSpPr>
        <p:spPr>
          <a:xfrm>
            <a:off x="5101214" y="4738208"/>
            <a:ext cx="165738" cy="477479"/>
          </a:xfrm>
          <a:prstGeom prst="downArrow">
            <a:avLst/>
          </a:prstGeom>
          <a:solidFill>
            <a:srgbClr val="BD2137"/>
          </a:solidFill>
          <a:ln>
            <a:solidFill>
              <a:srgbClr val="545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43">
            <a:extLst>
              <a:ext uri="{FF2B5EF4-FFF2-40B4-BE49-F238E27FC236}">
                <a16:creationId xmlns:a16="http://schemas.microsoft.com/office/drawing/2014/main" id="{428AEADD-EAAF-674B-B5FA-4BCB13836527}"/>
              </a:ext>
            </a:extLst>
          </p:cNvPr>
          <p:cNvSpPr txBox="1">
            <a:spLocks/>
          </p:cNvSpPr>
          <p:nvPr/>
        </p:nvSpPr>
        <p:spPr>
          <a:xfrm>
            <a:off x="228600" y="7669063"/>
            <a:ext cx="5943600" cy="168728"/>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000" b="1" i="0" kern="1200">
                <a:solidFill>
                  <a:srgbClr val="BD213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UNLOADING YOUR VEHICLE</a:t>
            </a:r>
          </a:p>
        </p:txBody>
      </p:sp>
      <p:sp>
        <p:nvSpPr>
          <p:cNvPr id="43" name="Text Placeholder 43">
            <a:extLst>
              <a:ext uri="{FF2B5EF4-FFF2-40B4-BE49-F238E27FC236}">
                <a16:creationId xmlns:a16="http://schemas.microsoft.com/office/drawing/2014/main" id="{1A3647B7-D855-7046-AD93-D436347AD9A6}"/>
              </a:ext>
            </a:extLst>
          </p:cNvPr>
          <p:cNvSpPr txBox="1">
            <a:spLocks/>
          </p:cNvSpPr>
          <p:nvPr/>
        </p:nvSpPr>
        <p:spPr>
          <a:xfrm>
            <a:off x="228600" y="7937351"/>
            <a:ext cx="7330440" cy="1984646"/>
          </a:xfrm>
          <a:prstGeom prst="rect">
            <a:avLst/>
          </a:prstGeom>
        </p:spPr>
        <p:txBody>
          <a:bodyPr lIns="0" tIns="0" rIns="0" bIns="0"/>
          <a:lstStyle>
            <a:lvl1pPr marL="0" indent="0" algn="l" defTabSz="914400" rtl="0" eaLnBrk="1" latinLnBrk="0" hangingPunct="1">
              <a:lnSpc>
                <a:spcPct val="150000"/>
              </a:lnSpc>
              <a:spcBef>
                <a:spcPts val="0"/>
              </a:spcBef>
              <a:buFont typeface="Arial" panose="020B0604020202020204" pitchFamily="34" charset="0"/>
              <a:buNone/>
              <a:defRPr sz="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100" b="1" dirty="0"/>
              <a:t>Check-in with Security </a:t>
            </a:r>
            <a:r>
              <a:rPr lang="en-US" sz="1100" dirty="0"/>
              <a:t>and provide company information and delivery location. </a:t>
            </a:r>
          </a:p>
          <a:p>
            <a:pPr lvl="0"/>
            <a:r>
              <a:rPr lang="en-US" sz="1100" dirty="0"/>
              <a:t>Our Event Services team will assist with further instructions.</a:t>
            </a:r>
          </a:p>
          <a:p>
            <a:pPr lvl="0"/>
            <a:endParaRPr lang="en-US" dirty="0"/>
          </a:p>
          <a:p>
            <a:pPr lvl="0"/>
            <a:r>
              <a:rPr lang="en-US" sz="1100" dirty="0"/>
              <a:t>All vehicles </a:t>
            </a:r>
            <a:r>
              <a:rPr lang="en-US" sz="1100" b="1" dirty="0"/>
              <a:t>MUST</a:t>
            </a:r>
            <a:r>
              <a:rPr lang="en-US" sz="1100" dirty="0"/>
              <a:t> be relocated after load in/out. See SFMTA.com for </a:t>
            </a:r>
            <a:r>
              <a:rPr lang="en-US" sz="1100" b="1" dirty="0"/>
              <a:t>parking options</a:t>
            </a:r>
            <a:r>
              <a:rPr lang="en-US" sz="1100" dirty="0"/>
              <a:t>.</a:t>
            </a:r>
          </a:p>
          <a:p>
            <a:pPr lvl="0"/>
            <a:endParaRPr lang="en-US" dirty="0"/>
          </a:p>
          <a:p>
            <a:r>
              <a:rPr lang="en-US" sz="1100" b="1" dirty="0"/>
              <a:t>Unloading Heavy items? </a:t>
            </a:r>
            <a:r>
              <a:rPr lang="en-US" sz="1100" dirty="0"/>
              <a:t>The delivery truck must have a lift gate or provide a fork lift to unload at the Loading Dock. All moving equipment such as dollies, flat beds, etc. should be supplied on own.</a:t>
            </a:r>
          </a:p>
          <a:p>
            <a:r>
              <a:rPr lang="en-US" sz="1100" dirty="0"/>
              <a:t>Fork lifts are not allowed to be used inside the hotel Freight Elevator. </a:t>
            </a:r>
          </a:p>
          <a:p>
            <a:pPr lvl="0"/>
            <a:endParaRPr lang="en-US" sz="1100" dirty="0"/>
          </a:p>
        </p:txBody>
      </p:sp>
    </p:spTree>
    <p:extLst>
      <p:ext uri="{BB962C8B-B14F-4D97-AF65-F5344CB8AC3E}">
        <p14:creationId xmlns:p14="http://schemas.microsoft.com/office/powerpoint/2010/main" val="417884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4F54B256-298F-AD44-B136-DA099A3CCCB1}"/>
              </a:ext>
            </a:extLst>
          </p:cNvPr>
          <p:cNvSpPr>
            <a:spLocks noGrp="1"/>
          </p:cNvSpPr>
          <p:nvPr>
            <p:ph type="body" sz="quarter" idx="11"/>
          </p:nvPr>
        </p:nvSpPr>
        <p:spPr>
          <a:xfrm>
            <a:off x="2279650" y="422463"/>
            <a:ext cx="2870200" cy="605937"/>
          </a:xfrm>
        </p:spPr>
        <p:txBody>
          <a:bodyPr/>
          <a:lstStyle/>
          <a:p>
            <a:r>
              <a:rPr lang="en-US" sz="2000" dirty="0"/>
              <a:t>LOADING DOCK INFORMATION</a:t>
            </a:r>
          </a:p>
        </p:txBody>
      </p:sp>
      <p:sp>
        <p:nvSpPr>
          <p:cNvPr id="27" name="Text Placeholder 26">
            <a:extLst>
              <a:ext uri="{FF2B5EF4-FFF2-40B4-BE49-F238E27FC236}">
                <a16:creationId xmlns:a16="http://schemas.microsoft.com/office/drawing/2014/main" id="{FEF19179-AE21-AB4E-A702-25D13A8AE20D}"/>
              </a:ext>
            </a:extLst>
          </p:cNvPr>
          <p:cNvSpPr>
            <a:spLocks noGrp="1"/>
          </p:cNvSpPr>
          <p:nvPr>
            <p:ph type="body" sz="quarter" idx="15"/>
          </p:nvPr>
        </p:nvSpPr>
        <p:spPr>
          <a:xfrm>
            <a:off x="2279650" y="1192130"/>
            <a:ext cx="2870200" cy="114300"/>
          </a:xfrm>
        </p:spPr>
        <p:txBody>
          <a:bodyPr/>
          <a:lstStyle/>
          <a:p>
            <a:r>
              <a:rPr lang="en-US" sz="900" dirty="0"/>
              <a:t>345 Stockton Street</a:t>
            </a:r>
          </a:p>
        </p:txBody>
      </p:sp>
      <p:sp>
        <p:nvSpPr>
          <p:cNvPr id="28" name="Text Placeholder 27">
            <a:extLst>
              <a:ext uri="{FF2B5EF4-FFF2-40B4-BE49-F238E27FC236}">
                <a16:creationId xmlns:a16="http://schemas.microsoft.com/office/drawing/2014/main" id="{05BA9251-F6B5-634C-BC8E-C53FF4F2DBB8}"/>
              </a:ext>
            </a:extLst>
          </p:cNvPr>
          <p:cNvSpPr>
            <a:spLocks noGrp="1"/>
          </p:cNvSpPr>
          <p:nvPr>
            <p:ph type="body" sz="quarter" idx="17"/>
          </p:nvPr>
        </p:nvSpPr>
        <p:spPr>
          <a:xfrm>
            <a:off x="2279650" y="1446392"/>
            <a:ext cx="115719" cy="114300"/>
          </a:xfrm>
        </p:spPr>
        <p:txBody>
          <a:bodyPr/>
          <a:lstStyle/>
          <a:p>
            <a:r>
              <a:rPr lang="en-US" sz="900" dirty="0"/>
              <a:t>T</a:t>
            </a:r>
          </a:p>
        </p:txBody>
      </p:sp>
      <p:sp>
        <p:nvSpPr>
          <p:cNvPr id="29" name="Text Placeholder 28">
            <a:extLst>
              <a:ext uri="{FF2B5EF4-FFF2-40B4-BE49-F238E27FC236}">
                <a16:creationId xmlns:a16="http://schemas.microsoft.com/office/drawing/2014/main" id="{8781386D-B915-D94B-B3F1-8C37057F7D24}"/>
              </a:ext>
            </a:extLst>
          </p:cNvPr>
          <p:cNvSpPr>
            <a:spLocks noGrp="1"/>
          </p:cNvSpPr>
          <p:nvPr>
            <p:ph type="body" sz="quarter" idx="18"/>
          </p:nvPr>
        </p:nvSpPr>
        <p:spPr>
          <a:xfrm>
            <a:off x="2279396" y="1575122"/>
            <a:ext cx="317246" cy="224782"/>
          </a:xfrm>
        </p:spPr>
        <p:txBody>
          <a:bodyPr/>
          <a:lstStyle/>
          <a:p>
            <a:r>
              <a:rPr lang="en-US" sz="900" dirty="0"/>
              <a:t>F</a:t>
            </a:r>
          </a:p>
        </p:txBody>
      </p:sp>
      <p:sp>
        <p:nvSpPr>
          <p:cNvPr id="31" name="Text Placeholder 30">
            <a:extLst>
              <a:ext uri="{FF2B5EF4-FFF2-40B4-BE49-F238E27FC236}">
                <a16:creationId xmlns:a16="http://schemas.microsoft.com/office/drawing/2014/main" id="{AABF1277-1BD1-3D4E-B123-469CC25D1974}"/>
              </a:ext>
            </a:extLst>
          </p:cNvPr>
          <p:cNvSpPr>
            <a:spLocks noGrp="1"/>
          </p:cNvSpPr>
          <p:nvPr>
            <p:ph type="body" sz="quarter" idx="20"/>
          </p:nvPr>
        </p:nvSpPr>
        <p:spPr>
          <a:xfrm>
            <a:off x="2423086" y="1446392"/>
            <a:ext cx="2726764" cy="114300"/>
          </a:xfrm>
        </p:spPr>
        <p:txBody>
          <a:bodyPr/>
          <a:lstStyle/>
          <a:p>
            <a:r>
              <a:rPr lang="en-US" sz="900" dirty="0"/>
              <a:t>+1 415 848 6074</a:t>
            </a:r>
          </a:p>
        </p:txBody>
      </p:sp>
      <p:sp>
        <p:nvSpPr>
          <p:cNvPr id="32" name="Text Placeholder 31">
            <a:extLst>
              <a:ext uri="{FF2B5EF4-FFF2-40B4-BE49-F238E27FC236}">
                <a16:creationId xmlns:a16="http://schemas.microsoft.com/office/drawing/2014/main" id="{662C89B2-0E89-894A-A129-3F9B6B68661F}"/>
              </a:ext>
            </a:extLst>
          </p:cNvPr>
          <p:cNvSpPr>
            <a:spLocks noGrp="1"/>
          </p:cNvSpPr>
          <p:nvPr>
            <p:ph type="body" sz="quarter" idx="21"/>
          </p:nvPr>
        </p:nvSpPr>
        <p:spPr>
          <a:xfrm>
            <a:off x="2423086" y="1579138"/>
            <a:ext cx="2726764" cy="114300"/>
          </a:xfrm>
        </p:spPr>
        <p:txBody>
          <a:bodyPr/>
          <a:lstStyle/>
          <a:p>
            <a:r>
              <a:rPr lang="en-US" sz="900" dirty="0"/>
              <a:t>+1 415 848 6091</a:t>
            </a:r>
          </a:p>
        </p:txBody>
      </p:sp>
      <p:sp>
        <p:nvSpPr>
          <p:cNvPr id="35" name="Text Placeholder 34">
            <a:extLst>
              <a:ext uri="{FF2B5EF4-FFF2-40B4-BE49-F238E27FC236}">
                <a16:creationId xmlns:a16="http://schemas.microsoft.com/office/drawing/2014/main" id="{E9059479-5DE6-DA48-9453-7B06FED28781}"/>
              </a:ext>
            </a:extLst>
          </p:cNvPr>
          <p:cNvSpPr>
            <a:spLocks noGrp="1"/>
          </p:cNvSpPr>
          <p:nvPr>
            <p:ph type="body" sz="quarter" idx="24"/>
          </p:nvPr>
        </p:nvSpPr>
        <p:spPr>
          <a:xfrm>
            <a:off x="2279650" y="1701438"/>
            <a:ext cx="2870200" cy="114300"/>
          </a:xfrm>
        </p:spPr>
        <p:txBody>
          <a:bodyPr/>
          <a:lstStyle/>
          <a:p>
            <a:r>
              <a:rPr lang="en-US" sz="900" dirty="0"/>
              <a:t>sanfrancisco.grand.hyatt.com </a:t>
            </a:r>
          </a:p>
        </p:txBody>
      </p:sp>
      <p:sp>
        <p:nvSpPr>
          <p:cNvPr id="36" name="Text Placeholder 35">
            <a:extLst>
              <a:ext uri="{FF2B5EF4-FFF2-40B4-BE49-F238E27FC236}">
                <a16:creationId xmlns:a16="http://schemas.microsoft.com/office/drawing/2014/main" id="{CB6472AB-C8C6-CB45-9CD9-78DF6997BA44}"/>
              </a:ext>
            </a:extLst>
          </p:cNvPr>
          <p:cNvSpPr>
            <a:spLocks noGrp="1"/>
          </p:cNvSpPr>
          <p:nvPr>
            <p:ph type="body" sz="quarter" idx="39"/>
          </p:nvPr>
        </p:nvSpPr>
        <p:spPr>
          <a:xfrm>
            <a:off x="2279650" y="1315735"/>
            <a:ext cx="2870200" cy="114300"/>
          </a:xfrm>
        </p:spPr>
        <p:txBody>
          <a:bodyPr/>
          <a:lstStyle/>
          <a:p>
            <a:r>
              <a:rPr lang="en-US" sz="900" dirty="0"/>
              <a:t>San Francisco, CA 94108</a:t>
            </a:r>
          </a:p>
        </p:txBody>
      </p:sp>
      <p:sp>
        <p:nvSpPr>
          <p:cNvPr id="37" name="Text Placeholder 36">
            <a:extLst>
              <a:ext uri="{FF2B5EF4-FFF2-40B4-BE49-F238E27FC236}">
                <a16:creationId xmlns:a16="http://schemas.microsoft.com/office/drawing/2014/main" id="{E7D965B2-DD85-0A47-A0D4-39E08BC67100}"/>
              </a:ext>
            </a:extLst>
          </p:cNvPr>
          <p:cNvSpPr>
            <a:spLocks noGrp="1"/>
          </p:cNvSpPr>
          <p:nvPr>
            <p:ph type="body" sz="quarter" idx="40"/>
          </p:nvPr>
        </p:nvSpPr>
        <p:spPr>
          <a:xfrm>
            <a:off x="2279650" y="1052988"/>
            <a:ext cx="2870200" cy="114300"/>
          </a:xfrm>
        </p:spPr>
        <p:txBody>
          <a:bodyPr/>
          <a:lstStyle/>
          <a:p>
            <a:r>
              <a:rPr lang="en-US" sz="900" dirty="0"/>
              <a:t>GRAND HYATT SAN FRANCISCO</a:t>
            </a:r>
          </a:p>
        </p:txBody>
      </p:sp>
      <p:sp>
        <p:nvSpPr>
          <p:cNvPr id="38" name="Text Placeholder 43">
            <a:extLst>
              <a:ext uri="{FF2B5EF4-FFF2-40B4-BE49-F238E27FC236}">
                <a16:creationId xmlns:a16="http://schemas.microsoft.com/office/drawing/2014/main" id="{428AEADD-EAAF-674B-B5FA-4BCB13836527}"/>
              </a:ext>
            </a:extLst>
          </p:cNvPr>
          <p:cNvSpPr txBox="1">
            <a:spLocks/>
          </p:cNvSpPr>
          <p:nvPr/>
        </p:nvSpPr>
        <p:spPr>
          <a:xfrm>
            <a:off x="228600" y="2265046"/>
            <a:ext cx="5943600" cy="168728"/>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000" b="1" i="0" kern="1200">
                <a:solidFill>
                  <a:srgbClr val="BD213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ACCESSING OUR LOADING DOCK</a:t>
            </a:r>
          </a:p>
        </p:txBody>
      </p:sp>
      <p:sp>
        <p:nvSpPr>
          <p:cNvPr id="40" name="Text Placeholder 43">
            <a:extLst>
              <a:ext uri="{FF2B5EF4-FFF2-40B4-BE49-F238E27FC236}">
                <a16:creationId xmlns:a16="http://schemas.microsoft.com/office/drawing/2014/main" id="{1A3647B7-D855-7046-AD93-D436347AD9A6}"/>
              </a:ext>
            </a:extLst>
          </p:cNvPr>
          <p:cNvSpPr txBox="1">
            <a:spLocks/>
          </p:cNvSpPr>
          <p:nvPr/>
        </p:nvSpPr>
        <p:spPr>
          <a:xfrm>
            <a:off x="228600" y="2514258"/>
            <a:ext cx="7330440" cy="4982442"/>
          </a:xfrm>
          <a:prstGeom prst="rect">
            <a:avLst/>
          </a:prstGeom>
        </p:spPr>
        <p:txBody>
          <a:bodyPr lIns="0" tIns="0" rIns="0" bIns="0"/>
          <a:lstStyle>
            <a:lvl1pPr marL="0" indent="0" algn="l" defTabSz="914400" rtl="0" eaLnBrk="1" latinLnBrk="0" hangingPunct="1">
              <a:lnSpc>
                <a:spcPct val="150000"/>
              </a:lnSpc>
              <a:spcBef>
                <a:spcPts val="0"/>
              </a:spcBef>
              <a:buFont typeface="Arial" panose="020B0604020202020204" pitchFamily="34" charset="0"/>
              <a:buNone/>
              <a:defRPr sz="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100" dirty="0"/>
              <a:t>The entrance to the Loading Dock is located on </a:t>
            </a:r>
            <a:r>
              <a:rPr lang="en-US" sz="1100" b="1" dirty="0"/>
              <a:t>320 Post Street </a:t>
            </a:r>
            <a:r>
              <a:rPr lang="en-US" sz="1100" dirty="0"/>
              <a:t>in between the Williams-Sonoma and Apple Store.   </a:t>
            </a:r>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100" dirty="0"/>
          </a:p>
          <a:p>
            <a:pPr lvl="0"/>
            <a:endParaRPr lang="en-US" sz="1200" dirty="0"/>
          </a:p>
          <a:p>
            <a:r>
              <a:rPr lang="en-US" sz="1000" b="1" dirty="0"/>
              <a:t>Exhibitor Information</a:t>
            </a:r>
            <a:endParaRPr lang="en-US" sz="1000" dirty="0"/>
          </a:p>
          <a:p>
            <a:pPr lvl="0"/>
            <a:r>
              <a:rPr lang="en-US" sz="1000" dirty="0"/>
              <a:t>Exhibitors bringing boxes, equipment, or extensive collateral must enter through our loading dock at 320 Post Street.</a:t>
            </a:r>
          </a:p>
          <a:p>
            <a:pPr lvl="0"/>
            <a:r>
              <a:rPr lang="en-US" sz="1000" dirty="0"/>
              <a:t>Upon arrival, they must check in with our hotel services team and mention that they are setting up in the Ballroom Foyer.</a:t>
            </a:r>
          </a:p>
          <a:p>
            <a:pPr lvl="0"/>
            <a:r>
              <a:rPr lang="en-US" sz="1000" dirty="0"/>
              <a:t>Exhibitors must bring their own carts, dollies </a:t>
            </a:r>
            <a:r>
              <a:rPr lang="en-US" sz="1000" dirty="0" err="1"/>
              <a:t>etc</a:t>
            </a:r>
            <a:r>
              <a:rPr lang="en-US" sz="1000" dirty="0"/>
              <a:t> for transporting their items to the event location. </a:t>
            </a:r>
          </a:p>
          <a:p>
            <a:pPr lvl="0"/>
            <a:r>
              <a:rPr lang="en-US" sz="1000" dirty="0"/>
              <a:t>Hotel Services Team will guide exhibitors to the appropriate elevators and ramps to reach their destination .</a:t>
            </a:r>
          </a:p>
          <a:p>
            <a:pPr lvl="0"/>
            <a:r>
              <a:rPr lang="en-US" sz="1000" dirty="0"/>
              <a:t>***Anyone entering through the main hotel entrance with substantial setup equipment will be redirected to the loading dock. Attached are the directions for their convenience.</a:t>
            </a:r>
          </a:p>
          <a:p>
            <a:pPr lvl="0"/>
            <a:endParaRPr lang="en-US" sz="1200" dirty="0"/>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551" r="16551"/>
          <a:stretch>
            <a:fillRect/>
          </a:stretch>
        </p:blip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121" y="2871255"/>
            <a:ext cx="3445417" cy="2584063"/>
          </a:xfrm>
          <a:prstGeom prst="rect">
            <a:avLst/>
          </a:prstGeom>
          <a:ln>
            <a:solidFill>
              <a:srgbClr val="54565A"/>
            </a:solidFill>
          </a:ln>
        </p:spPr>
      </p:pic>
      <p:sp>
        <p:nvSpPr>
          <p:cNvPr id="10" name="Down Arrow 9"/>
          <p:cNvSpPr/>
          <p:nvPr/>
        </p:nvSpPr>
        <p:spPr>
          <a:xfrm>
            <a:off x="1730650" y="3531532"/>
            <a:ext cx="337969" cy="663845"/>
          </a:xfrm>
          <a:prstGeom prst="downArrow">
            <a:avLst/>
          </a:prstGeom>
          <a:solidFill>
            <a:srgbClr val="BD2137"/>
          </a:solidFill>
          <a:ln>
            <a:solidFill>
              <a:srgbClr val="545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5"/>
          <a:srcRect l="17696" t="5891" b="5828"/>
          <a:stretch/>
        </p:blipFill>
        <p:spPr>
          <a:xfrm>
            <a:off x="3908639" y="2873351"/>
            <a:ext cx="3162011" cy="2597413"/>
          </a:xfrm>
          <a:prstGeom prst="rect">
            <a:avLst/>
          </a:prstGeom>
          <a:ln>
            <a:solidFill>
              <a:srgbClr val="54565A"/>
            </a:solidFill>
          </a:ln>
        </p:spPr>
      </p:pic>
      <p:sp>
        <p:nvSpPr>
          <p:cNvPr id="12" name="TextBox 11"/>
          <p:cNvSpPr txBox="1"/>
          <p:nvPr/>
        </p:nvSpPr>
        <p:spPr>
          <a:xfrm>
            <a:off x="4693104" y="3300699"/>
            <a:ext cx="1161288" cy="461665"/>
          </a:xfrm>
          <a:prstGeom prst="rect">
            <a:avLst/>
          </a:prstGeom>
          <a:solidFill>
            <a:srgbClr val="54565A"/>
          </a:solidFill>
        </p:spPr>
        <p:txBody>
          <a:bodyPr wrap="square" rtlCol="0">
            <a:spAutoFit/>
          </a:bodyPr>
          <a:lstStyle/>
          <a:p>
            <a:r>
              <a:rPr lang="en-US" sz="1200" b="1" dirty="0">
                <a:solidFill>
                  <a:schemeClr val="bg1"/>
                </a:solidFill>
              </a:rPr>
              <a:t>Grand Hyatt San Francisco</a:t>
            </a:r>
          </a:p>
        </p:txBody>
      </p:sp>
      <p:sp>
        <p:nvSpPr>
          <p:cNvPr id="13" name="Down Arrow 12"/>
          <p:cNvSpPr/>
          <p:nvPr/>
        </p:nvSpPr>
        <p:spPr>
          <a:xfrm rot="20723561">
            <a:off x="6070437" y="2871373"/>
            <a:ext cx="177023" cy="2218944"/>
          </a:xfrm>
          <a:prstGeom prst="downArrow">
            <a:avLst/>
          </a:prstGeom>
          <a:solidFill>
            <a:srgbClr val="BD2137"/>
          </a:solidFill>
          <a:ln>
            <a:solidFill>
              <a:srgbClr val="545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4787429">
            <a:off x="5729150" y="4618661"/>
            <a:ext cx="140229" cy="1042688"/>
          </a:xfrm>
          <a:prstGeom prst="downArrow">
            <a:avLst/>
          </a:prstGeom>
          <a:solidFill>
            <a:srgbClr val="BD2137"/>
          </a:solidFill>
          <a:ln>
            <a:solidFill>
              <a:srgbClr val="545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590906" y="4446542"/>
            <a:ext cx="1083998" cy="276999"/>
          </a:xfrm>
          <a:prstGeom prst="rect">
            <a:avLst/>
          </a:prstGeom>
          <a:solidFill>
            <a:srgbClr val="54565A"/>
          </a:solidFill>
        </p:spPr>
        <p:txBody>
          <a:bodyPr wrap="square" rtlCol="0">
            <a:spAutoFit/>
          </a:bodyPr>
          <a:lstStyle/>
          <a:p>
            <a:r>
              <a:rPr lang="en-US" sz="1200" b="1" dirty="0">
                <a:solidFill>
                  <a:schemeClr val="bg1"/>
                </a:solidFill>
              </a:rPr>
              <a:t>Loading Dock</a:t>
            </a:r>
          </a:p>
        </p:txBody>
      </p:sp>
      <p:sp>
        <p:nvSpPr>
          <p:cNvPr id="39" name="Down Arrow 38"/>
          <p:cNvSpPr/>
          <p:nvPr/>
        </p:nvSpPr>
        <p:spPr>
          <a:xfrm>
            <a:off x="5101214" y="4738208"/>
            <a:ext cx="165738" cy="477479"/>
          </a:xfrm>
          <a:prstGeom prst="downArrow">
            <a:avLst/>
          </a:prstGeom>
          <a:solidFill>
            <a:srgbClr val="BD2137"/>
          </a:solidFill>
          <a:ln>
            <a:solidFill>
              <a:srgbClr val="545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43">
            <a:extLst>
              <a:ext uri="{FF2B5EF4-FFF2-40B4-BE49-F238E27FC236}">
                <a16:creationId xmlns:a16="http://schemas.microsoft.com/office/drawing/2014/main" id="{428AEADD-EAAF-674B-B5FA-4BCB13836527}"/>
              </a:ext>
            </a:extLst>
          </p:cNvPr>
          <p:cNvSpPr txBox="1">
            <a:spLocks/>
          </p:cNvSpPr>
          <p:nvPr/>
        </p:nvSpPr>
        <p:spPr>
          <a:xfrm>
            <a:off x="228600" y="7669063"/>
            <a:ext cx="5943600" cy="168728"/>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000" b="1" i="0" kern="1200">
                <a:solidFill>
                  <a:srgbClr val="BD213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UNLOADING YOUR VEHICLE</a:t>
            </a:r>
          </a:p>
        </p:txBody>
      </p:sp>
      <p:sp>
        <p:nvSpPr>
          <p:cNvPr id="43" name="Text Placeholder 43">
            <a:extLst>
              <a:ext uri="{FF2B5EF4-FFF2-40B4-BE49-F238E27FC236}">
                <a16:creationId xmlns:a16="http://schemas.microsoft.com/office/drawing/2014/main" id="{1A3647B7-D855-7046-AD93-D436347AD9A6}"/>
              </a:ext>
            </a:extLst>
          </p:cNvPr>
          <p:cNvSpPr txBox="1">
            <a:spLocks/>
          </p:cNvSpPr>
          <p:nvPr/>
        </p:nvSpPr>
        <p:spPr>
          <a:xfrm>
            <a:off x="228600" y="7937351"/>
            <a:ext cx="7330440" cy="1984646"/>
          </a:xfrm>
          <a:prstGeom prst="rect">
            <a:avLst/>
          </a:prstGeom>
        </p:spPr>
        <p:txBody>
          <a:bodyPr lIns="0" tIns="0" rIns="0" bIns="0"/>
          <a:lstStyle>
            <a:lvl1pPr marL="0" indent="0" algn="l" defTabSz="914400" rtl="0" eaLnBrk="1" latinLnBrk="0" hangingPunct="1">
              <a:lnSpc>
                <a:spcPct val="150000"/>
              </a:lnSpc>
              <a:spcBef>
                <a:spcPts val="0"/>
              </a:spcBef>
              <a:buFont typeface="Arial" panose="020B0604020202020204" pitchFamily="34" charset="0"/>
              <a:buNone/>
              <a:defRPr sz="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100" b="1" dirty="0"/>
              <a:t>Check-in with Security </a:t>
            </a:r>
            <a:r>
              <a:rPr lang="en-US" sz="1100" dirty="0"/>
              <a:t>and provide company information and delivery location. </a:t>
            </a:r>
          </a:p>
          <a:p>
            <a:pPr lvl="0"/>
            <a:r>
              <a:rPr lang="en-US" sz="1100" dirty="0"/>
              <a:t>Our Event Services team will assist with further instructions.</a:t>
            </a:r>
          </a:p>
          <a:p>
            <a:pPr lvl="0"/>
            <a:endParaRPr lang="en-US" dirty="0"/>
          </a:p>
          <a:p>
            <a:pPr lvl="0"/>
            <a:r>
              <a:rPr lang="en-US" sz="1100" dirty="0"/>
              <a:t>All vehicles </a:t>
            </a:r>
            <a:r>
              <a:rPr lang="en-US" sz="1100" b="1" dirty="0"/>
              <a:t>MUST</a:t>
            </a:r>
            <a:r>
              <a:rPr lang="en-US" sz="1100" dirty="0"/>
              <a:t> be relocated after load in/out. See SFMTA.com for </a:t>
            </a:r>
            <a:r>
              <a:rPr lang="en-US" sz="1100" b="1" dirty="0"/>
              <a:t>parking options</a:t>
            </a:r>
            <a:r>
              <a:rPr lang="en-US" sz="1100" dirty="0"/>
              <a:t>.</a:t>
            </a:r>
          </a:p>
          <a:p>
            <a:pPr lvl="0"/>
            <a:endParaRPr lang="en-US" dirty="0"/>
          </a:p>
          <a:p>
            <a:r>
              <a:rPr lang="en-US" sz="1100" b="1" dirty="0"/>
              <a:t>Unloading Heavy items? </a:t>
            </a:r>
            <a:r>
              <a:rPr lang="en-US" sz="1100" dirty="0"/>
              <a:t>The delivery truck must have a lift gate or provide a fork lift to unload at the Loading Dock. All moving equipment such as dollies, flat beds, etc. should be supplied on own.</a:t>
            </a:r>
          </a:p>
          <a:p>
            <a:r>
              <a:rPr lang="en-US" sz="1100" dirty="0"/>
              <a:t>Fork lifts are not allowed to be used inside the hotel Freight Elevator. </a:t>
            </a:r>
          </a:p>
          <a:p>
            <a:pPr lvl="0"/>
            <a:endParaRPr lang="en-US" sz="1100" dirty="0"/>
          </a:p>
        </p:txBody>
      </p:sp>
    </p:spTree>
    <p:extLst>
      <p:ext uri="{BB962C8B-B14F-4D97-AF65-F5344CB8AC3E}">
        <p14:creationId xmlns:p14="http://schemas.microsoft.com/office/powerpoint/2010/main" val="1234449656"/>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5724F53FEE70408D0960148242E429" ma:contentTypeVersion="16" ma:contentTypeDescription="Create a new document." ma:contentTypeScope="" ma:versionID="3fa48693ee9a70ca93aa2397a444f273">
  <xsd:schema xmlns:xsd="http://www.w3.org/2001/XMLSchema" xmlns:xs="http://www.w3.org/2001/XMLSchema" xmlns:p="http://schemas.microsoft.com/office/2006/metadata/properties" xmlns:ns2="15d786d4-4445-441d-a43b-852e7a192841" xmlns:ns3="35734243-c23f-4282-b633-59e57d4d54b6" targetNamespace="http://schemas.microsoft.com/office/2006/metadata/properties" ma:root="true" ma:fieldsID="96910f5ba7b6165cdfec33204be62b78" ns2:_="" ns3:_="">
    <xsd:import namespace="15d786d4-4445-441d-a43b-852e7a192841"/>
    <xsd:import namespace="35734243-c23f-4282-b633-59e57d4d54b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TaxCatchAll" minOccurs="0"/>
                <xsd:element ref="ns2:MediaServiceOCR" minOccurs="0"/>
                <xsd:element ref="ns2:lcf76f155ced4ddcb4097134ff3c332f" minOccurs="0"/>
                <xsd:element ref="ns2:Item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786d4-4445-441d-a43b-852e7a1928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Items" ma:index="21" nillable="true" ma:displayName="Items" ma:format="Dropdown" ma:internalName="Item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5734243-c23f-4282-b633-59e57d4d54b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a39a08-9ae1-4f68-8475-501b2d5c45db}" ma:internalName="TaxCatchAll" ma:showField="CatchAllData" ma:web="35734243-c23f-4282-b633-59e57d4d54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5d786d4-4445-441d-a43b-852e7a192841">
      <Terms xmlns="http://schemas.microsoft.com/office/infopath/2007/PartnerControls"/>
    </lcf76f155ced4ddcb4097134ff3c332f>
    <Items xmlns="15d786d4-4445-441d-a43b-852e7a192841" xsi:nil="true"/>
    <TaxCatchAll xmlns="35734243-c23f-4282-b633-59e57d4d54b6" xsi:nil="true"/>
  </documentManagement>
</p:properties>
</file>

<file path=customXml/itemProps1.xml><?xml version="1.0" encoding="utf-8"?>
<ds:datastoreItem xmlns:ds="http://schemas.openxmlformats.org/officeDocument/2006/customXml" ds:itemID="{09498CA3-E6BA-4C93-85B2-FCD968E4D32A}"/>
</file>

<file path=customXml/itemProps2.xml><?xml version="1.0" encoding="utf-8"?>
<ds:datastoreItem xmlns:ds="http://schemas.openxmlformats.org/officeDocument/2006/customXml" ds:itemID="{08B18739-A5FE-4FEB-B94C-A64FCF916F32}"/>
</file>

<file path=customXml/itemProps3.xml><?xml version="1.0" encoding="utf-8"?>
<ds:datastoreItem xmlns:ds="http://schemas.openxmlformats.org/officeDocument/2006/customXml" ds:itemID="{3E7A7BBD-B796-4DDE-9675-7AE96017871A}"/>
</file>

<file path=docProps/app.xml><?xml version="1.0" encoding="utf-8"?>
<Properties xmlns="http://schemas.openxmlformats.org/officeDocument/2006/extended-properties" xmlns:vt="http://schemas.openxmlformats.org/officeDocument/2006/docPropsVTypes">
  <Template>Office Theme</Template>
  <TotalTime>15147</TotalTime>
  <Words>595</Words>
  <Application>Microsoft Office PowerPoint</Application>
  <PresentationFormat>Custom</PresentationFormat>
  <Paragraphs>80</Paragraphs>
  <Slides>2</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Calibri</vt:lpstr>
      <vt:lpstr>2_Custom Design</vt:lpstr>
      <vt:lpstr>1_Custom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Alban, Lisa (CHICO-C)</dc:creator>
  <cp:lastModifiedBy>MORAN, JEANETTE (SFOUS)</cp:lastModifiedBy>
  <cp:revision>97</cp:revision>
  <dcterms:created xsi:type="dcterms:W3CDTF">2018-08-21T15:44:20Z</dcterms:created>
  <dcterms:modified xsi:type="dcterms:W3CDTF">2025-03-05T14:26:07Z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0x0101006E5724F53FEE70408D0960148242E429</vt:lpwstr>
  </property>
</Properties>
</file>